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6"/>
  </p:notesMasterIdLst>
  <p:sldIdLst>
    <p:sldId id="426" r:id="rId2"/>
    <p:sldId id="428" r:id="rId3"/>
    <p:sldId id="427" r:id="rId4"/>
    <p:sldId id="429" r:id="rId5"/>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8"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11/21/2016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docs.oracle.com/javase/8/docs/api/java/util/concurrent/Executors.html"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docs.oracle.com/javase/8/docs/api/java/util/concurrent/ExecutorServic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57600" y="21838"/>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Java Thread </a:t>
            </a:r>
            <a:r>
              <a:rPr lang="en-US" sz="1200" dirty="0"/>
              <a:t>Pool</a:t>
            </a:r>
          </a:p>
        </p:txBody>
      </p:sp>
      <p:sp>
        <p:nvSpPr>
          <p:cNvPr id="4" name="Oval 3"/>
          <p:cNvSpPr/>
          <p:nvPr/>
        </p:nvSpPr>
        <p:spPr>
          <a:xfrm>
            <a:off x="5230227" y="1363850"/>
            <a:ext cx="3200400" cy="28627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Freeform 4"/>
          <p:cNvSpPr/>
          <p:nvPr/>
        </p:nvSpPr>
        <p:spPr>
          <a:xfrm>
            <a:off x="5753647" y="2249675"/>
            <a:ext cx="343203" cy="1362950"/>
          </a:xfrm>
          <a:custGeom>
            <a:avLst/>
            <a:gdLst>
              <a:gd name="connsiteX0" fmla="*/ 105078 w 343203"/>
              <a:gd name="connsiteY0" fmla="*/ 0 h 1362950"/>
              <a:gd name="connsiteX1" fmla="*/ 66978 w 343203"/>
              <a:gd name="connsiteY1" fmla="*/ 66675 h 1362950"/>
              <a:gd name="connsiteX2" fmla="*/ 9828 w 343203"/>
              <a:gd name="connsiteY2" fmla="*/ 104775 h 1362950"/>
              <a:gd name="connsiteX3" fmla="*/ 303 w 343203"/>
              <a:gd name="connsiteY3" fmla="*/ 142875 h 1362950"/>
              <a:gd name="connsiteX4" fmla="*/ 57453 w 343203"/>
              <a:gd name="connsiteY4" fmla="*/ 257175 h 1362950"/>
              <a:gd name="connsiteX5" fmla="*/ 114603 w 343203"/>
              <a:gd name="connsiteY5" fmla="*/ 295275 h 1362950"/>
              <a:gd name="connsiteX6" fmla="*/ 209853 w 343203"/>
              <a:gd name="connsiteY6" fmla="*/ 304800 h 1362950"/>
              <a:gd name="connsiteX7" fmla="*/ 257478 w 343203"/>
              <a:gd name="connsiteY7" fmla="*/ 342900 h 1362950"/>
              <a:gd name="connsiteX8" fmla="*/ 276528 w 343203"/>
              <a:gd name="connsiteY8" fmla="*/ 400050 h 1362950"/>
              <a:gd name="connsiteX9" fmla="*/ 267003 w 343203"/>
              <a:gd name="connsiteY9" fmla="*/ 495300 h 1362950"/>
              <a:gd name="connsiteX10" fmla="*/ 257478 w 343203"/>
              <a:gd name="connsiteY10" fmla="*/ 533400 h 1362950"/>
              <a:gd name="connsiteX11" fmla="*/ 171753 w 343203"/>
              <a:gd name="connsiteY11" fmla="*/ 600075 h 1362950"/>
              <a:gd name="connsiteX12" fmla="*/ 124128 w 343203"/>
              <a:gd name="connsiteY12" fmla="*/ 609600 h 1362950"/>
              <a:gd name="connsiteX13" fmla="*/ 114603 w 343203"/>
              <a:gd name="connsiteY13" fmla="*/ 638175 h 1362950"/>
              <a:gd name="connsiteX14" fmla="*/ 124128 w 343203"/>
              <a:gd name="connsiteY14" fmla="*/ 704850 h 1362950"/>
              <a:gd name="connsiteX15" fmla="*/ 152703 w 343203"/>
              <a:gd name="connsiteY15" fmla="*/ 733425 h 1362950"/>
              <a:gd name="connsiteX16" fmla="*/ 228903 w 343203"/>
              <a:gd name="connsiteY16" fmla="*/ 762000 h 1362950"/>
              <a:gd name="connsiteX17" fmla="*/ 257478 w 343203"/>
              <a:gd name="connsiteY17" fmla="*/ 771525 h 1362950"/>
              <a:gd name="connsiteX18" fmla="*/ 295578 w 343203"/>
              <a:gd name="connsiteY18" fmla="*/ 781050 h 1362950"/>
              <a:gd name="connsiteX19" fmla="*/ 305103 w 343203"/>
              <a:gd name="connsiteY19" fmla="*/ 809625 h 1362950"/>
              <a:gd name="connsiteX20" fmla="*/ 295578 w 343203"/>
              <a:gd name="connsiteY20" fmla="*/ 876300 h 1362950"/>
              <a:gd name="connsiteX21" fmla="*/ 267003 w 343203"/>
              <a:gd name="connsiteY21" fmla="*/ 904875 h 1362950"/>
              <a:gd name="connsiteX22" fmla="*/ 152703 w 343203"/>
              <a:gd name="connsiteY22" fmla="*/ 923925 h 1362950"/>
              <a:gd name="connsiteX23" fmla="*/ 105078 w 343203"/>
              <a:gd name="connsiteY23" fmla="*/ 952500 h 1362950"/>
              <a:gd name="connsiteX24" fmla="*/ 124128 w 343203"/>
              <a:gd name="connsiteY24" fmla="*/ 1019175 h 1362950"/>
              <a:gd name="connsiteX25" fmla="*/ 133653 w 343203"/>
              <a:gd name="connsiteY25" fmla="*/ 1047750 h 1362950"/>
              <a:gd name="connsiteX26" fmla="*/ 190803 w 343203"/>
              <a:gd name="connsiteY26" fmla="*/ 1114425 h 1362950"/>
              <a:gd name="connsiteX27" fmla="*/ 238428 w 343203"/>
              <a:gd name="connsiteY27" fmla="*/ 1181100 h 1362950"/>
              <a:gd name="connsiteX28" fmla="*/ 286053 w 343203"/>
              <a:gd name="connsiteY28" fmla="*/ 1238250 h 1362950"/>
              <a:gd name="connsiteX29" fmla="*/ 343203 w 343203"/>
              <a:gd name="connsiteY29" fmla="*/ 1257300 h 1362950"/>
              <a:gd name="connsiteX30" fmla="*/ 333678 w 343203"/>
              <a:gd name="connsiteY30" fmla="*/ 1295400 h 1362950"/>
              <a:gd name="connsiteX31" fmla="*/ 276528 w 343203"/>
              <a:gd name="connsiteY31" fmla="*/ 1333500 h 1362950"/>
              <a:gd name="connsiteX32" fmla="*/ 228903 w 343203"/>
              <a:gd name="connsiteY32" fmla="*/ 1352550 h 1362950"/>
              <a:gd name="connsiteX33" fmla="*/ 200328 w 343203"/>
              <a:gd name="connsiteY33" fmla="*/ 1362075 h 1362950"/>
              <a:gd name="connsiteX34" fmla="*/ 152703 w 343203"/>
              <a:gd name="connsiteY34" fmla="*/ 1362075 h 136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3203" h="1362950">
                <a:moveTo>
                  <a:pt x="105078" y="0"/>
                </a:moveTo>
                <a:cubicBezTo>
                  <a:pt x="92378" y="22225"/>
                  <a:pt x="84197" y="47734"/>
                  <a:pt x="66978" y="66675"/>
                </a:cubicBezTo>
                <a:cubicBezTo>
                  <a:pt x="51577" y="83616"/>
                  <a:pt x="9828" y="104775"/>
                  <a:pt x="9828" y="104775"/>
                </a:cubicBezTo>
                <a:cubicBezTo>
                  <a:pt x="6653" y="117475"/>
                  <a:pt x="-1688" y="129936"/>
                  <a:pt x="303" y="142875"/>
                </a:cubicBezTo>
                <a:cubicBezTo>
                  <a:pt x="8723" y="197608"/>
                  <a:pt x="18498" y="226877"/>
                  <a:pt x="57453" y="257175"/>
                </a:cubicBezTo>
                <a:cubicBezTo>
                  <a:pt x="75525" y="271231"/>
                  <a:pt x="91821" y="292997"/>
                  <a:pt x="114603" y="295275"/>
                </a:cubicBezTo>
                <a:lnTo>
                  <a:pt x="209853" y="304800"/>
                </a:lnTo>
                <a:cubicBezTo>
                  <a:pt x="240839" y="315129"/>
                  <a:pt x="242492" y="309182"/>
                  <a:pt x="257478" y="342900"/>
                </a:cubicBezTo>
                <a:cubicBezTo>
                  <a:pt x="265633" y="361250"/>
                  <a:pt x="276528" y="400050"/>
                  <a:pt x="276528" y="400050"/>
                </a:cubicBezTo>
                <a:cubicBezTo>
                  <a:pt x="273353" y="431800"/>
                  <a:pt x="271516" y="463712"/>
                  <a:pt x="267003" y="495300"/>
                </a:cubicBezTo>
                <a:cubicBezTo>
                  <a:pt x="265152" y="508259"/>
                  <a:pt x="264985" y="522676"/>
                  <a:pt x="257478" y="533400"/>
                </a:cubicBezTo>
                <a:cubicBezTo>
                  <a:pt x="226862" y="577136"/>
                  <a:pt x="213352" y="589675"/>
                  <a:pt x="171753" y="600075"/>
                </a:cubicBezTo>
                <a:cubicBezTo>
                  <a:pt x="156047" y="604002"/>
                  <a:pt x="140003" y="606425"/>
                  <a:pt x="124128" y="609600"/>
                </a:cubicBezTo>
                <a:cubicBezTo>
                  <a:pt x="120953" y="619125"/>
                  <a:pt x="114603" y="628135"/>
                  <a:pt x="114603" y="638175"/>
                </a:cubicBezTo>
                <a:cubicBezTo>
                  <a:pt x="114603" y="660626"/>
                  <a:pt x="115790" y="684005"/>
                  <a:pt x="124128" y="704850"/>
                </a:cubicBezTo>
                <a:cubicBezTo>
                  <a:pt x="129131" y="717357"/>
                  <a:pt x="142355" y="724801"/>
                  <a:pt x="152703" y="733425"/>
                </a:cubicBezTo>
                <a:cubicBezTo>
                  <a:pt x="186302" y="761424"/>
                  <a:pt x="181997" y="750274"/>
                  <a:pt x="228903" y="762000"/>
                </a:cubicBezTo>
                <a:cubicBezTo>
                  <a:pt x="238643" y="764435"/>
                  <a:pt x="247824" y="768767"/>
                  <a:pt x="257478" y="771525"/>
                </a:cubicBezTo>
                <a:cubicBezTo>
                  <a:pt x="270065" y="775121"/>
                  <a:pt x="282878" y="777875"/>
                  <a:pt x="295578" y="781050"/>
                </a:cubicBezTo>
                <a:cubicBezTo>
                  <a:pt x="298753" y="790575"/>
                  <a:pt x="305103" y="799585"/>
                  <a:pt x="305103" y="809625"/>
                </a:cubicBezTo>
                <a:cubicBezTo>
                  <a:pt x="305103" y="832076"/>
                  <a:pt x="303916" y="855455"/>
                  <a:pt x="295578" y="876300"/>
                </a:cubicBezTo>
                <a:cubicBezTo>
                  <a:pt x="290575" y="888807"/>
                  <a:pt x="278699" y="898192"/>
                  <a:pt x="267003" y="904875"/>
                </a:cubicBezTo>
                <a:cubicBezTo>
                  <a:pt x="249382" y="914944"/>
                  <a:pt x="153290" y="923852"/>
                  <a:pt x="152703" y="923925"/>
                </a:cubicBezTo>
                <a:cubicBezTo>
                  <a:pt x="136828" y="933450"/>
                  <a:pt x="110398" y="934768"/>
                  <a:pt x="105078" y="952500"/>
                </a:cubicBezTo>
                <a:cubicBezTo>
                  <a:pt x="98436" y="974640"/>
                  <a:pt x="117486" y="997035"/>
                  <a:pt x="124128" y="1019175"/>
                </a:cubicBezTo>
                <a:cubicBezTo>
                  <a:pt x="127013" y="1028792"/>
                  <a:pt x="129163" y="1038770"/>
                  <a:pt x="133653" y="1047750"/>
                </a:cubicBezTo>
                <a:cubicBezTo>
                  <a:pt x="148159" y="1076763"/>
                  <a:pt x="167368" y="1090990"/>
                  <a:pt x="190803" y="1114425"/>
                </a:cubicBezTo>
                <a:cubicBezTo>
                  <a:pt x="228311" y="1208194"/>
                  <a:pt x="186115" y="1128787"/>
                  <a:pt x="238428" y="1181100"/>
                </a:cubicBezTo>
                <a:cubicBezTo>
                  <a:pt x="263624" y="1206296"/>
                  <a:pt x="250944" y="1218745"/>
                  <a:pt x="286053" y="1238250"/>
                </a:cubicBezTo>
                <a:cubicBezTo>
                  <a:pt x="303606" y="1248002"/>
                  <a:pt x="324153" y="1250950"/>
                  <a:pt x="343203" y="1257300"/>
                </a:cubicBezTo>
                <a:cubicBezTo>
                  <a:pt x="340028" y="1270000"/>
                  <a:pt x="340173" y="1284034"/>
                  <a:pt x="333678" y="1295400"/>
                </a:cubicBezTo>
                <a:cubicBezTo>
                  <a:pt x="315781" y="1326720"/>
                  <a:pt x="304632" y="1322961"/>
                  <a:pt x="276528" y="1333500"/>
                </a:cubicBezTo>
                <a:cubicBezTo>
                  <a:pt x="260519" y="1339503"/>
                  <a:pt x="244912" y="1346547"/>
                  <a:pt x="228903" y="1352550"/>
                </a:cubicBezTo>
                <a:cubicBezTo>
                  <a:pt x="219502" y="1356075"/>
                  <a:pt x="210291" y="1360830"/>
                  <a:pt x="200328" y="1362075"/>
                </a:cubicBezTo>
                <a:cubicBezTo>
                  <a:pt x="184576" y="1364044"/>
                  <a:pt x="168578" y="1362075"/>
                  <a:pt x="152703" y="13620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6658825" y="2249675"/>
            <a:ext cx="343203" cy="1362950"/>
          </a:xfrm>
          <a:custGeom>
            <a:avLst/>
            <a:gdLst>
              <a:gd name="connsiteX0" fmla="*/ 105078 w 343203"/>
              <a:gd name="connsiteY0" fmla="*/ 0 h 1362950"/>
              <a:gd name="connsiteX1" fmla="*/ 66978 w 343203"/>
              <a:gd name="connsiteY1" fmla="*/ 66675 h 1362950"/>
              <a:gd name="connsiteX2" fmla="*/ 9828 w 343203"/>
              <a:gd name="connsiteY2" fmla="*/ 104775 h 1362950"/>
              <a:gd name="connsiteX3" fmla="*/ 303 w 343203"/>
              <a:gd name="connsiteY3" fmla="*/ 142875 h 1362950"/>
              <a:gd name="connsiteX4" fmla="*/ 57453 w 343203"/>
              <a:gd name="connsiteY4" fmla="*/ 257175 h 1362950"/>
              <a:gd name="connsiteX5" fmla="*/ 114603 w 343203"/>
              <a:gd name="connsiteY5" fmla="*/ 295275 h 1362950"/>
              <a:gd name="connsiteX6" fmla="*/ 209853 w 343203"/>
              <a:gd name="connsiteY6" fmla="*/ 304800 h 1362950"/>
              <a:gd name="connsiteX7" fmla="*/ 257478 w 343203"/>
              <a:gd name="connsiteY7" fmla="*/ 342900 h 1362950"/>
              <a:gd name="connsiteX8" fmla="*/ 276528 w 343203"/>
              <a:gd name="connsiteY8" fmla="*/ 400050 h 1362950"/>
              <a:gd name="connsiteX9" fmla="*/ 267003 w 343203"/>
              <a:gd name="connsiteY9" fmla="*/ 495300 h 1362950"/>
              <a:gd name="connsiteX10" fmla="*/ 257478 w 343203"/>
              <a:gd name="connsiteY10" fmla="*/ 533400 h 1362950"/>
              <a:gd name="connsiteX11" fmla="*/ 171753 w 343203"/>
              <a:gd name="connsiteY11" fmla="*/ 600075 h 1362950"/>
              <a:gd name="connsiteX12" fmla="*/ 124128 w 343203"/>
              <a:gd name="connsiteY12" fmla="*/ 609600 h 1362950"/>
              <a:gd name="connsiteX13" fmla="*/ 114603 w 343203"/>
              <a:gd name="connsiteY13" fmla="*/ 638175 h 1362950"/>
              <a:gd name="connsiteX14" fmla="*/ 124128 w 343203"/>
              <a:gd name="connsiteY14" fmla="*/ 704850 h 1362950"/>
              <a:gd name="connsiteX15" fmla="*/ 152703 w 343203"/>
              <a:gd name="connsiteY15" fmla="*/ 733425 h 1362950"/>
              <a:gd name="connsiteX16" fmla="*/ 228903 w 343203"/>
              <a:gd name="connsiteY16" fmla="*/ 762000 h 1362950"/>
              <a:gd name="connsiteX17" fmla="*/ 257478 w 343203"/>
              <a:gd name="connsiteY17" fmla="*/ 771525 h 1362950"/>
              <a:gd name="connsiteX18" fmla="*/ 295578 w 343203"/>
              <a:gd name="connsiteY18" fmla="*/ 781050 h 1362950"/>
              <a:gd name="connsiteX19" fmla="*/ 305103 w 343203"/>
              <a:gd name="connsiteY19" fmla="*/ 809625 h 1362950"/>
              <a:gd name="connsiteX20" fmla="*/ 295578 w 343203"/>
              <a:gd name="connsiteY20" fmla="*/ 876300 h 1362950"/>
              <a:gd name="connsiteX21" fmla="*/ 267003 w 343203"/>
              <a:gd name="connsiteY21" fmla="*/ 904875 h 1362950"/>
              <a:gd name="connsiteX22" fmla="*/ 152703 w 343203"/>
              <a:gd name="connsiteY22" fmla="*/ 923925 h 1362950"/>
              <a:gd name="connsiteX23" fmla="*/ 105078 w 343203"/>
              <a:gd name="connsiteY23" fmla="*/ 952500 h 1362950"/>
              <a:gd name="connsiteX24" fmla="*/ 124128 w 343203"/>
              <a:gd name="connsiteY24" fmla="*/ 1019175 h 1362950"/>
              <a:gd name="connsiteX25" fmla="*/ 133653 w 343203"/>
              <a:gd name="connsiteY25" fmla="*/ 1047750 h 1362950"/>
              <a:gd name="connsiteX26" fmla="*/ 190803 w 343203"/>
              <a:gd name="connsiteY26" fmla="*/ 1114425 h 1362950"/>
              <a:gd name="connsiteX27" fmla="*/ 238428 w 343203"/>
              <a:gd name="connsiteY27" fmla="*/ 1181100 h 1362950"/>
              <a:gd name="connsiteX28" fmla="*/ 286053 w 343203"/>
              <a:gd name="connsiteY28" fmla="*/ 1238250 h 1362950"/>
              <a:gd name="connsiteX29" fmla="*/ 343203 w 343203"/>
              <a:gd name="connsiteY29" fmla="*/ 1257300 h 1362950"/>
              <a:gd name="connsiteX30" fmla="*/ 333678 w 343203"/>
              <a:gd name="connsiteY30" fmla="*/ 1295400 h 1362950"/>
              <a:gd name="connsiteX31" fmla="*/ 276528 w 343203"/>
              <a:gd name="connsiteY31" fmla="*/ 1333500 h 1362950"/>
              <a:gd name="connsiteX32" fmla="*/ 228903 w 343203"/>
              <a:gd name="connsiteY32" fmla="*/ 1352550 h 1362950"/>
              <a:gd name="connsiteX33" fmla="*/ 200328 w 343203"/>
              <a:gd name="connsiteY33" fmla="*/ 1362075 h 1362950"/>
              <a:gd name="connsiteX34" fmla="*/ 152703 w 343203"/>
              <a:gd name="connsiteY34" fmla="*/ 1362075 h 136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3203" h="1362950">
                <a:moveTo>
                  <a:pt x="105078" y="0"/>
                </a:moveTo>
                <a:cubicBezTo>
                  <a:pt x="92378" y="22225"/>
                  <a:pt x="84197" y="47734"/>
                  <a:pt x="66978" y="66675"/>
                </a:cubicBezTo>
                <a:cubicBezTo>
                  <a:pt x="51577" y="83616"/>
                  <a:pt x="9828" y="104775"/>
                  <a:pt x="9828" y="104775"/>
                </a:cubicBezTo>
                <a:cubicBezTo>
                  <a:pt x="6653" y="117475"/>
                  <a:pt x="-1688" y="129936"/>
                  <a:pt x="303" y="142875"/>
                </a:cubicBezTo>
                <a:cubicBezTo>
                  <a:pt x="8723" y="197608"/>
                  <a:pt x="18498" y="226877"/>
                  <a:pt x="57453" y="257175"/>
                </a:cubicBezTo>
                <a:cubicBezTo>
                  <a:pt x="75525" y="271231"/>
                  <a:pt x="91821" y="292997"/>
                  <a:pt x="114603" y="295275"/>
                </a:cubicBezTo>
                <a:lnTo>
                  <a:pt x="209853" y="304800"/>
                </a:lnTo>
                <a:cubicBezTo>
                  <a:pt x="240839" y="315129"/>
                  <a:pt x="242492" y="309182"/>
                  <a:pt x="257478" y="342900"/>
                </a:cubicBezTo>
                <a:cubicBezTo>
                  <a:pt x="265633" y="361250"/>
                  <a:pt x="276528" y="400050"/>
                  <a:pt x="276528" y="400050"/>
                </a:cubicBezTo>
                <a:cubicBezTo>
                  <a:pt x="273353" y="431800"/>
                  <a:pt x="271516" y="463712"/>
                  <a:pt x="267003" y="495300"/>
                </a:cubicBezTo>
                <a:cubicBezTo>
                  <a:pt x="265152" y="508259"/>
                  <a:pt x="264985" y="522676"/>
                  <a:pt x="257478" y="533400"/>
                </a:cubicBezTo>
                <a:cubicBezTo>
                  <a:pt x="226862" y="577136"/>
                  <a:pt x="213352" y="589675"/>
                  <a:pt x="171753" y="600075"/>
                </a:cubicBezTo>
                <a:cubicBezTo>
                  <a:pt x="156047" y="604002"/>
                  <a:pt x="140003" y="606425"/>
                  <a:pt x="124128" y="609600"/>
                </a:cubicBezTo>
                <a:cubicBezTo>
                  <a:pt x="120953" y="619125"/>
                  <a:pt x="114603" y="628135"/>
                  <a:pt x="114603" y="638175"/>
                </a:cubicBezTo>
                <a:cubicBezTo>
                  <a:pt x="114603" y="660626"/>
                  <a:pt x="115790" y="684005"/>
                  <a:pt x="124128" y="704850"/>
                </a:cubicBezTo>
                <a:cubicBezTo>
                  <a:pt x="129131" y="717357"/>
                  <a:pt x="142355" y="724801"/>
                  <a:pt x="152703" y="733425"/>
                </a:cubicBezTo>
                <a:cubicBezTo>
                  <a:pt x="186302" y="761424"/>
                  <a:pt x="181997" y="750274"/>
                  <a:pt x="228903" y="762000"/>
                </a:cubicBezTo>
                <a:cubicBezTo>
                  <a:pt x="238643" y="764435"/>
                  <a:pt x="247824" y="768767"/>
                  <a:pt x="257478" y="771525"/>
                </a:cubicBezTo>
                <a:cubicBezTo>
                  <a:pt x="270065" y="775121"/>
                  <a:pt x="282878" y="777875"/>
                  <a:pt x="295578" y="781050"/>
                </a:cubicBezTo>
                <a:cubicBezTo>
                  <a:pt x="298753" y="790575"/>
                  <a:pt x="305103" y="799585"/>
                  <a:pt x="305103" y="809625"/>
                </a:cubicBezTo>
                <a:cubicBezTo>
                  <a:pt x="305103" y="832076"/>
                  <a:pt x="303916" y="855455"/>
                  <a:pt x="295578" y="876300"/>
                </a:cubicBezTo>
                <a:cubicBezTo>
                  <a:pt x="290575" y="888807"/>
                  <a:pt x="278699" y="898192"/>
                  <a:pt x="267003" y="904875"/>
                </a:cubicBezTo>
                <a:cubicBezTo>
                  <a:pt x="249382" y="914944"/>
                  <a:pt x="153290" y="923852"/>
                  <a:pt x="152703" y="923925"/>
                </a:cubicBezTo>
                <a:cubicBezTo>
                  <a:pt x="136828" y="933450"/>
                  <a:pt x="110398" y="934768"/>
                  <a:pt x="105078" y="952500"/>
                </a:cubicBezTo>
                <a:cubicBezTo>
                  <a:pt x="98436" y="974640"/>
                  <a:pt x="117486" y="997035"/>
                  <a:pt x="124128" y="1019175"/>
                </a:cubicBezTo>
                <a:cubicBezTo>
                  <a:pt x="127013" y="1028792"/>
                  <a:pt x="129163" y="1038770"/>
                  <a:pt x="133653" y="1047750"/>
                </a:cubicBezTo>
                <a:cubicBezTo>
                  <a:pt x="148159" y="1076763"/>
                  <a:pt x="167368" y="1090990"/>
                  <a:pt x="190803" y="1114425"/>
                </a:cubicBezTo>
                <a:cubicBezTo>
                  <a:pt x="228311" y="1208194"/>
                  <a:pt x="186115" y="1128787"/>
                  <a:pt x="238428" y="1181100"/>
                </a:cubicBezTo>
                <a:cubicBezTo>
                  <a:pt x="263624" y="1206296"/>
                  <a:pt x="250944" y="1218745"/>
                  <a:pt x="286053" y="1238250"/>
                </a:cubicBezTo>
                <a:cubicBezTo>
                  <a:pt x="303606" y="1248002"/>
                  <a:pt x="324153" y="1250950"/>
                  <a:pt x="343203" y="1257300"/>
                </a:cubicBezTo>
                <a:cubicBezTo>
                  <a:pt x="340028" y="1270000"/>
                  <a:pt x="340173" y="1284034"/>
                  <a:pt x="333678" y="1295400"/>
                </a:cubicBezTo>
                <a:cubicBezTo>
                  <a:pt x="315781" y="1326720"/>
                  <a:pt x="304632" y="1322961"/>
                  <a:pt x="276528" y="1333500"/>
                </a:cubicBezTo>
                <a:cubicBezTo>
                  <a:pt x="260519" y="1339503"/>
                  <a:pt x="244912" y="1346547"/>
                  <a:pt x="228903" y="1352550"/>
                </a:cubicBezTo>
                <a:cubicBezTo>
                  <a:pt x="219502" y="1356075"/>
                  <a:pt x="210291" y="1360830"/>
                  <a:pt x="200328" y="1362075"/>
                </a:cubicBezTo>
                <a:cubicBezTo>
                  <a:pt x="184576" y="1364044"/>
                  <a:pt x="168578" y="1362075"/>
                  <a:pt x="152703" y="13620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8"/>
          <p:cNvSpPr/>
          <p:nvPr/>
        </p:nvSpPr>
        <p:spPr>
          <a:xfrm>
            <a:off x="7516227" y="2249675"/>
            <a:ext cx="343203" cy="1362950"/>
          </a:xfrm>
          <a:custGeom>
            <a:avLst/>
            <a:gdLst>
              <a:gd name="connsiteX0" fmla="*/ 105078 w 343203"/>
              <a:gd name="connsiteY0" fmla="*/ 0 h 1362950"/>
              <a:gd name="connsiteX1" fmla="*/ 66978 w 343203"/>
              <a:gd name="connsiteY1" fmla="*/ 66675 h 1362950"/>
              <a:gd name="connsiteX2" fmla="*/ 9828 w 343203"/>
              <a:gd name="connsiteY2" fmla="*/ 104775 h 1362950"/>
              <a:gd name="connsiteX3" fmla="*/ 303 w 343203"/>
              <a:gd name="connsiteY3" fmla="*/ 142875 h 1362950"/>
              <a:gd name="connsiteX4" fmla="*/ 57453 w 343203"/>
              <a:gd name="connsiteY4" fmla="*/ 257175 h 1362950"/>
              <a:gd name="connsiteX5" fmla="*/ 114603 w 343203"/>
              <a:gd name="connsiteY5" fmla="*/ 295275 h 1362950"/>
              <a:gd name="connsiteX6" fmla="*/ 209853 w 343203"/>
              <a:gd name="connsiteY6" fmla="*/ 304800 h 1362950"/>
              <a:gd name="connsiteX7" fmla="*/ 257478 w 343203"/>
              <a:gd name="connsiteY7" fmla="*/ 342900 h 1362950"/>
              <a:gd name="connsiteX8" fmla="*/ 276528 w 343203"/>
              <a:gd name="connsiteY8" fmla="*/ 400050 h 1362950"/>
              <a:gd name="connsiteX9" fmla="*/ 267003 w 343203"/>
              <a:gd name="connsiteY9" fmla="*/ 495300 h 1362950"/>
              <a:gd name="connsiteX10" fmla="*/ 257478 w 343203"/>
              <a:gd name="connsiteY10" fmla="*/ 533400 h 1362950"/>
              <a:gd name="connsiteX11" fmla="*/ 171753 w 343203"/>
              <a:gd name="connsiteY11" fmla="*/ 600075 h 1362950"/>
              <a:gd name="connsiteX12" fmla="*/ 124128 w 343203"/>
              <a:gd name="connsiteY12" fmla="*/ 609600 h 1362950"/>
              <a:gd name="connsiteX13" fmla="*/ 114603 w 343203"/>
              <a:gd name="connsiteY13" fmla="*/ 638175 h 1362950"/>
              <a:gd name="connsiteX14" fmla="*/ 124128 w 343203"/>
              <a:gd name="connsiteY14" fmla="*/ 704850 h 1362950"/>
              <a:gd name="connsiteX15" fmla="*/ 152703 w 343203"/>
              <a:gd name="connsiteY15" fmla="*/ 733425 h 1362950"/>
              <a:gd name="connsiteX16" fmla="*/ 228903 w 343203"/>
              <a:gd name="connsiteY16" fmla="*/ 762000 h 1362950"/>
              <a:gd name="connsiteX17" fmla="*/ 257478 w 343203"/>
              <a:gd name="connsiteY17" fmla="*/ 771525 h 1362950"/>
              <a:gd name="connsiteX18" fmla="*/ 295578 w 343203"/>
              <a:gd name="connsiteY18" fmla="*/ 781050 h 1362950"/>
              <a:gd name="connsiteX19" fmla="*/ 305103 w 343203"/>
              <a:gd name="connsiteY19" fmla="*/ 809625 h 1362950"/>
              <a:gd name="connsiteX20" fmla="*/ 295578 w 343203"/>
              <a:gd name="connsiteY20" fmla="*/ 876300 h 1362950"/>
              <a:gd name="connsiteX21" fmla="*/ 267003 w 343203"/>
              <a:gd name="connsiteY21" fmla="*/ 904875 h 1362950"/>
              <a:gd name="connsiteX22" fmla="*/ 152703 w 343203"/>
              <a:gd name="connsiteY22" fmla="*/ 923925 h 1362950"/>
              <a:gd name="connsiteX23" fmla="*/ 105078 w 343203"/>
              <a:gd name="connsiteY23" fmla="*/ 952500 h 1362950"/>
              <a:gd name="connsiteX24" fmla="*/ 124128 w 343203"/>
              <a:gd name="connsiteY24" fmla="*/ 1019175 h 1362950"/>
              <a:gd name="connsiteX25" fmla="*/ 133653 w 343203"/>
              <a:gd name="connsiteY25" fmla="*/ 1047750 h 1362950"/>
              <a:gd name="connsiteX26" fmla="*/ 190803 w 343203"/>
              <a:gd name="connsiteY26" fmla="*/ 1114425 h 1362950"/>
              <a:gd name="connsiteX27" fmla="*/ 238428 w 343203"/>
              <a:gd name="connsiteY27" fmla="*/ 1181100 h 1362950"/>
              <a:gd name="connsiteX28" fmla="*/ 286053 w 343203"/>
              <a:gd name="connsiteY28" fmla="*/ 1238250 h 1362950"/>
              <a:gd name="connsiteX29" fmla="*/ 343203 w 343203"/>
              <a:gd name="connsiteY29" fmla="*/ 1257300 h 1362950"/>
              <a:gd name="connsiteX30" fmla="*/ 333678 w 343203"/>
              <a:gd name="connsiteY30" fmla="*/ 1295400 h 1362950"/>
              <a:gd name="connsiteX31" fmla="*/ 276528 w 343203"/>
              <a:gd name="connsiteY31" fmla="*/ 1333500 h 1362950"/>
              <a:gd name="connsiteX32" fmla="*/ 228903 w 343203"/>
              <a:gd name="connsiteY32" fmla="*/ 1352550 h 1362950"/>
              <a:gd name="connsiteX33" fmla="*/ 200328 w 343203"/>
              <a:gd name="connsiteY33" fmla="*/ 1362075 h 1362950"/>
              <a:gd name="connsiteX34" fmla="*/ 152703 w 343203"/>
              <a:gd name="connsiteY34" fmla="*/ 1362075 h 136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3203" h="1362950">
                <a:moveTo>
                  <a:pt x="105078" y="0"/>
                </a:moveTo>
                <a:cubicBezTo>
                  <a:pt x="92378" y="22225"/>
                  <a:pt x="84197" y="47734"/>
                  <a:pt x="66978" y="66675"/>
                </a:cubicBezTo>
                <a:cubicBezTo>
                  <a:pt x="51577" y="83616"/>
                  <a:pt x="9828" y="104775"/>
                  <a:pt x="9828" y="104775"/>
                </a:cubicBezTo>
                <a:cubicBezTo>
                  <a:pt x="6653" y="117475"/>
                  <a:pt x="-1688" y="129936"/>
                  <a:pt x="303" y="142875"/>
                </a:cubicBezTo>
                <a:cubicBezTo>
                  <a:pt x="8723" y="197608"/>
                  <a:pt x="18498" y="226877"/>
                  <a:pt x="57453" y="257175"/>
                </a:cubicBezTo>
                <a:cubicBezTo>
                  <a:pt x="75525" y="271231"/>
                  <a:pt x="91821" y="292997"/>
                  <a:pt x="114603" y="295275"/>
                </a:cubicBezTo>
                <a:lnTo>
                  <a:pt x="209853" y="304800"/>
                </a:lnTo>
                <a:cubicBezTo>
                  <a:pt x="240839" y="315129"/>
                  <a:pt x="242492" y="309182"/>
                  <a:pt x="257478" y="342900"/>
                </a:cubicBezTo>
                <a:cubicBezTo>
                  <a:pt x="265633" y="361250"/>
                  <a:pt x="276528" y="400050"/>
                  <a:pt x="276528" y="400050"/>
                </a:cubicBezTo>
                <a:cubicBezTo>
                  <a:pt x="273353" y="431800"/>
                  <a:pt x="271516" y="463712"/>
                  <a:pt x="267003" y="495300"/>
                </a:cubicBezTo>
                <a:cubicBezTo>
                  <a:pt x="265152" y="508259"/>
                  <a:pt x="264985" y="522676"/>
                  <a:pt x="257478" y="533400"/>
                </a:cubicBezTo>
                <a:cubicBezTo>
                  <a:pt x="226862" y="577136"/>
                  <a:pt x="213352" y="589675"/>
                  <a:pt x="171753" y="600075"/>
                </a:cubicBezTo>
                <a:cubicBezTo>
                  <a:pt x="156047" y="604002"/>
                  <a:pt x="140003" y="606425"/>
                  <a:pt x="124128" y="609600"/>
                </a:cubicBezTo>
                <a:cubicBezTo>
                  <a:pt x="120953" y="619125"/>
                  <a:pt x="114603" y="628135"/>
                  <a:pt x="114603" y="638175"/>
                </a:cubicBezTo>
                <a:cubicBezTo>
                  <a:pt x="114603" y="660626"/>
                  <a:pt x="115790" y="684005"/>
                  <a:pt x="124128" y="704850"/>
                </a:cubicBezTo>
                <a:cubicBezTo>
                  <a:pt x="129131" y="717357"/>
                  <a:pt x="142355" y="724801"/>
                  <a:pt x="152703" y="733425"/>
                </a:cubicBezTo>
                <a:cubicBezTo>
                  <a:pt x="186302" y="761424"/>
                  <a:pt x="181997" y="750274"/>
                  <a:pt x="228903" y="762000"/>
                </a:cubicBezTo>
                <a:cubicBezTo>
                  <a:pt x="238643" y="764435"/>
                  <a:pt x="247824" y="768767"/>
                  <a:pt x="257478" y="771525"/>
                </a:cubicBezTo>
                <a:cubicBezTo>
                  <a:pt x="270065" y="775121"/>
                  <a:pt x="282878" y="777875"/>
                  <a:pt x="295578" y="781050"/>
                </a:cubicBezTo>
                <a:cubicBezTo>
                  <a:pt x="298753" y="790575"/>
                  <a:pt x="305103" y="799585"/>
                  <a:pt x="305103" y="809625"/>
                </a:cubicBezTo>
                <a:cubicBezTo>
                  <a:pt x="305103" y="832076"/>
                  <a:pt x="303916" y="855455"/>
                  <a:pt x="295578" y="876300"/>
                </a:cubicBezTo>
                <a:cubicBezTo>
                  <a:pt x="290575" y="888807"/>
                  <a:pt x="278699" y="898192"/>
                  <a:pt x="267003" y="904875"/>
                </a:cubicBezTo>
                <a:cubicBezTo>
                  <a:pt x="249382" y="914944"/>
                  <a:pt x="153290" y="923852"/>
                  <a:pt x="152703" y="923925"/>
                </a:cubicBezTo>
                <a:cubicBezTo>
                  <a:pt x="136828" y="933450"/>
                  <a:pt x="110398" y="934768"/>
                  <a:pt x="105078" y="952500"/>
                </a:cubicBezTo>
                <a:cubicBezTo>
                  <a:pt x="98436" y="974640"/>
                  <a:pt x="117486" y="997035"/>
                  <a:pt x="124128" y="1019175"/>
                </a:cubicBezTo>
                <a:cubicBezTo>
                  <a:pt x="127013" y="1028792"/>
                  <a:pt x="129163" y="1038770"/>
                  <a:pt x="133653" y="1047750"/>
                </a:cubicBezTo>
                <a:cubicBezTo>
                  <a:pt x="148159" y="1076763"/>
                  <a:pt x="167368" y="1090990"/>
                  <a:pt x="190803" y="1114425"/>
                </a:cubicBezTo>
                <a:cubicBezTo>
                  <a:pt x="228311" y="1208194"/>
                  <a:pt x="186115" y="1128787"/>
                  <a:pt x="238428" y="1181100"/>
                </a:cubicBezTo>
                <a:cubicBezTo>
                  <a:pt x="263624" y="1206296"/>
                  <a:pt x="250944" y="1218745"/>
                  <a:pt x="286053" y="1238250"/>
                </a:cubicBezTo>
                <a:cubicBezTo>
                  <a:pt x="303606" y="1248002"/>
                  <a:pt x="324153" y="1250950"/>
                  <a:pt x="343203" y="1257300"/>
                </a:cubicBezTo>
                <a:cubicBezTo>
                  <a:pt x="340028" y="1270000"/>
                  <a:pt x="340173" y="1284034"/>
                  <a:pt x="333678" y="1295400"/>
                </a:cubicBezTo>
                <a:cubicBezTo>
                  <a:pt x="315781" y="1326720"/>
                  <a:pt x="304632" y="1322961"/>
                  <a:pt x="276528" y="1333500"/>
                </a:cubicBezTo>
                <a:cubicBezTo>
                  <a:pt x="260519" y="1339503"/>
                  <a:pt x="244912" y="1346547"/>
                  <a:pt x="228903" y="1352550"/>
                </a:cubicBezTo>
                <a:cubicBezTo>
                  <a:pt x="219502" y="1356075"/>
                  <a:pt x="210291" y="1360830"/>
                  <a:pt x="200328" y="1362075"/>
                </a:cubicBezTo>
                <a:cubicBezTo>
                  <a:pt x="184576" y="1364044"/>
                  <a:pt x="168578" y="1362075"/>
                  <a:pt x="152703" y="13620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5758296" y="1988225"/>
            <a:ext cx="338554"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T1</a:t>
            </a:r>
            <a:endParaRPr lang="en-US" sz="1200" dirty="0"/>
          </a:p>
        </p:txBody>
      </p:sp>
      <p:sp>
        <p:nvSpPr>
          <p:cNvPr id="11" name="TextBox 10"/>
          <p:cNvSpPr txBox="1"/>
          <p:nvPr/>
        </p:nvSpPr>
        <p:spPr>
          <a:xfrm>
            <a:off x="6518275" y="1944101"/>
            <a:ext cx="338554"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T2</a:t>
            </a:r>
            <a:endParaRPr lang="en-US" sz="1200" dirty="0"/>
          </a:p>
        </p:txBody>
      </p:sp>
      <p:sp>
        <p:nvSpPr>
          <p:cNvPr id="12" name="TextBox 11"/>
          <p:cNvSpPr txBox="1"/>
          <p:nvPr/>
        </p:nvSpPr>
        <p:spPr>
          <a:xfrm>
            <a:off x="7440027" y="1988224"/>
            <a:ext cx="338554"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T3</a:t>
            </a:r>
            <a:endParaRPr lang="en-US" sz="1200" dirty="0"/>
          </a:p>
        </p:txBody>
      </p:sp>
      <p:sp>
        <p:nvSpPr>
          <p:cNvPr id="10" name="Rounded Rectangular Callout 9"/>
          <p:cNvSpPr/>
          <p:nvPr/>
        </p:nvSpPr>
        <p:spPr>
          <a:xfrm>
            <a:off x="181977" y="1363850"/>
            <a:ext cx="4514850" cy="1684150"/>
          </a:xfrm>
          <a:prstGeom prst="wedgeRoundRectCallout">
            <a:avLst>
              <a:gd name="adj1" fmla="val 86534"/>
              <a:gd name="adj2" fmla="val -49445"/>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A </a:t>
            </a:r>
            <a:r>
              <a:rPr lang="en-US" sz="1200" b="1" dirty="0" smtClean="0"/>
              <a:t>Thread </a:t>
            </a:r>
            <a:r>
              <a:rPr lang="en-US" sz="1200" b="1" dirty="0"/>
              <a:t>pool</a:t>
            </a:r>
            <a:r>
              <a:rPr lang="en-US" sz="1200" dirty="0"/>
              <a:t> manages the pool of worker </a:t>
            </a:r>
            <a:r>
              <a:rPr lang="en-US" sz="1200" dirty="0" smtClean="0"/>
              <a:t>threads.</a:t>
            </a:r>
            <a:br>
              <a:rPr lang="en-US" sz="1200" dirty="0" smtClean="0"/>
            </a:br>
            <a:endParaRPr lang="en-US" sz="1200" b="1" dirty="0" smtClean="0"/>
          </a:p>
          <a:p>
            <a:pPr marL="171450" indent="-171450">
              <a:buFont typeface="Wingdings" pitchFamily="2" charset="2"/>
              <a:buChar char="ü"/>
            </a:pPr>
            <a:r>
              <a:rPr lang="en-US" sz="1200" b="1" dirty="0" smtClean="0"/>
              <a:t>Thread pool</a:t>
            </a:r>
            <a:r>
              <a:rPr lang="en-US" sz="1200" dirty="0" smtClean="0"/>
              <a:t> </a:t>
            </a:r>
            <a:r>
              <a:rPr lang="en-US" sz="1200" dirty="0"/>
              <a:t>contains a queue that keeps tasks waiting to get executed</a:t>
            </a:r>
            <a:r>
              <a:rPr lang="en-US" sz="1200" dirty="0" smtClean="0"/>
              <a:t>.</a:t>
            </a:r>
            <a:br>
              <a:rPr lang="en-US" sz="1200" dirty="0" smtClean="0"/>
            </a:br>
            <a:endParaRPr lang="en-US" sz="1200" dirty="0" smtClean="0"/>
          </a:p>
          <a:p>
            <a:pPr marL="171450" indent="-171450">
              <a:buFont typeface="Wingdings" pitchFamily="2" charset="2"/>
              <a:buChar char="ü"/>
            </a:pPr>
            <a:r>
              <a:rPr lang="en-US" sz="1200" b="1" dirty="0"/>
              <a:t>java.util.concurrent.Executors</a:t>
            </a:r>
            <a:r>
              <a:rPr lang="en-US" sz="1200" dirty="0"/>
              <a:t> provide implementation of </a:t>
            </a:r>
            <a:r>
              <a:rPr lang="en-US" sz="1200" b="1" dirty="0"/>
              <a:t>java.util.concurrent.Executor</a:t>
            </a:r>
            <a:r>
              <a:rPr lang="en-US" sz="1200" dirty="0"/>
              <a:t> interface to create the thread pool in java.</a:t>
            </a:r>
          </a:p>
        </p:txBody>
      </p:sp>
      <p:sp>
        <p:nvSpPr>
          <p:cNvPr id="13" name="TextBox 12"/>
          <p:cNvSpPr txBox="1"/>
          <p:nvPr/>
        </p:nvSpPr>
        <p:spPr>
          <a:xfrm>
            <a:off x="6320950" y="1194572"/>
            <a:ext cx="932948" cy="27699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200" dirty="0" smtClean="0"/>
              <a:t>Thread Pool</a:t>
            </a:r>
            <a:endParaRPr lang="en-US" sz="1200" dirty="0"/>
          </a:p>
        </p:txBody>
      </p:sp>
      <p:sp>
        <p:nvSpPr>
          <p:cNvPr id="2" name="TextBox 1"/>
          <p:cNvSpPr txBox="1"/>
          <p:nvPr/>
        </p:nvSpPr>
        <p:spPr>
          <a:xfrm>
            <a:off x="6338340" y="3653224"/>
            <a:ext cx="1177887"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Worker Threads</a:t>
            </a:r>
            <a:endParaRPr lang="en-US" sz="1200" dirty="0"/>
          </a:p>
        </p:txBody>
      </p:sp>
    </p:spTree>
    <p:extLst>
      <p:ext uri="{BB962C8B-B14F-4D97-AF65-F5344CB8AC3E}">
        <p14:creationId xmlns:p14="http://schemas.microsoft.com/office/powerpoint/2010/main" val="648190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57600" y="21838"/>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Java Thread </a:t>
            </a:r>
            <a:r>
              <a:rPr lang="en-US" sz="1200" dirty="0"/>
              <a:t>Pool</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 y="609600"/>
            <a:ext cx="3911600" cy="2790825"/>
          </a:xfrm>
          <a:prstGeom prst="rect">
            <a:avLst/>
          </a:prstGeom>
          <a:ln/>
        </p:spPr>
        <p:style>
          <a:lnRef idx="1">
            <a:schemeClr val="accent5"/>
          </a:lnRef>
          <a:fillRef idx="2">
            <a:schemeClr val="accent5"/>
          </a:fillRef>
          <a:effectRef idx="1">
            <a:schemeClr val="accent5"/>
          </a:effectRef>
          <a:fontRef idx="minor">
            <a:schemeClr val="dk1"/>
          </a:fontRef>
        </p:style>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2450" y="609600"/>
            <a:ext cx="4634564" cy="3695700"/>
          </a:xfrm>
          <a:prstGeom prst="rect">
            <a:avLst/>
          </a:prstGeom>
          <a:ln/>
        </p:spPr>
        <p:style>
          <a:lnRef idx="1">
            <a:schemeClr val="accent5"/>
          </a:lnRef>
          <a:fillRef idx="2">
            <a:schemeClr val="accent5"/>
          </a:fillRef>
          <a:effectRef idx="1">
            <a:schemeClr val="accent5"/>
          </a:effectRef>
          <a:fontRef idx="minor">
            <a:schemeClr val="dk1"/>
          </a:fontRef>
        </p:style>
      </p:pic>
      <p:sp>
        <p:nvSpPr>
          <p:cNvPr id="2" name="Rounded Rectangular Callout 1"/>
          <p:cNvSpPr/>
          <p:nvPr/>
        </p:nvSpPr>
        <p:spPr>
          <a:xfrm>
            <a:off x="127000" y="3962399"/>
            <a:ext cx="4140200" cy="914401"/>
          </a:xfrm>
          <a:prstGeom prst="wedgeRoundRectCallout">
            <a:avLst>
              <a:gd name="adj1" fmla="val -11838"/>
              <a:gd name="adj2" fmla="val -126200"/>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en-US" sz="1050" dirty="0" smtClean="0"/>
              <a:t>In this  </a:t>
            </a:r>
            <a:r>
              <a:rPr lang="en-US" sz="1050" dirty="0"/>
              <a:t>program, we are creating fixed size thread pool of 5 worker threads. Then we are submitting 10 jobs to this pool, since the pool size is 5, it will start working on 5 jobs and other jobs will be in wait state, as soon as one of the job is finished, another job from the wait queue will be picked up by worker thread and get’s executed.</a:t>
            </a:r>
          </a:p>
        </p:txBody>
      </p:sp>
    </p:spTree>
    <p:extLst>
      <p:ext uri="{BB962C8B-B14F-4D97-AF65-F5344CB8AC3E}">
        <p14:creationId xmlns:p14="http://schemas.microsoft.com/office/powerpoint/2010/main" val="3072819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57600" y="21838"/>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Java Thread </a:t>
            </a:r>
            <a:r>
              <a:rPr lang="en-US" sz="1200" dirty="0"/>
              <a:t>Pool</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425" y="714375"/>
            <a:ext cx="2771775"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ular Callout 5"/>
          <p:cNvSpPr/>
          <p:nvPr/>
        </p:nvSpPr>
        <p:spPr>
          <a:xfrm>
            <a:off x="4038600" y="1828800"/>
            <a:ext cx="4800600" cy="914400"/>
          </a:xfrm>
          <a:prstGeom prst="wedgeRectCallout">
            <a:avLst>
              <a:gd name="adj1" fmla="val -70039"/>
              <a:gd name="adj2" fmla="val -29167"/>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en-US" sz="1200" dirty="0"/>
              <a:t>The output confirms that there are five threads in the pool named from </a:t>
            </a:r>
            <a:r>
              <a:rPr lang="en-US" sz="1200" b="1" dirty="0" smtClean="0"/>
              <a:t>pool-1-thread-1 </a:t>
            </a:r>
            <a:r>
              <a:rPr lang="en-US" sz="1200" dirty="0"/>
              <a:t>to</a:t>
            </a:r>
            <a:r>
              <a:rPr lang="en-US" sz="1200" b="1" dirty="0"/>
              <a:t> </a:t>
            </a:r>
            <a:r>
              <a:rPr lang="en-US" sz="1200" b="1" dirty="0" smtClean="0"/>
              <a:t>pool-1-thread-5</a:t>
            </a:r>
            <a:r>
              <a:rPr lang="en-US" sz="1200" dirty="0" smtClean="0"/>
              <a:t> </a:t>
            </a:r>
            <a:r>
              <a:rPr lang="en-US" sz="1200" dirty="0"/>
              <a:t>and they are responsible to execute the submitted tasks to the pool.</a:t>
            </a:r>
          </a:p>
        </p:txBody>
      </p:sp>
    </p:spTree>
    <p:extLst>
      <p:ext uri="{BB962C8B-B14F-4D97-AF65-F5344CB8AC3E}">
        <p14:creationId xmlns:p14="http://schemas.microsoft.com/office/powerpoint/2010/main" val="925833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57600" y="21838"/>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Java Thread </a:t>
            </a:r>
            <a:r>
              <a:rPr lang="en-US" sz="1200" dirty="0"/>
              <a:t>Pool</a:t>
            </a:r>
          </a:p>
        </p:txBody>
      </p:sp>
      <p:sp>
        <p:nvSpPr>
          <p:cNvPr id="2" name="Rectangle 1"/>
          <p:cNvSpPr/>
          <p:nvPr/>
        </p:nvSpPr>
        <p:spPr>
          <a:xfrm>
            <a:off x="533400" y="2191435"/>
            <a:ext cx="8382000" cy="2308324"/>
          </a:xfrm>
          <a:prstGeom prst="rect">
            <a:avLst/>
          </a:prstGeom>
        </p:spPr>
        <p:txBody>
          <a:bodyPr wrap="square">
            <a:spAutoFit/>
          </a:bodyPr>
          <a:lstStyle/>
          <a:p>
            <a:r>
              <a:rPr lang="en-US" dirty="0">
                <a:hlinkClick r:id="rId3"/>
              </a:rPr>
              <a:t>https://</a:t>
            </a:r>
            <a:r>
              <a:rPr lang="en-US" dirty="0" smtClean="0">
                <a:hlinkClick r:id="rId3"/>
              </a:rPr>
              <a:t>docs.oracle.com/javase/8/docs/api/java/util/concurrent/Executors.html</a:t>
            </a:r>
            <a:endParaRPr lang="en-US" dirty="0" smtClean="0"/>
          </a:p>
          <a:p>
            <a:endParaRPr lang="en-US" dirty="0"/>
          </a:p>
          <a:p>
            <a:r>
              <a:rPr lang="en-US" dirty="0">
                <a:hlinkClick r:id="rId4"/>
              </a:rPr>
              <a:t>https://</a:t>
            </a:r>
            <a:r>
              <a:rPr lang="en-US" dirty="0" smtClean="0">
                <a:hlinkClick r:id="rId4"/>
              </a:rPr>
              <a:t>docs.oracle.com/javase/8/docs/api/java/util/concurrent/ExecutorService.html</a:t>
            </a:r>
            <a:endParaRPr lang="en-US" dirty="0" smtClean="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665736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79177</TotalTime>
  <Words>144</Words>
  <Application>Microsoft Office PowerPoint</Application>
  <PresentationFormat>Custom</PresentationFormat>
  <Paragraphs>24</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7885</cp:revision>
  <dcterms:created xsi:type="dcterms:W3CDTF">2006-08-16T00:00:00Z</dcterms:created>
  <dcterms:modified xsi:type="dcterms:W3CDTF">2016-11-21T07:55:18Z</dcterms:modified>
</cp:coreProperties>
</file>