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32" r:id="rId2"/>
    <p:sldId id="434" r:id="rId3"/>
    <p:sldId id="435" r:id="rId4"/>
    <p:sldId id="436" r:id="rId5"/>
    <p:sldId id="437" r:id="rId6"/>
    <p:sldId id="433"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6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3/20/2017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962400" y="9951"/>
            <a:ext cx="1295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8 Stream</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le 5"/>
          <p:cNvSpPr/>
          <p:nvPr/>
        </p:nvSpPr>
        <p:spPr>
          <a:xfrm>
            <a:off x="192087" y="1143000"/>
            <a:ext cx="8836025" cy="28194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Java </a:t>
            </a:r>
            <a:r>
              <a:rPr lang="en-US" sz="1200" dirty="0"/>
              <a:t>provides a new additional package in Java 8 called </a:t>
            </a:r>
            <a:r>
              <a:rPr lang="en-US" sz="1200" b="1" dirty="0" smtClean="0"/>
              <a:t>java.util.Stream</a:t>
            </a:r>
            <a:r>
              <a:rPr lang="en-US" sz="1200" b="1" dirty="0"/>
              <a:t>. </a:t>
            </a:r>
            <a:endParaRPr lang="en-US" sz="1200" b="1"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This </a:t>
            </a:r>
            <a:r>
              <a:rPr lang="en-US" sz="1200" dirty="0"/>
              <a:t>package consists of classes, interfaces and </a:t>
            </a:r>
            <a:r>
              <a:rPr lang="en-US" sz="1200" dirty="0"/>
              <a:t>enum</a:t>
            </a:r>
            <a:r>
              <a:rPr lang="en-US" sz="1200" dirty="0"/>
              <a:t> to allows </a:t>
            </a:r>
            <a:r>
              <a:rPr lang="en-US" sz="1200" b="1" dirty="0"/>
              <a:t>functional-style operations</a:t>
            </a:r>
            <a:r>
              <a:rPr lang="en-US" sz="1200" dirty="0"/>
              <a:t> on the elements.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We can </a:t>
            </a:r>
            <a:r>
              <a:rPr lang="en-US" sz="1200" dirty="0"/>
              <a:t>use stream by importing</a:t>
            </a:r>
            <a:r>
              <a:rPr lang="en-US" sz="1200" b="1" dirty="0"/>
              <a:t> </a:t>
            </a:r>
            <a:r>
              <a:rPr lang="en-US" sz="1200" b="1" dirty="0" smtClean="0"/>
              <a:t>java.util.Stream</a:t>
            </a:r>
            <a:r>
              <a:rPr lang="en-US" sz="1200" dirty="0" smtClean="0"/>
              <a:t> </a:t>
            </a:r>
            <a:r>
              <a:rPr lang="en-US" sz="1200" dirty="0"/>
              <a:t>package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Since </a:t>
            </a:r>
            <a:r>
              <a:rPr lang="en-US" sz="1200" dirty="0"/>
              <a:t>past few versions, Java has started giving importance to concurrency. Java 8 goes one more step ahead and has developed a </a:t>
            </a:r>
            <a:r>
              <a:rPr lang="en-US" sz="1200" b="1" i="1" dirty="0"/>
              <a:t>Streams</a:t>
            </a:r>
            <a:r>
              <a:rPr lang="en-US" sz="1200" i="1" dirty="0"/>
              <a:t> API</a:t>
            </a:r>
            <a:r>
              <a:rPr lang="en-US" sz="1200" dirty="0"/>
              <a:t> which lets us think about </a:t>
            </a:r>
            <a:r>
              <a:rPr lang="en-US" sz="1200" b="1" dirty="0"/>
              <a:t>parallelism</a:t>
            </a:r>
            <a:r>
              <a:rPr lang="en-US" sz="1200" dirty="0"/>
              <a:t>. Nowadays, because of the tremendous amount of development  on the hardware front, multicore CPUs are becoming more and more general. In order to leverage the hardware capabilities Java had introduced Fork Join Framework. Java 8 Streams API supports many parallel operations to process the data, while completely abstracting out the low level multithreading logic and letting the developer fully concentrate on the data and the operations to be performed on the data</a:t>
            </a:r>
            <a:r>
              <a:rPr lang="en-US" sz="1200" dirty="0" smtClean="0"/>
              <a:t>.</a:t>
            </a:r>
          </a:p>
          <a:p>
            <a:pPr marL="171450" indent="-171450">
              <a:buFont typeface="Wingdings" pitchFamily="2" charset="2"/>
              <a:buChar char="ü"/>
            </a:pPr>
            <a:endParaRPr lang="en-US" sz="1200" dirty="0"/>
          </a:p>
          <a:p>
            <a:r>
              <a:rPr lang="en-US" sz="1200" dirty="0"/>
              <a:t/>
            </a:r>
            <a:br>
              <a:rPr lang="en-US" sz="1200" dirty="0"/>
            </a:br>
            <a:endParaRPr lang="en-US" sz="1200" dirty="0"/>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327025" y="2057399"/>
            <a:ext cx="8683625" cy="2714625"/>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622300" y="-14446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4429125" y="9950"/>
            <a:ext cx="1295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8 Stream</a:t>
            </a:r>
          </a:p>
        </p:txBody>
      </p:sp>
      <p:sp>
        <p:nvSpPr>
          <p:cNvPr id="2" name="AutoShape 2" descr="Image result for file"/>
          <p:cNvSpPr>
            <a:spLocks noChangeAspect="1" noChangeArrowheads="1"/>
          </p:cNvSpPr>
          <p:nvPr/>
        </p:nvSpPr>
        <p:spPr bwMode="auto">
          <a:xfrm>
            <a:off x="774700" y="793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27100" y="16033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95049363"/>
              </p:ext>
            </p:extLst>
          </p:nvPr>
        </p:nvGraphicFramePr>
        <p:xfrm>
          <a:off x="936625" y="3442899"/>
          <a:ext cx="2486024" cy="370840"/>
        </p:xfrm>
        <a:graphic>
          <a:graphicData uri="http://schemas.openxmlformats.org/drawingml/2006/table">
            <a:tbl>
              <a:tblPr firstRow="1" bandRow="1">
                <a:tableStyleId>{00A15C55-8517-42AA-B614-E9B94910E393}</a:tableStyleId>
              </a:tblPr>
              <a:tblGrid>
                <a:gridCol w="621506"/>
                <a:gridCol w="621506"/>
                <a:gridCol w="621506"/>
                <a:gridCol w="621506"/>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03174815"/>
              </p:ext>
            </p:extLst>
          </p:nvPr>
        </p:nvGraphicFramePr>
        <p:xfrm>
          <a:off x="4210050" y="2909499"/>
          <a:ext cx="1295400" cy="370840"/>
        </p:xfrm>
        <a:graphic>
          <a:graphicData uri="http://schemas.openxmlformats.org/drawingml/2006/table">
            <a:tbl>
              <a:tblPr firstRow="1" bandRow="1">
                <a:tableStyleId>{93296810-A885-4BE3-A3E7-6D5BEEA58F35}</a:tableStyleId>
              </a:tblPr>
              <a:tblGrid>
                <a:gridCol w="647700"/>
                <a:gridCol w="647700"/>
              </a:tblGrid>
              <a:tr h="370840">
                <a:tc>
                  <a:txBody>
                    <a:bodyPr/>
                    <a:lstStyle/>
                    <a:p>
                      <a:endParaRPr lang="en-US" dirty="0"/>
                    </a:p>
                  </a:txBody>
                  <a:tcPr/>
                </a:tc>
                <a:tc>
                  <a:txBody>
                    <a:bodyPr/>
                    <a:lstStyle/>
                    <a:p>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88189421"/>
              </p:ext>
            </p:extLst>
          </p:nvPr>
        </p:nvGraphicFramePr>
        <p:xfrm>
          <a:off x="4286250" y="4128699"/>
          <a:ext cx="1219202" cy="370840"/>
        </p:xfrm>
        <a:graphic>
          <a:graphicData uri="http://schemas.openxmlformats.org/drawingml/2006/table">
            <a:tbl>
              <a:tblPr firstRow="1" bandRow="1">
                <a:tableStyleId>{93296810-A885-4BE3-A3E7-6D5BEEA58F35}</a:tableStyleId>
              </a:tblPr>
              <a:tblGrid>
                <a:gridCol w="609601"/>
                <a:gridCol w="609601"/>
              </a:tblGrid>
              <a:tr h="370840">
                <a:tc>
                  <a:txBody>
                    <a:bodyPr/>
                    <a:lstStyle/>
                    <a:p>
                      <a:endParaRPr lang="en-US" dirty="0"/>
                    </a:p>
                  </a:txBody>
                  <a:tcPr/>
                </a:tc>
                <a:tc>
                  <a:txBody>
                    <a:bodyPr/>
                    <a:lstStyle/>
                    <a:p>
                      <a:endParaRPr lang="en-US" dirty="0"/>
                    </a:p>
                  </a:txBody>
                  <a:tcPr/>
                </a:tc>
              </a:tr>
            </a:tbl>
          </a:graphicData>
        </a:graphic>
      </p:graphicFrame>
      <p:sp>
        <p:nvSpPr>
          <p:cNvPr id="8" name="TextBox 7"/>
          <p:cNvSpPr txBox="1"/>
          <p:nvPr/>
        </p:nvSpPr>
        <p:spPr>
          <a:xfrm>
            <a:off x="1565275" y="3047998"/>
            <a:ext cx="863891" cy="276999"/>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200" dirty="0" smtClean="0"/>
              <a:t>Larger task</a:t>
            </a:r>
            <a:endParaRPr lang="en-US" sz="1200" dirty="0"/>
          </a:p>
        </p:txBody>
      </p:sp>
      <p:sp>
        <p:nvSpPr>
          <p:cNvPr id="11" name="TextBox 10"/>
          <p:cNvSpPr txBox="1"/>
          <p:nvPr/>
        </p:nvSpPr>
        <p:spPr>
          <a:xfrm>
            <a:off x="4503050" y="2590798"/>
            <a:ext cx="566950" cy="276999"/>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200" dirty="0" smtClean="0"/>
              <a:t>Task 1</a:t>
            </a:r>
            <a:endParaRPr lang="en-US" sz="1200" dirty="0"/>
          </a:p>
        </p:txBody>
      </p:sp>
      <p:sp>
        <p:nvSpPr>
          <p:cNvPr id="12" name="TextBox 11"/>
          <p:cNvSpPr txBox="1"/>
          <p:nvPr/>
        </p:nvSpPr>
        <p:spPr>
          <a:xfrm>
            <a:off x="4591050" y="3776274"/>
            <a:ext cx="566950" cy="276999"/>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200" dirty="0" smtClean="0"/>
              <a:t>Task 2</a:t>
            </a:r>
            <a:endParaRPr lang="en-US" sz="1200" dirty="0"/>
          </a:p>
        </p:txBody>
      </p:sp>
      <p:cxnSp>
        <p:nvCxnSpPr>
          <p:cNvPr id="13" name="Straight Arrow Connector 12"/>
          <p:cNvCxnSpPr>
            <a:endCxn id="7" idx="1"/>
          </p:cNvCxnSpPr>
          <p:nvPr/>
        </p:nvCxnSpPr>
        <p:spPr>
          <a:xfrm flipV="1">
            <a:off x="3448050" y="3094919"/>
            <a:ext cx="762000" cy="500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9" idx="1"/>
          </p:cNvCxnSpPr>
          <p:nvPr/>
        </p:nvCxnSpPr>
        <p:spPr>
          <a:xfrm>
            <a:off x="3448050" y="3595299"/>
            <a:ext cx="838200" cy="71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5362574" y="2209800"/>
            <a:ext cx="1647826" cy="431672"/>
          </a:xfrm>
          <a:prstGeom prst="wedgeRoundRectCallout">
            <a:avLst>
              <a:gd name="adj1" fmla="val -74166"/>
              <a:gd name="adj2" fmla="val 87376"/>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Process = Result of Task1</a:t>
            </a:r>
            <a:endParaRPr lang="en-US" sz="1000" dirty="0"/>
          </a:p>
        </p:txBody>
      </p:sp>
      <p:sp>
        <p:nvSpPr>
          <p:cNvPr id="18" name="Rounded Rectangular Callout 17"/>
          <p:cNvSpPr/>
          <p:nvPr/>
        </p:nvSpPr>
        <p:spPr>
          <a:xfrm>
            <a:off x="5362575" y="3414711"/>
            <a:ext cx="1647825" cy="306324"/>
          </a:xfrm>
          <a:prstGeom prst="wedgeRoundRectCallout">
            <a:avLst>
              <a:gd name="adj1" fmla="val -63183"/>
              <a:gd name="adj2" fmla="val 96704"/>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000" dirty="0" smtClean="0"/>
          </a:p>
          <a:p>
            <a:pPr algn="ctr"/>
            <a:r>
              <a:rPr lang="en-US" sz="1000" dirty="0" smtClean="0"/>
              <a:t>Process </a:t>
            </a:r>
            <a:r>
              <a:rPr lang="en-US" sz="1000" dirty="0"/>
              <a:t>= Result of </a:t>
            </a:r>
            <a:r>
              <a:rPr lang="en-US" sz="1000" dirty="0" smtClean="0"/>
              <a:t>Task2</a:t>
            </a:r>
            <a:endParaRPr lang="en-US" sz="1000" dirty="0"/>
          </a:p>
          <a:p>
            <a:pPr algn="ctr"/>
            <a:endParaRPr lang="en-US" sz="1000" dirty="0"/>
          </a:p>
        </p:txBody>
      </p:sp>
      <p:sp>
        <p:nvSpPr>
          <p:cNvPr id="19" name="Oval 18"/>
          <p:cNvSpPr/>
          <p:nvPr/>
        </p:nvSpPr>
        <p:spPr>
          <a:xfrm>
            <a:off x="7724775" y="3047998"/>
            <a:ext cx="914400" cy="67417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Final Output</a:t>
            </a:r>
            <a:endParaRPr lang="en-US" sz="1200" dirty="0"/>
          </a:p>
        </p:txBody>
      </p:sp>
      <p:cxnSp>
        <p:nvCxnSpPr>
          <p:cNvPr id="21" name="Straight Arrow Connector 20"/>
          <p:cNvCxnSpPr>
            <a:endCxn id="19" idx="2"/>
          </p:cNvCxnSpPr>
          <p:nvPr/>
        </p:nvCxnSpPr>
        <p:spPr>
          <a:xfrm>
            <a:off x="5514975" y="3094919"/>
            <a:ext cx="2209800" cy="290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514975" y="3476624"/>
            <a:ext cx="2209800" cy="837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ounded Rectangular Callout 24"/>
          <p:cNvSpPr/>
          <p:nvPr/>
        </p:nvSpPr>
        <p:spPr>
          <a:xfrm>
            <a:off x="622300" y="465137"/>
            <a:ext cx="8016875" cy="1061911"/>
          </a:xfrm>
          <a:prstGeom prst="wedgeRoundRectCallout">
            <a:avLst>
              <a:gd name="adj1" fmla="val -11803"/>
              <a:gd name="adj2" fmla="val 103761"/>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endParaRPr lang="en-US" sz="1200" dirty="0" smtClean="0"/>
          </a:p>
          <a:p>
            <a:r>
              <a:rPr lang="en-US" sz="1200" dirty="0" smtClean="0"/>
              <a:t>Most </a:t>
            </a:r>
            <a:r>
              <a:rPr lang="en-US" sz="1200" dirty="0"/>
              <a:t>of us know, parallel processing is all about dividing a larger task into smaller sub tasks (forking), then processing the sub tasks in parallel and then  combining the results together to get the final output (joining). Java 8 Streams API provides a similar mechanism to work with Java Collections. The Java 8 Streams concept is based on converting Collections to a Stream, processing the elements in parallel and then gathering the resulting elements into a Collection.</a:t>
            </a:r>
          </a:p>
          <a:p>
            <a:endParaRPr lang="en-US" sz="1200" dirty="0"/>
          </a:p>
        </p:txBody>
      </p:sp>
    </p:spTree>
    <p:extLst>
      <p:ext uri="{BB962C8B-B14F-4D97-AF65-F5344CB8AC3E}">
        <p14:creationId xmlns:p14="http://schemas.microsoft.com/office/powerpoint/2010/main" val="1620117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962400" y="9951"/>
            <a:ext cx="1295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8 Stream</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le 5"/>
          <p:cNvSpPr/>
          <p:nvPr/>
        </p:nvSpPr>
        <p:spPr>
          <a:xfrm>
            <a:off x="155575" y="465138"/>
            <a:ext cx="8836025" cy="4411662"/>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50" dirty="0"/>
              <a:t>Stream does not store elements. It simply conveys elements from a source such as a data structure, an array, or an I/O channel, through a pipeline of computational operations</a:t>
            </a:r>
            <a:r>
              <a:rPr lang="en-US" sz="1050" dirty="0" smtClean="0"/>
              <a:t>.</a:t>
            </a:r>
            <a:br>
              <a:rPr lang="en-US" sz="1050" dirty="0" smtClean="0"/>
            </a:br>
            <a:endParaRPr lang="en-US" sz="1050" dirty="0"/>
          </a:p>
          <a:p>
            <a:pPr marL="171450" indent="-171450">
              <a:buFont typeface="Wingdings" pitchFamily="2" charset="2"/>
              <a:buChar char="ü"/>
            </a:pPr>
            <a:r>
              <a:rPr lang="en-US" sz="1050" dirty="0"/>
              <a:t>Stream is functional in nature. Operations performed on a stream does not modify it's source. For example, filtering a Stream obtained from a collection produces a new Stream without the filtered elements, rather than removing elements from the source collection</a:t>
            </a:r>
            <a:r>
              <a:rPr lang="en-US" sz="1050" dirty="0" smtClean="0"/>
              <a:t>.</a:t>
            </a:r>
            <a:br>
              <a:rPr lang="en-US" sz="1050" dirty="0" smtClean="0"/>
            </a:br>
            <a:endParaRPr lang="en-US" sz="1050" dirty="0"/>
          </a:p>
          <a:p>
            <a:pPr marL="171450" indent="-171450">
              <a:buFont typeface="Wingdings" pitchFamily="2" charset="2"/>
              <a:buChar char="ü"/>
            </a:pPr>
            <a:r>
              <a:rPr lang="en-US" sz="1050" dirty="0"/>
              <a:t>Stream is lazy and evaluates code only when required</a:t>
            </a:r>
            <a:r>
              <a:rPr lang="en-US" sz="1050" dirty="0" smtClean="0"/>
              <a:t>.</a:t>
            </a:r>
            <a:br>
              <a:rPr lang="en-US" sz="1050" dirty="0" smtClean="0"/>
            </a:br>
            <a:endParaRPr lang="en-US" sz="1050" dirty="0"/>
          </a:p>
          <a:p>
            <a:pPr marL="171450" indent="-171450">
              <a:buFont typeface="Wingdings" pitchFamily="2" charset="2"/>
              <a:buChar char="ü"/>
            </a:pPr>
            <a:r>
              <a:rPr lang="en-US" sz="1050" dirty="0"/>
              <a:t>The elements of a stream are only visited once during the life of a stream. Like an Iterator, a new stream must be generated to revisit the same elements of the source</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a:t>Starting from Java 8, the java collections will start having methods that return </a:t>
            </a:r>
            <a:r>
              <a:rPr lang="en-US" sz="1050" b="1" dirty="0"/>
              <a:t>Stream</a:t>
            </a:r>
            <a:r>
              <a:rPr lang="en-US" sz="1050" dirty="0"/>
              <a:t>. This is possible because of another cool feature of Java 8, which is default methods. Streams can be defiled as </a:t>
            </a:r>
            <a:r>
              <a:rPr lang="en-US" sz="1050" i="1" dirty="0"/>
              <a:t>a sequence of elements from a source that supports aggregate operations</a:t>
            </a:r>
            <a:r>
              <a:rPr lang="en-US" sz="1050" dirty="0"/>
              <a:t>. The </a:t>
            </a:r>
            <a:r>
              <a:rPr lang="en-US" sz="1050" i="1" dirty="0"/>
              <a:t>source</a:t>
            </a:r>
            <a:r>
              <a:rPr lang="en-US" sz="1050" dirty="0"/>
              <a:t> here refers to a Collection, IO Operation or Arrays who provides data to a Stream. Stream keeps the order of the data as it is in the source. Just like </a:t>
            </a:r>
            <a:r>
              <a:rPr lang="en-US" sz="1050" i="1" dirty="0"/>
              <a:t>functional programming </a:t>
            </a:r>
            <a:r>
              <a:rPr lang="en-US" sz="1050" dirty="0"/>
              <a:t>languages, Streams support </a:t>
            </a:r>
            <a:r>
              <a:rPr lang="en-US" sz="1050" i="1" dirty="0"/>
              <a:t>Aggregate Operations</a:t>
            </a:r>
            <a:r>
              <a:rPr lang="en-US" sz="1050" dirty="0"/>
              <a:t>. The common aggregate operations are filter, map, reduce, find, match, sort. These operations can be executed in series or in parallel</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a:t>The Streams also support Pipelining and Internal Iterations. The Java 8 Streams are designed in such a way that most of its stream operations returns Streams only. This help us creating chain of various stream operations. This is called as pipelining. The pipelined operations looks similar to a sql query</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a:t>In Java, we traditionally use </a:t>
            </a:r>
            <a:r>
              <a:rPr lang="en-US" sz="1050" i="1" dirty="0"/>
              <a:t>for</a:t>
            </a:r>
            <a:r>
              <a:rPr lang="en-US" sz="1050" dirty="0"/>
              <a:t> loops or </a:t>
            </a:r>
            <a:r>
              <a:rPr lang="en-US" sz="1050" i="1" dirty="0"/>
              <a:t>iterators</a:t>
            </a:r>
            <a:r>
              <a:rPr lang="en-US" sz="1050" dirty="0"/>
              <a:t> to iterate through the collections. These kind of iterations are called as </a:t>
            </a:r>
            <a:r>
              <a:rPr lang="en-US" sz="1050" i="1" dirty="0"/>
              <a:t>external iterations</a:t>
            </a:r>
            <a:r>
              <a:rPr lang="en-US" sz="1050" dirty="0"/>
              <a:t> and they are clearly visible in the code. Java 8 Stream operations has methods like </a:t>
            </a:r>
            <a:r>
              <a:rPr lang="en-US" sz="1050" i="1" dirty="0"/>
              <a:t>foreach, map, filter, etc. </a:t>
            </a:r>
            <a:r>
              <a:rPr lang="en-US" sz="1050" dirty="0"/>
              <a:t>which internally iterates through the elements. The code is completely unaware of the iteration logic in the background. These kind of iterations are called as </a:t>
            </a:r>
            <a:r>
              <a:rPr lang="en-US" sz="1050" i="1" dirty="0"/>
              <a:t>internal iterations</a:t>
            </a:r>
            <a:r>
              <a:rPr lang="en-US" sz="1050" dirty="0"/>
              <a:t>.</a:t>
            </a:r>
            <a:endParaRPr lang="en-US" sz="1050" dirty="0" smtClean="0"/>
          </a:p>
          <a:p>
            <a:pPr marL="171450" indent="-171450">
              <a:buFont typeface="Wingdings" pitchFamily="2" charset="2"/>
              <a:buChar char="ü"/>
            </a:pPr>
            <a:endParaRPr lang="en-US" sz="1050" dirty="0"/>
          </a:p>
          <a:p>
            <a:pPr marL="171450" indent="-171450">
              <a:buFont typeface="Wingdings" pitchFamily="2" charset="2"/>
              <a:buChar char="ü"/>
            </a:pPr>
            <a:r>
              <a:rPr lang="en-US" sz="1050" dirty="0" smtClean="0"/>
              <a:t>We </a:t>
            </a:r>
            <a:r>
              <a:rPr lang="en-US" sz="1050" dirty="0"/>
              <a:t>can use stream to filter, collect, print, and convert from one data structure to other etc. </a:t>
            </a:r>
          </a:p>
        </p:txBody>
      </p:sp>
    </p:spTree>
    <p:extLst>
      <p:ext uri="{BB962C8B-B14F-4D97-AF65-F5344CB8AC3E}">
        <p14:creationId xmlns:p14="http://schemas.microsoft.com/office/powerpoint/2010/main" val="370983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962400" y="9951"/>
            <a:ext cx="1295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8 Stream</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3" y="971550"/>
            <a:ext cx="8497887" cy="3086100"/>
          </a:xfrm>
          <a:prstGeom prst="rect">
            <a:avLst/>
          </a:prstGeom>
          <a:ln w="3175"/>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1873379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962400" y="9951"/>
            <a:ext cx="1295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8 Stream</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le 5"/>
          <p:cNvSpPr/>
          <p:nvPr/>
        </p:nvSpPr>
        <p:spPr>
          <a:xfrm>
            <a:off x="192087" y="1600200"/>
            <a:ext cx="8836025" cy="1828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Collections are in-memory data structures which hold elements within it. Each element in the collection is computed before it actually becomes a part of that collection. On the other hand Streams are fixed data structures which computes the elements on-demand basis</a:t>
            </a:r>
            <a:r>
              <a:rPr lang="en-US" sz="1200" dirty="0" smtClean="0"/>
              <a:t>.</a:t>
            </a:r>
            <a:br>
              <a:rPr lang="en-US" sz="1200" dirty="0" smtClean="0"/>
            </a:br>
            <a:endParaRPr lang="en-US" sz="1200" dirty="0"/>
          </a:p>
          <a:p>
            <a:pPr marL="171450" indent="-171450">
              <a:buFont typeface="Wingdings" pitchFamily="2" charset="2"/>
              <a:buChar char="ü"/>
            </a:pPr>
            <a:r>
              <a:rPr lang="en-US" sz="1200" dirty="0" smtClean="0"/>
              <a:t>The </a:t>
            </a:r>
            <a:r>
              <a:rPr lang="en-US" sz="1200" dirty="0"/>
              <a:t>Java 8 Streams can be seen as lazily constructed Collections, where the values are computed when user demands for it. Actual Collections behave absolutely opposite to it and they are set of eagerly computed values (no matter if the user demands for a particular value or not).</a:t>
            </a:r>
          </a:p>
        </p:txBody>
      </p:sp>
      <p:sp>
        <p:nvSpPr>
          <p:cNvPr id="5" name="Rectangle 4"/>
          <p:cNvSpPr/>
          <p:nvPr/>
        </p:nvSpPr>
        <p:spPr>
          <a:xfrm>
            <a:off x="3581400" y="1252924"/>
            <a:ext cx="1605952"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Collections </a:t>
            </a:r>
            <a:r>
              <a:rPr lang="en-US" sz="1200" dirty="0" smtClean="0"/>
              <a:t>vs. </a:t>
            </a:r>
            <a:r>
              <a:rPr lang="en-US" sz="1200" dirty="0"/>
              <a:t>Streams</a:t>
            </a:r>
          </a:p>
        </p:txBody>
      </p:sp>
    </p:spTree>
    <p:extLst>
      <p:ext uri="{BB962C8B-B14F-4D97-AF65-F5344CB8AC3E}">
        <p14:creationId xmlns:p14="http://schemas.microsoft.com/office/powerpoint/2010/main" val="255501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962400" y="9951"/>
            <a:ext cx="1295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8 Stream</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ectangle 4"/>
          <p:cNvSpPr/>
          <p:nvPr/>
        </p:nvSpPr>
        <p:spPr>
          <a:xfrm>
            <a:off x="2286000" y="2191435"/>
            <a:ext cx="4572000" cy="646331"/>
          </a:xfrm>
          <a:prstGeom prst="rect">
            <a:avLst/>
          </a:prstGeom>
        </p:spPr>
        <p:txBody>
          <a:bodyPr>
            <a:spAutoFit/>
          </a:bodyPr>
          <a:lstStyle/>
          <a:p>
            <a:r>
              <a:rPr lang="en-US" dirty="0"/>
              <a:t>https://docs.oracle.com/javase/8/docs/api/index.html?java/util/stream/Stream.html</a:t>
            </a:r>
          </a:p>
        </p:txBody>
      </p:sp>
    </p:spTree>
    <p:extLst>
      <p:ext uri="{BB962C8B-B14F-4D97-AF65-F5344CB8AC3E}">
        <p14:creationId xmlns:p14="http://schemas.microsoft.com/office/powerpoint/2010/main" val="2004223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80168</TotalTime>
  <Words>192</Words>
  <Application>Microsoft Office PowerPoint</Application>
  <PresentationFormat>Custom</PresentationFormat>
  <Paragraphs>49</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8316</cp:revision>
  <dcterms:created xsi:type="dcterms:W3CDTF">2006-08-16T00:00:00Z</dcterms:created>
  <dcterms:modified xsi:type="dcterms:W3CDTF">2017-03-20T09:32:17Z</dcterms:modified>
</cp:coreProperties>
</file>