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2263"/>
            <a:ext cx="3117850" cy="203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273425" y="465138"/>
            <a:ext cx="5794375" cy="2506662"/>
          </a:xfrm>
          <a:prstGeom prst="wedgeRoundRectCallout">
            <a:avLst>
              <a:gd name="adj1" fmla="val -68541"/>
              <a:gd name="adj2" fmla="val -1809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Reflection is an API which is used to examine or modify the behavior of methods, classes, interfaces at runtime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The required classes for reflection are provided under </a:t>
            </a:r>
            <a:r>
              <a:rPr lang="en-US" sz="1200" dirty="0">
                <a:solidFill>
                  <a:srgbClr val="C00000"/>
                </a:solidFill>
              </a:rPr>
              <a:t>java.lang.reflect </a:t>
            </a:r>
            <a:r>
              <a:rPr lang="en-US" sz="1200" dirty="0"/>
              <a:t>package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Reflection gives us information about the class to which an object belongs and also the methods of that class which can be executed by using the object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Through reflection we can invoke methods at runtime irrespective of the access specifier used with them.</a:t>
            </a:r>
          </a:p>
          <a:p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1" y="3276600"/>
            <a:ext cx="8458200" cy="1447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200" dirty="0"/>
              <a:t>Reflection can be used to get information about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Class</a:t>
            </a:r>
            <a:r>
              <a:rPr lang="en-US" sz="1200" dirty="0"/>
              <a:t> The getClass() method is used to get the name of the class to which an object belongs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Constructors</a:t>
            </a:r>
            <a:r>
              <a:rPr lang="en-US" sz="1200" dirty="0"/>
              <a:t> The getConstructors() method is used to get the public constructors of the class to which an object belongs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Methods</a:t>
            </a:r>
            <a:r>
              <a:rPr lang="en-US" sz="1200" dirty="0"/>
              <a:t> The getMethods() method is used to get the public methods of the class to which an objects belongs.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465138"/>
            <a:ext cx="8759825" cy="43354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1. We </a:t>
            </a:r>
            <a:r>
              <a:rPr lang="en-US" sz="1200" dirty="0"/>
              <a:t>can invoke an method through reflection if we know its name and parameter types. We use below two methods for this </a:t>
            </a:r>
            <a:r>
              <a:rPr lang="en-US" sz="1200" dirty="0" smtClean="0"/>
              <a:t>purpose</a:t>
            </a:r>
          </a:p>
          <a:p>
            <a:endParaRPr lang="en-US" sz="1200" dirty="0"/>
          </a:p>
          <a:p>
            <a:r>
              <a:rPr lang="en-US" sz="1200" b="1" dirty="0"/>
              <a:t>getDeclaredMethod() : </a:t>
            </a:r>
            <a:r>
              <a:rPr lang="en-US" sz="1200" dirty="0"/>
              <a:t>To create an object of method to be invoked. The syntax for this method </a:t>
            </a:r>
            <a:r>
              <a:rPr lang="en-US" sz="1200" dirty="0" smtClean="0"/>
              <a:t>is</a:t>
            </a:r>
          </a:p>
          <a:p>
            <a:endParaRPr lang="en-US" sz="1200" dirty="0"/>
          </a:p>
          <a:p>
            <a:pPr lvl="1"/>
            <a:r>
              <a:rPr lang="en-US" sz="1200" dirty="0">
                <a:solidFill>
                  <a:srgbClr val="C00000"/>
                </a:solidFill>
              </a:rPr>
              <a:t>Class.getDeclaredMethod(name, </a:t>
            </a:r>
            <a:r>
              <a:rPr lang="en-US" sz="1200" dirty="0">
                <a:solidFill>
                  <a:srgbClr val="C00000"/>
                </a:solidFill>
              </a:rPr>
              <a:t>parametertype</a:t>
            </a:r>
            <a:r>
              <a:rPr lang="en-US" sz="1200" dirty="0">
                <a:solidFill>
                  <a:srgbClr val="C00000"/>
                </a:solidFill>
              </a:rPr>
              <a:t>) </a:t>
            </a:r>
            <a:endParaRPr lang="en-US" sz="1200" dirty="0" smtClean="0">
              <a:solidFill>
                <a:srgbClr val="C00000"/>
              </a:solidFill>
            </a:endParaRPr>
          </a:p>
          <a:p>
            <a:pPr lvl="2"/>
            <a:r>
              <a:rPr lang="en-US" sz="1200" dirty="0" smtClean="0">
                <a:solidFill>
                  <a:srgbClr val="C00000"/>
                </a:solidFill>
              </a:rPr>
              <a:t>name- </a:t>
            </a:r>
            <a:r>
              <a:rPr lang="en-US" sz="1200" dirty="0">
                <a:solidFill>
                  <a:srgbClr val="C00000"/>
                </a:solidFill>
              </a:rPr>
              <a:t>the name of method whose object is to be created </a:t>
            </a:r>
            <a:endParaRPr lang="en-US" sz="1200" dirty="0" smtClean="0">
              <a:solidFill>
                <a:srgbClr val="C00000"/>
              </a:solidFill>
            </a:endParaRPr>
          </a:p>
          <a:p>
            <a:pPr lvl="2"/>
            <a:r>
              <a:rPr lang="en-US" sz="1200" dirty="0" smtClean="0">
                <a:solidFill>
                  <a:srgbClr val="C00000"/>
                </a:solidFill>
              </a:rPr>
              <a:t>parametertype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- parameter is an array of Class </a:t>
            </a:r>
            <a:r>
              <a:rPr lang="en-US" sz="1200" dirty="0" smtClean="0">
                <a:solidFill>
                  <a:srgbClr val="C00000"/>
                </a:solidFill>
              </a:rPr>
              <a:t>objects</a:t>
            </a:r>
          </a:p>
          <a:p>
            <a:endParaRPr lang="en-US" sz="1200" dirty="0"/>
          </a:p>
          <a:p>
            <a:r>
              <a:rPr lang="en-US" sz="1200" b="1" dirty="0"/>
              <a:t>invoke() : </a:t>
            </a:r>
            <a:r>
              <a:rPr lang="en-US" sz="1200" dirty="0"/>
              <a:t>To invoke a method of the class at runtime we use following method</a:t>
            </a:r>
            <a:r>
              <a:rPr lang="en-US" sz="1200" dirty="0" smtClean="0"/>
              <a:t>–</a:t>
            </a:r>
          </a:p>
          <a:p>
            <a:endParaRPr lang="en-US" sz="1200" dirty="0"/>
          </a:p>
          <a:p>
            <a:pPr lvl="1"/>
            <a:r>
              <a:rPr lang="en-US" sz="1200" dirty="0">
                <a:solidFill>
                  <a:srgbClr val="C00000"/>
                </a:solidFill>
              </a:rPr>
              <a:t>Method.invoke</a:t>
            </a:r>
            <a:r>
              <a:rPr lang="en-US" sz="1200" dirty="0">
                <a:solidFill>
                  <a:srgbClr val="C00000"/>
                </a:solidFill>
              </a:rPr>
              <a:t>(Object, parameter) </a:t>
            </a:r>
            <a:endParaRPr lang="en-US" sz="1200" dirty="0" smtClean="0">
              <a:solidFill>
                <a:srgbClr val="C00000"/>
              </a:solidFill>
            </a:endParaRPr>
          </a:p>
          <a:p>
            <a:pPr lvl="1"/>
            <a:r>
              <a:rPr lang="en-US" sz="1200" dirty="0" smtClean="0">
                <a:solidFill>
                  <a:srgbClr val="C00000"/>
                </a:solidFill>
              </a:rPr>
              <a:t>	If </a:t>
            </a:r>
            <a:r>
              <a:rPr lang="en-US" sz="1200" dirty="0">
                <a:solidFill>
                  <a:srgbClr val="C00000"/>
                </a:solidFill>
              </a:rPr>
              <a:t>the method of the class doesn’t accepts any parameter then null is passed as argument</a:t>
            </a:r>
            <a:r>
              <a:rPr lang="en-US" sz="12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sz="1200" dirty="0">
              <a:solidFill>
                <a:srgbClr val="C00000"/>
              </a:solidFill>
            </a:endParaRPr>
          </a:p>
          <a:p>
            <a:pPr lvl="1"/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2. Through </a:t>
            </a:r>
            <a:r>
              <a:rPr lang="en-US" sz="1200" dirty="0"/>
              <a:t>reflection we can </a:t>
            </a:r>
            <a:r>
              <a:rPr lang="en-US" sz="1200" b="1" dirty="0"/>
              <a:t>access the private variables and methods</a:t>
            </a:r>
            <a:r>
              <a:rPr lang="en-US" sz="1200" dirty="0"/>
              <a:t> of a class with the help of its class object and invoke the method by using the object as discussed above. We use below two methods for this purpose</a:t>
            </a:r>
            <a:r>
              <a:rPr lang="en-US" sz="1200" dirty="0" smtClean="0"/>
              <a:t>.</a:t>
            </a:r>
          </a:p>
          <a:p>
            <a:endParaRPr lang="en-US" sz="1200" b="1" dirty="0"/>
          </a:p>
          <a:p>
            <a:r>
              <a:rPr lang="en-US" sz="1200" b="1" dirty="0" smtClean="0"/>
              <a:t>Class.getDeclaredField(</a:t>
            </a:r>
            <a:r>
              <a:rPr lang="en-US" sz="1200" b="1" dirty="0" smtClean="0"/>
              <a:t>FieldName</a:t>
            </a:r>
            <a:r>
              <a:rPr lang="en-US" sz="1200" b="1" dirty="0"/>
              <a:t>) : </a:t>
            </a:r>
            <a:r>
              <a:rPr lang="en-US" sz="1200" dirty="0"/>
              <a:t>Used to get the private field. Returns an object of type Field for specified field name.</a:t>
            </a:r>
            <a:br>
              <a:rPr lang="en-US" sz="1200" dirty="0"/>
            </a:br>
            <a:r>
              <a:rPr lang="en-US" sz="1200" b="1" dirty="0"/>
              <a:t>Field.setAccessible(true) : </a:t>
            </a:r>
            <a:r>
              <a:rPr lang="en-US" sz="1200" dirty="0"/>
              <a:t>Allows to access the field irrespective of the access modifier used with the field.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675" y="914400"/>
            <a:ext cx="8759825" cy="3276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200" b="1" dirty="0"/>
              <a:t>Advantages of Using Reflection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endParaRPr lang="en-US" sz="1200" dirty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b="1" dirty="0"/>
              <a:t>Extensibility Features:</a:t>
            </a:r>
            <a:r>
              <a:rPr lang="en-US" sz="1200" dirty="0"/>
              <a:t> An application may make use of external, user-defined classes by creating instances of extensibility objects using their fully-qualified names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b="1" dirty="0"/>
              <a:t>Debugging and testing tools</a:t>
            </a:r>
            <a:r>
              <a:rPr lang="en-US" sz="1200" dirty="0"/>
              <a:t>: Debuggers use the property of reflection to examine private members on classes.</a:t>
            </a:r>
          </a:p>
          <a:p>
            <a:pPr fontAlgn="base"/>
            <a:r>
              <a:rPr lang="en-US" sz="1200" dirty="0"/>
              <a:t> </a:t>
            </a:r>
          </a:p>
          <a:p>
            <a:pPr fontAlgn="base"/>
            <a:r>
              <a:rPr lang="en-US" sz="1200" b="1" dirty="0"/>
              <a:t>Drawbacks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endParaRPr lang="en-US" sz="1200" dirty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b="1" dirty="0"/>
              <a:t>Performance Overhead: </a:t>
            </a:r>
            <a:r>
              <a:rPr lang="en-US" sz="1200" dirty="0"/>
              <a:t>Reflective operations have slower performance than their non-reflective counterparts, and should be avoided in sections of code which are called frequently in performance-sensitive applications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b="1" dirty="0"/>
              <a:t>Exposure of Internals: </a:t>
            </a:r>
            <a:r>
              <a:rPr lang="en-US" sz="1200" dirty="0"/>
              <a:t>Reflective code breaks abstractions and therefore may change behavior with upgrades of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23241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80166</TotalTime>
  <Words>87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8310</cp:revision>
  <dcterms:created xsi:type="dcterms:W3CDTF">2006-08-16T00:00:00Z</dcterms:created>
  <dcterms:modified xsi:type="dcterms:W3CDTF">2017-07-20T08:21:41Z</dcterms:modified>
</cp:coreProperties>
</file>