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29"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54" y="-16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12/20/2016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12/20/2016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84312" y="1295400"/>
            <a:ext cx="8907288" cy="36576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1362" y="1419708"/>
            <a:ext cx="2402662" cy="1668515"/>
          </a:xfrm>
          <a:prstGeom prst="rect">
            <a:avLst/>
          </a:prstGeom>
          <a:ln/>
        </p:spPr>
        <p:style>
          <a:lnRef idx="1">
            <a:schemeClr val="accent5"/>
          </a:lnRef>
          <a:fillRef idx="2">
            <a:schemeClr val="accent5"/>
          </a:fillRef>
          <a:effectRef idx="1">
            <a:schemeClr val="accent5"/>
          </a:effectRef>
          <a:fontRef idx="minor">
            <a:schemeClr val="dk1"/>
          </a:fontRef>
        </p:style>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8887" y="1513329"/>
            <a:ext cx="2413506" cy="1615822"/>
          </a:xfrm>
          <a:prstGeom prst="rect">
            <a:avLst/>
          </a:prstGeom>
          <a:ln/>
        </p:spPr>
        <p:style>
          <a:lnRef idx="1">
            <a:schemeClr val="accent4"/>
          </a:lnRef>
          <a:fillRef idx="2">
            <a:schemeClr val="accent4"/>
          </a:fillRef>
          <a:effectRef idx="1">
            <a:schemeClr val="accent4"/>
          </a:effectRef>
          <a:fontRef idx="minor">
            <a:schemeClr val="dk1"/>
          </a:fontRef>
        </p:style>
      </p:pic>
      <p:sp>
        <p:nvSpPr>
          <p:cNvPr id="7" name="Rounded Rectangle 6"/>
          <p:cNvSpPr/>
          <p:nvPr/>
        </p:nvSpPr>
        <p:spPr>
          <a:xfrm>
            <a:off x="3733800" y="1671474"/>
            <a:ext cx="1828800" cy="12192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878526" y="35739"/>
            <a:ext cx="1219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Deadlock in java</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TextBox 5"/>
          <p:cNvSpPr txBox="1"/>
          <p:nvPr/>
        </p:nvSpPr>
        <p:spPr>
          <a:xfrm>
            <a:off x="3797737" y="1839544"/>
            <a:ext cx="702436" cy="24622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000" dirty="0" smtClean="0"/>
              <a:t>resourse1</a:t>
            </a:r>
            <a:endParaRPr lang="en-US" sz="1000" dirty="0"/>
          </a:p>
        </p:txBody>
      </p:sp>
      <p:sp>
        <p:nvSpPr>
          <p:cNvPr id="9" name="TextBox 8"/>
          <p:cNvSpPr txBox="1"/>
          <p:nvPr/>
        </p:nvSpPr>
        <p:spPr>
          <a:xfrm>
            <a:off x="3814049" y="2465762"/>
            <a:ext cx="801951" cy="276999"/>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200" dirty="0" smtClean="0"/>
              <a:t>resourse2</a:t>
            </a:r>
            <a:endParaRPr lang="en-US" sz="1200" dirty="0"/>
          </a:p>
        </p:txBody>
      </p:sp>
      <p:sp>
        <p:nvSpPr>
          <p:cNvPr id="10" name="Freeform 9"/>
          <p:cNvSpPr/>
          <p:nvPr/>
        </p:nvSpPr>
        <p:spPr>
          <a:xfrm>
            <a:off x="725243" y="1678175"/>
            <a:ext cx="336792" cy="1410050"/>
          </a:xfrm>
          <a:custGeom>
            <a:avLst/>
            <a:gdLst>
              <a:gd name="connsiteX0" fmla="*/ 60865 w 336792"/>
              <a:gd name="connsiteY0" fmla="*/ 0 h 1410050"/>
              <a:gd name="connsiteX1" fmla="*/ 32290 w 336792"/>
              <a:gd name="connsiteY1" fmla="*/ 171450 h 1410050"/>
              <a:gd name="connsiteX2" fmla="*/ 165640 w 336792"/>
              <a:gd name="connsiteY2" fmla="*/ 180975 h 1410050"/>
              <a:gd name="connsiteX3" fmla="*/ 251365 w 336792"/>
              <a:gd name="connsiteY3" fmla="*/ 209550 h 1410050"/>
              <a:gd name="connsiteX4" fmla="*/ 270415 w 336792"/>
              <a:gd name="connsiteY4" fmla="*/ 257175 h 1410050"/>
              <a:gd name="connsiteX5" fmla="*/ 260890 w 336792"/>
              <a:gd name="connsiteY5" fmla="*/ 352425 h 1410050"/>
              <a:gd name="connsiteX6" fmla="*/ 222790 w 336792"/>
              <a:gd name="connsiteY6" fmla="*/ 361950 h 1410050"/>
              <a:gd name="connsiteX7" fmla="*/ 165640 w 336792"/>
              <a:gd name="connsiteY7" fmla="*/ 371475 h 1410050"/>
              <a:gd name="connsiteX8" fmla="*/ 60865 w 336792"/>
              <a:gd name="connsiteY8" fmla="*/ 381000 h 1410050"/>
              <a:gd name="connsiteX9" fmla="*/ 13240 w 336792"/>
              <a:gd name="connsiteY9" fmla="*/ 390525 h 1410050"/>
              <a:gd name="connsiteX10" fmla="*/ 41815 w 336792"/>
              <a:gd name="connsiteY10" fmla="*/ 542925 h 1410050"/>
              <a:gd name="connsiteX11" fmla="*/ 98965 w 336792"/>
              <a:gd name="connsiteY11" fmla="*/ 571500 h 1410050"/>
              <a:gd name="connsiteX12" fmla="*/ 137065 w 336792"/>
              <a:gd name="connsiteY12" fmla="*/ 581025 h 1410050"/>
              <a:gd name="connsiteX13" fmla="*/ 165640 w 336792"/>
              <a:gd name="connsiteY13" fmla="*/ 600075 h 1410050"/>
              <a:gd name="connsiteX14" fmla="*/ 175165 w 336792"/>
              <a:gd name="connsiteY14" fmla="*/ 771525 h 1410050"/>
              <a:gd name="connsiteX15" fmla="*/ 146590 w 336792"/>
              <a:gd name="connsiteY15" fmla="*/ 790575 h 1410050"/>
              <a:gd name="connsiteX16" fmla="*/ 137065 w 336792"/>
              <a:gd name="connsiteY16" fmla="*/ 819150 h 1410050"/>
              <a:gd name="connsiteX17" fmla="*/ 165640 w 336792"/>
              <a:gd name="connsiteY17" fmla="*/ 847725 h 1410050"/>
              <a:gd name="connsiteX18" fmla="*/ 270415 w 336792"/>
              <a:gd name="connsiteY18" fmla="*/ 914400 h 1410050"/>
              <a:gd name="connsiteX19" fmla="*/ 308515 w 336792"/>
              <a:gd name="connsiteY19" fmla="*/ 923925 h 1410050"/>
              <a:gd name="connsiteX20" fmla="*/ 318040 w 336792"/>
              <a:gd name="connsiteY20" fmla="*/ 1038225 h 1410050"/>
              <a:gd name="connsiteX21" fmla="*/ 270415 w 336792"/>
              <a:gd name="connsiteY21" fmla="*/ 1057275 h 1410050"/>
              <a:gd name="connsiteX22" fmla="*/ 203740 w 336792"/>
              <a:gd name="connsiteY22" fmla="*/ 1095375 h 1410050"/>
              <a:gd name="connsiteX23" fmla="*/ 175165 w 336792"/>
              <a:gd name="connsiteY23" fmla="*/ 1123950 h 1410050"/>
              <a:gd name="connsiteX24" fmla="*/ 98965 w 336792"/>
              <a:gd name="connsiteY24" fmla="*/ 1143000 h 1410050"/>
              <a:gd name="connsiteX25" fmla="*/ 89440 w 336792"/>
              <a:gd name="connsiteY25" fmla="*/ 1171575 h 1410050"/>
              <a:gd name="connsiteX26" fmla="*/ 146590 w 336792"/>
              <a:gd name="connsiteY26" fmla="*/ 1228725 h 1410050"/>
              <a:gd name="connsiteX27" fmla="*/ 203740 w 336792"/>
              <a:gd name="connsiteY27" fmla="*/ 1285875 h 1410050"/>
              <a:gd name="connsiteX28" fmla="*/ 137065 w 336792"/>
              <a:gd name="connsiteY28" fmla="*/ 1409700 h 1410050"/>
              <a:gd name="connsiteX29" fmla="*/ 118015 w 336792"/>
              <a:gd name="connsiteY29" fmla="*/ 1409700 h 141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36792" h="1410050">
                <a:moveTo>
                  <a:pt x="60865" y="0"/>
                </a:moveTo>
                <a:cubicBezTo>
                  <a:pt x="26989" y="42345"/>
                  <a:pt x="-40054" y="103929"/>
                  <a:pt x="32290" y="171450"/>
                </a:cubicBezTo>
                <a:cubicBezTo>
                  <a:pt x="64868" y="201856"/>
                  <a:pt x="121190" y="177800"/>
                  <a:pt x="165640" y="180975"/>
                </a:cubicBezTo>
                <a:cubicBezTo>
                  <a:pt x="189299" y="184918"/>
                  <a:pt x="233266" y="184211"/>
                  <a:pt x="251365" y="209550"/>
                </a:cubicBezTo>
                <a:cubicBezTo>
                  <a:pt x="261303" y="223463"/>
                  <a:pt x="264065" y="241300"/>
                  <a:pt x="270415" y="257175"/>
                </a:cubicBezTo>
                <a:cubicBezTo>
                  <a:pt x="267240" y="288925"/>
                  <a:pt x="274094" y="323377"/>
                  <a:pt x="260890" y="352425"/>
                </a:cubicBezTo>
                <a:cubicBezTo>
                  <a:pt x="255473" y="364342"/>
                  <a:pt x="235627" y="359383"/>
                  <a:pt x="222790" y="361950"/>
                </a:cubicBezTo>
                <a:cubicBezTo>
                  <a:pt x="203852" y="365738"/>
                  <a:pt x="184820" y="369218"/>
                  <a:pt x="165640" y="371475"/>
                </a:cubicBezTo>
                <a:cubicBezTo>
                  <a:pt x="130811" y="375573"/>
                  <a:pt x="95790" y="377825"/>
                  <a:pt x="60865" y="381000"/>
                </a:cubicBezTo>
                <a:cubicBezTo>
                  <a:pt x="44990" y="384175"/>
                  <a:pt x="17688" y="374959"/>
                  <a:pt x="13240" y="390525"/>
                </a:cubicBezTo>
                <a:cubicBezTo>
                  <a:pt x="2379" y="428537"/>
                  <a:pt x="5682" y="506792"/>
                  <a:pt x="41815" y="542925"/>
                </a:cubicBezTo>
                <a:cubicBezTo>
                  <a:pt x="58513" y="559623"/>
                  <a:pt x="77274" y="565302"/>
                  <a:pt x="98965" y="571500"/>
                </a:cubicBezTo>
                <a:cubicBezTo>
                  <a:pt x="111552" y="575096"/>
                  <a:pt x="124365" y="577850"/>
                  <a:pt x="137065" y="581025"/>
                </a:cubicBezTo>
                <a:cubicBezTo>
                  <a:pt x="146590" y="587375"/>
                  <a:pt x="158986" y="590760"/>
                  <a:pt x="165640" y="600075"/>
                </a:cubicBezTo>
                <a:cubicBezTo>
                  <a:pt x="199378" y="647309"/>
                  <a:pt x="187662" y="724660"/>
                  <a:pt x="175165" y="771525"/>
                </a:cubicBezTo>
                <a:cubicBezTo>
                  <a:pt x="172215" y="782586"/>
                  <a:pt x="156115" y="784225"/>
                  <a:pt x="146590" y="790575"/>
                </a:cubicBezTo>
                <a:cubicBezTo>
                  <a:pt x="143415" y="800100"/>
                  <a:pt x="133890" y="809625"/>
                  <a:pt x="137065" y="819150"/>
                </a:cubicBezTo>
                <a:cubicBezTo>
                  <a:pt x="141325" y="831929"/>
                  <a:pt x="155007" y="839455"/>
                  <a:pt x="165640" y="847725"/>
                </a:cubicBezTo>
                <a:cubicBezTo>
                  <a:pt x="167760" y="849374"/>
                  <a:pt x="260111" y="911824"/>
                  <a:pt x="270415" y="914400"/>
                </a:cubicBezTo>
                <a:lnTo>
                  <a:pt x="308515" y="923925"/>
                </a:lnTo>
                <a:cubicBezTo>
                  <a:pt x="334277" y="962568"/>
                  <a:pt x="352026" y="975917"/>
                  <a:pt x="318040" y="1038225"/>
                </a:cubicBezTo>
                <a:cubicBezTo>
                  <a:pt x="309853" y="1053235"/>
                  <a:pt x="286290" y="1050925"/>
                  <a:pt x="270415" y="1057275"/>
                </a:cubicBezTo>
                <a:cubicBezTo>
                  <a:pt x="193095" y="1134595"/>
                  <a:pt x="293284" y="1044207"/>
                  <a:pt x="203740" y="1095375"/>
                </a:cubicBezTo>
                <a:cubicBezTo>
                  <a:pt x="192044" y="1102058"/>
                  <a:pt x="186373" y="1116478"/>
                  <a:pt x="175165" y="1123950"/>
                </a:cubicBezTo>
                <a:cubicBezTo>
                  <a:pt x="162613" y="1132318"/>
                  <a:pt x="105835" y="1141626"/>
                  <a:pt x="98965" y="1143000"/>
                </a:cubicBezTo>
                <a:cubicBezTo>
                  <a:pt x="95790" y="1152525"/>
                  <a:pt x="89440" y="1161535"/>
                  <a:pt x="89440" y="1171575"/>
                </a:cubicBezTo>
                <a:cubicBezTo>
                  <a:pt x="89440" y="1211784"/>
                  <a:pt x="118714" y="1205917"/>
                  <a:pt x="146590" y="1228725"/>
                </a:cubicBezTo>
                <a:cubicBezTo>
                  <a:pt x="167441" y="1245785"/>
                  <a:pt x="203740" y="1285875"/>
                  <a:pt x="203740" y="1285875"/>
                </a:cubicBezTo>
                <a:cubicBezTo>
                  <a:pt x="193270" y="1411514"/>
                  <a:pt x="231594" y="1397884"/>
                  <a:pt x="137065" y="1409700"/>
                </a:cubicBezTo>
                <a:cubicBezTo>
                  <a:pt x="130764" y="1410488"/>
                  <a:pt x="124365" y="1409700"/>
                  <a:pt x="118015" y="14097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61743" y="1358102"/>
            <a:ext cx="338554" cy="276999"/>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200" dirty="0" smtClean="0"/>
              <a:t>T1</a:t>
            </a:r>
            <a:endParaRPr lang="en-US" sz="1200" dirty="0"/>
          </a:p>
        </p:txBody>
      </p:sp>
      <p:sp>
        <p:nvSpPr>
          <p:cNvPr id="12" name="TextBox 11"/>
          <p:cNvSpPr txBox="1"/>
          <p:nvPr/>
        </p:nvSpPr>
        <p:spPr>
          <a:xfrm>
            <a:off x="155575" y="3432320"/>
            <a:ext cx="1546064" cy="46166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1200" dirty="0" smtClean="0"/>
              <a:t>1.T1 locks resources1 </a:t>
            </a:r>
          </a:p>
          <a:p>
            <a:r>
              <a:rPr lang="en-US" sz="1200" dirty="0" smtClean="0"/>
              <a:t>and sleeps for 100ms</a:t>
            </a:r>
            <a:endParaRPr lang="en-US" sz="1200" dirty="0"/>
          </a:p>
        </p:txBody>
      </p:sp>
      <p:sp>
        <p:nvSpPr>
          <p:cNvPr id="15" name="Freeform 14"/>
          <p:cNvSpPr/>
          <p:nvPr/>
        </p:nvSpPr>
        <p:spPr>
          <a:xfrm>
            <a:off x="8357360" y="1678173"/>
            <a:ext cx="336792" cy="1410050"/>
          </a:xfrm>
          <a:custGeom>
            <a:avLst/>
            <a:gdLst>
              <a:gd name="connsiteX0" fmla="*/ 60865 w 336792"/>
              <a:gd name="connsiteY0" fmla="*/ 0 h 1410050"/>
              <a:gd name="connsiteX1" fmla="*/ 32290 w 336792"/>
              <a:gd name="connsiteY1" fmla="*/ 171450 h 1410050"/>
              <a:gd name="connsiteX2" fmla="*/ 165640 w 336792"/>
              <a:gd name="connsiteY2" fmla="*/ 180975 h 1410050"/>
              <a:gd name="connsiteX3" fmla="*/ 251365 w 336792"/>
              <a:gd name="connsiteY3" fmla="*/ 209550 h 1410050"/>
              <a:gd name="connsiteX4" fmla="*/ 270415 w 336792"/>
              <a:gd name="connsiteY4" fmla="*/ 257175 h 1410050"/>
              <a:gd name="connsiteX5" fmla="*/ 260890 w 336792"/>
              <a:gd name="connsiteY5" fmla="*/ 352425 h 1410050"/>
              <a:gd name="connsiteX6" fmla="*/ 222790 w 336792"/>
              <a:gd name="connsiteY6" fmla="*/ 361950 h 1410050"/>
              <a:gd name="connsiteX7" fmla="*/ 165640 w 336792"/>
              <a:gd name="connsiteY7" fmla="*/ 371475 h 1410050"/>
              <a:gd name="connsiteX8" fmla="*/ 60865 w 336792"/>
              <a:gd name="connsiteY8" fmla="*/ 381000 h 1410050"/>
              <a:gd name="connsiteX9" fmla="*/ 13240 w 336792"/>
              <a:gd name="connsiteY9" fmla="*/ 390525 h 1410050"/>
              <a:gd name="connsiteX10" fmla="*/ 41815 w 336792"/>
              <a:gd name="connsiteY10" fmla="*/ 542925 h 1410050"/>
              <a:gd name="connsiteX11" fmla="*/ 98965 w 336792"/>
              <a:gd name="connsiteY11" fmla="*/ 571500 h 1410050"/>
              <a:gd name="connsiteX12" fmla="*/ 137065 w 336792"/>
              <a:gd name="connsiteY12" fmla="*/ 581025 h 1410050"/>
              <a:gd name="connsiteX13" fmla="*/ 165640 w 336792"/>
              <a:gd name="connsiteY13" fmla="*/ 600075 h 1410050"/>
              <a:gd name="connsiteX14" fmla="*/ 175165 w 336792"/>
              <a:gd name="connsiteY14" fmla="*/ 771525 h 1410050"/>
              <a:gd name="connsiteX15" fmla="*/ 146590 w 336792"/>
              <a:gd name="connsiteY15" fmla="*/ 790575 h 1410050"/>
              <a:gd name="connsiteX16" fmla="*/ 137065 w 336792"/>
              <a:gd name="connsiteY16" fmla="*/ 819150 h 1410050"/>
              <a:gd name="connsiteX17" fmla="*/ 165640 w 336792"/>
              <a:gd name="connsiteY17" fmla="*/ 847725 h 1410050"/>
              <a:gd name="connsiteX18" fmla="*/ 270415 w 336792"/>
              <a:gd name="connsiteY18" fmla="*/ 914400 h 1410050"/>
              <a:gd name="connsiteX19" fmla="*/ 308515 w 336792"/>
              <a:gd name="connsiteY19" fmla="*/ 923925 h 1410050"/>
              <a:gd name="connsiteX20" fmla="*/ 318040 w 336792"/>
              <a:gd name="connsiteY20" fmla="*/ 1038225 h 1410050"/>
              <a:gd name="connsiteX21" fmla="*/ 270415 w 336792"/>
              <a:gd name="connsiteY21" fmla="*/ 1057275 h 1410050"/>
              <a:gd name="connsiteX22" fmla="*/ 203740 w 336792"/>
              <a:gd name="connsiteY22" fmla="*/ 1095375 h 1410050"/>
              <a:gd name="connsiteX23" fmla="*/ 175165 w 336792"/>
              <a:gd name="connsiteY23" fmla="*/ 1123950 h 1410050"/>
              <a:gd name="connsiteX24" fmla="*/ 98965 w 336792"/>
              <a:gd name="connsiteY24" fmla="*/ 1143000 h 1410050"/>
              <a:gd name="connsiteX25" fmla="*/ 89440 w 336792"/>
              <a:gd name="connsiteY25" fmla="*/ 1171575 h 1410050"/>
              <a:gd name="connsiteX26" fmla="*/ 146590 w 336792"/>
              <a:gd name="connsiteY26" fmla="*/ 1228725 h 1410050"/>
              <a:gd name="connsiteX27" fmla="*/ 203740 w 336792"/>
              <a:gd name="connsiteY27" fmla="*/ 1285875 h 1410050"/>
              <a:gd name="connsiteX28" fmla="*/ 137065 w 336792"/>
              <a:gd name="connsiteY28" fmla="*/ 1409700 h 1410050"/>
              <a:gd name="connsiteX29" fmla="*/ 118015 w 336792"/>
              <a:gd name="connsiteY29" fmla="*/ 1409700 h 141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36792" h="1410050">
                <a:moveTo>
                  <a:pt x="60865" y="0"/>
                </a:moveTo>
                <a:cubicBezTo>
                  <a:pt x="26989" y="42345"/>
                  <a:pt x="-40054" y="103929"/>
                  <a:pt x="32290" y="171450"/>
                </a:cubicBezTo>
                <a:cubicBezTo>
                  <a:pt x="64868" y="201856"/>
                  <a:pt x="121190" y="177800"/>
                  <a:pt x="165640" y="180975"/>
                </a:cubicBezTo>
                <a:cubicBezTo>
                  <a:pt x="189299" y="184918"/>
                  <a:pt x="233266" y="184211"/>
                  <a:pt x="251365" y="209550"/>
                </a:cubicBezTo>
                <a:cubicBezTo>
                  <a:pt x="261303" y="223463"/>
                  <a:pt x="264065" y="241300"/>
                  <a:pt x="270415" y="257175"/>
                </a:cubicBezTo>
                <a:cubicBezTo>
                  <a:pt x="267240" y="288925"/>
                  <a:pt x="274094" y="323377"/>
                  <a:pt x="260890" y="352425"/>
                </a:cubicBezTo>
                <a:cubicBezTo>
                  <a:pt x="255473" y="364342"/>
                  <a:pt x="235627" y="359383"/>
                  <a:pt x="222790" y="361950"/>
                </a:cubicBezTo>
                <a:cubicBezTo>
                  <a:pt x="203852" y="365738"/>
                  <a:pt x="184820" y="369218"/>
                  <a:pt x="165640" y="371475"/>
                </a:cubicBezTo>
                <a:cubicBezTo>
                  <a:pt x="130811" y="375573"/>
                  <a:pt x="95790" y="377825"/>
                  <a:pt x="60865" y="381000"/>
                </a:cubicBezTo>
                <a:cubicBezTo>
                  <a:pt x="44990" y="384175"/>
                  <a:pt x="17688" y="374959"/>
                  <a:pt x="13240" y="390525"/>
                </a:cubicBezTo>
                <a:cubicBezTo>
                  <a:pt x="2379" y="428537"/>
                  <a:pt x="5682" y="506792"/>
                  <a:pt x="41815" y="542925"/>
                </a:cubicBezTo>
                <a:cubicBezTo>
                  <a:pt x="58513" y="559623"/>
                  <a:pt x="77274" y="565302"/>
                  <a:pt x="98965" y="571500"/>
                </a:cubicBezTo>
                <a:cubicBezTo>
                  <a:pt x="111552" y="575096"/>
                  <a:pt x="124365" y="577850"/>
                  <a:pt x="137065" y="581025"/>
                </a:cubicBezTo>
                <a:cubicBezTo>
                  <a:pt x="146590" y="587375"/>
                  <a:pt x="158986" y="590760"/>
                  <a:pt x="165640" y="600075"/>
                </a:cubicBezTo>
                <a:cubicBezTo>
                  <a:pt x="199378" y="647309"/>
                  <a:pt x="187662" y="724660"/>
                  <a:pt x="175165" y="771525"/>
                </a:cubicBezTo>
                <a:cubicBezTo>
                  <a:pt x="172215" y="782586"/>
                  <a:pt x="156115" y="784225"/>
                  <a:pt x="146590" y="790575"/>
                </a:cubicBezTo>
                <a:cubicBezTo>
                  <a:pt x="143415" y="800100"/>
                  <a:pt x="133890" y="809625"/>
                  <a:pt x="137065" y="819150"/>
                </a:cubicBezTo>
                <a:cubicBezTo>
                  <a:pt x="141325" y="831929"/>
                  <a:pt x="155007" y="839455"/>
                  <a:pt x="165640" y="847725"/>
                </a:cubicBezTo>
                <a:cubicBezTo>
                  <a:pt x="167760" y="849374"/>
                  <a:pt x="260111" y="911824"/>
                  <a:pt x="270415" y="914400"/>
                </a:cubicBezTo>
                <a:lnTo>
                  <a:pt x="308515" y="923925"/>
                </a:lnTo>
                <a:cubicBezTo>
                  <a:pt x="334277" y="962568"/>
                  <a:pt x="352026" y="975917"/>
                  <a:pt x="318040" y="1038225"/>
                </a:cubicBezTo>
                <a:cubicBezTo>
                  <a:pt x="309853" y="1053235"/>
                  <a:pt x="286290" y="1050925"/>
                  <a:pt x="270415" y="1057275"/>
                </a:cubicBezTo>
                <a:cubicBezTo>
                  <a:pt x="193095" y="1134595"/>
                  <a:pt x="293284" y="1044207"/>
                  <a:pt x="203740" y="1095375"/>
                </a:cubicBezTo>
                <a:cubicBezTo>
                  <a:pt x="192044" y="1102058"/>
                  <a:pt x="186373" y="1116478"/>
                  <a:pt x="175165" y="1123950"/>
                </a:cubicBezTo>
                <a:cubicBezTo>
                  <a:pt x="162613" y="1132318"/>
                  <a:pt x="105835" y="1141626"/>
                  <a:pt x="98965" y="1143000"/>
                </a:cubicBezTo>
                <a:cubicBezTo>
                  <a:pt x="95790" y="1152525"/>
                  <a:pt x="89440" y="1161535"/>
                  <a:pt x="89440" y="1171575"/>
                </a:cubicBezTo>
                <a:cubicBezTo>
                  <a:pt x="89440" y="1211784"/>
                  <a:pt x="118714" y="1205917"/>
                  <a:pt x="146590" y="1228725"/>
                </a:cubicBezTo>
                <a:cubicBezTo>
                  <a:pt x="167441" y="1245785"/>
                  <a:pt x="203740" y="1285875"/>
                  <a:pt x="203740" y="1285875"/>
                </a:cubicBezTo>
                <a:cubicBezTo>
                  <a:pt x="193270" y="1411514"/>
                  <a:pt x="231594" y="1397884"/>
                  <a:pt x="137065" y="1409700"/>
                </a:cubicBezTo>
                <a:cubicBezTo>
                  <a:pt x="130764" y="1410488"/>
                  <a:pt x="124365" y="1409700"/>
                  <a:pt x="118015" y="14097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293860" y="1358100"/>
            <a:ext cx="338554" cy="276999"/>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200" dirty="0" smtClean="0"/>
              <a:t>T2</a:t>
            </a:r>
            <a:endParaRPr lang="en-US" sz="1200" dirty="0"/>
          </a:p>
        </p:txBody>
      </p:sp>
      <p:sp>
        <p:nvSpPr>
          <p:cNvPr id="19" name="TextBox 18"/>
          <p:cNvSpPr txBox="1"/>
          <p:nvPr/>
        </p:nvSpPr>
        <p:spPr>
          <a:xfrm>
            <a:off x="4416863" y="3353887"/>
            <a:ext cx="1546064" cy="46166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1200" dirty="0" smtClean="0"/>
              <a:t>2.T2 locks resources2 </a:t>
            </a:r>
          </a:p>
          <a:p>
            <a:r>
              <a:rPr lang="en-US" sz="1200" dirty="0" smtClean="0"/>
              <a:t>and sleeps for 100ms</a:t>
            </a:r>
            <a:endParaRPr lang="en-US" sz="1200" dirty="0"/>
          </a:p>
        </p:txBody>
      </p:sp>
      <p:sp>
        <p:nvSpPr>
          <p:cNvPr id="20" name="TextBox 19"/>
          <p:cNvSpPr txBox="1"/>
          <p:nvPr/>
        </p:nvSpPr>
        <p:spPr>
          <a:xfrm>
            <a:off x="504308" y="3996528"/>
            <a:ext cx="2942600" cy="830997"/>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3.T1 tries to lock resource2 </a:t>
            </a:r>
          </a:p>
          <a:p>
            <a:r>
              <a:rPr lang="en-US" sz="1200" dirty="0" smtClean="0"/>
              <a:t>and but it is already locked by T2,So T1</a:t>
            </a:r>
          </a:p>
          <a:p>
            <a:r>
              <a:rPr lang="en-US" sz="1200" dirty="0" smtClean="0"/>
              <a:t>Keeps on waiting in 27</a:t>
            </a:r>
            <a:r>
              <a:rPr lang="en-US" sz="1200" baseline="30000" dirty="0" smtClean="0"/>
              <a:t>th</a:t>
            </a:r>
            <a:r>
              <a:rPr lang="en-US" sz="1200" dirty="0" smtClean="0"/>
              <a:t> line  to get the lock </a:t>
            </a:r>
          </a:p>
          <a:p>
            <a:r>
              <a:rPr lang="en-US" sz="1200" dirty="0" smtClean="0"/>
              <a:t>of resource2.</a:t>
            </a:r>
            <a:endParaRPr lang="en-US" sz="1200" dirty="0"/>
          </a:p>
        </p:txBody>
      </p:sp>
      <p:sp>
        <p:nvSpPr>
          <p:cNvPr id="21" name="TextBox 20"/>
          <p:cNvSpPr txBox="1"/>
          <p:nvPr/>
        </p:nvSpPr>
        <p:spPr>
          <a:xfrm>
            <a:off x="6015212" y="3996527"/>
            <a:ext cx="2411109" cy="830997"/>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4.T2 tries to lock resource1 </a:t>
            </a:r>
          </a:p>
          <a:p>
            <a:r>
              <a:rPr lang="en-US" sz="1200" dirty="0" smtClean="0"/>
              <a:t>and but it is already locked by T1,</a:t>
            </a:r>
          </a:p>
          <a:p>
            <a:r>
              <a:rPr lang="en-US" sz="1200" dirty="0" smtClean="0"/>
              <a:t>So T2 keep on waiting in 54</a:t>
            </a:r>
            <a:r>
              <a:rPr lang="en-US" sz="1200" baseline="30000" dirty="0" smtClean="0"/>
              <a:t>th</a:t>
            </a:r>
            <a:r>
              <a:rPr lang="en-US" sz="1200" dirty="0" smtClean="0"/>
              <a:t> line to</a:t>
            </a:r>
          </a:p>
          <a:p>
            <a:r>
              <a:rPr lang="en-US" sz="1200" dirty="0"/>
              <a:t>g</a:t>
            </a:r>
            <a:r>
              <a:rPr lang="en-US" sz="1200" dirty="0" smtClean="0"/>
              <a:t>et the lock of resources1</a:t>
            </a:r>
            <a:endParaRPr lang="en-US" sz="1200" dirty="0"/>
          </a:p>
        </p:txBody>
      </p:sp>
      <p:cxnSp>
        <p:nvCxnSpPr>
          <p:cNvPr id="22" name="Elbow Connector 21"/>
          <p:cNvCxnSpPr>
            <a:stCxn id="20" idx="3"/>
          </p:cNvCxnSpPr>
          <p:nvPr/>
        </p:nvCxnSpPr>
        <p:spPr>
          <a:xfrm flipH="1" flipV="1">
            <a:off x="2062340" y="2742761"/>
            <a:ext cx="1384568" cy="1669266"/>
          </a:xfrm>
          <a:prstGeom prst="bentConnector4">
            <a:avLst>
              <a:gd name="adj1" fmla="val -16511"/>
              <a:gd name="adj2" fmla="val 62446"/>
            </a:avLst>
          </a:prstGeom>
          <a:ln>
            <a:tailEnd type="arrow"/>
          </a:ln>
        </p:spPr>
        <p:style>
          <a:lnRef idx="2">
            <a:schemeClr val="accent5"/>
          </a:lnRef>
          <a:fillRef idx="0">
            <a:schemeClr val="accent5"/>
          </a:fillRef>
          <a:effectRef idx="1">
            <a:schemeClr val="accent5"/>
          </a:effectRef>
          <a:fontRef idx="minor">
            <a:schemeClr val="tx1"/>
          </a:fontRef>
        </p:style>
      </p:cxnSp>
      <p:cxnSp>
        <p:nvCxnSpPr>
          <p:cNvPr id="33" name="Elbow Connector 32"/>
          <p:cNvCxnSpPr>
            <a:stCxn id="21" idx="3"/>
          </p:cNvCxnSpPr>
          <p:nvPr/>
        </p:nvCxnSpPr>
        <p:spPr>
          <a:xfrm flipH="1" flipV="1">
            <a:off x="6710539" y="2691603"/>
            <a:ext cx="1715782" cy="1720423"/>
          </a:xfrm>
          <a:prstGeom prst="bentConnector4">
            <a:avLst>
              <a:gd name="adj1" fmla="val -13323"/>
              <a:gd name="adj2" fmla="val 62075"/>
            </a:avLst>
          </a:prstGeom>
          <a:ln>
            <a:tailEnd type="arrow"/>
          </a:ln>
        </p:spPr>
        <p:style>
          <a:lnRef idx="2">
            <a:schemeClr val="accent5"/>
          </a:lnRef>
          <a:fillRef idx="0">
            <a:schemeClr val="accent5"/>
          </a:fillRef>
          <a:effectRef idx="1">
            <a:schemeClr val="accent5"/>
          </a:effectRef>
          <a:fontRef idx="minor">
            <a:schemeClr val="tx1"/>
          </a:fontRef>
        </p:style>
      </p:cxnSp>
      <p:sp>
        <p:nvSpPr>
          <p:cNvPr id="42" name="Rounded Rectangle 41"/>
          <p:cNvSpPr/>
          <p:nvPr/>
        </p:nvSpPr>
        <p:spPr>
          <a:xfrm>
            <a:off x="155575" y="465138"/>
            <a:ext cx="8836025" cy="601662"/>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Deadlock in java is a part of multithreading. Deadlock can occur in a situation when a </a:t>
            </a:r>
            <a:r>
              <a:rPr lang="en-US" sz="1200" dirty="0" smtClean="0"/>
              <a:t>First thread </a:t>
            </a:r>
            <a:r>
              <a:rPr lang="en-US" sz="1200" dirty="0"/>
              <a:t>is waiting for an object lock, that is acquired by </a:t>
            </a:r>
            <a:r>
              <a:rPr lang="en-US" sz="1200" dirty="0" smtClean="0"/>
              <a:t>second </a:t>
            </a:r>
            <a:r>
              <a:rPr lang="en-US" sz="1200" dirty="0"/>
              <a:t>thread and second thread is waiting for an object lock that is acquired by first thread. Since, both threads are waiting for each other to release the lock, the condition is called deadlock.</a:t>
            </a:r>
            <a:endParaRPr lang="en-US" sz="1200" dirty="0"/>
          </a:p>
        </p:txBody>
      </p:sp>
      <p:sp>
        <p:nvSpPr>
          <p:cNvPr id="43" name="TextBox 42"/>
          <p:cNvSpPr txBox="1"/>
          <p:nvPr/>
        </p:nvSpPr>
        <p:spPr>
          <a:xfrm>
            <a:off x="4638329" y="1839544"/>
            <a:ext cx="861133" cy="246221"/>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000" dirty="0" smtClean="0"/>
              <a:t>Locked by T1</a:t>
            </a:r>
            <a:endParaRPr lang="en-US" sz="1000" dirty="0"/>
          </a:p>
        </p:txBody>
      </p:sp>
      <p:sp>
        <p:nvSpPr>
          <p:cNvPr id="48" name="TextBox 47"/>
          <p:cNvSpPr txBox="1"/>
          <p:nvPr/>
        </p:nvSpPr>
        <p:spPr>
          <a:xfrm>
            <a:off x="4667159" y="2465762"/>
            <a:ext cx="861133" cy="246221"/>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000" dirty="0" smtClean="0"/>
              <a:t>Locked by T2</a:t>
            </a:r>
            <a:endParaRPr lang="en-US" sz="1000" dirty="0"/>
          </a:p>
        </p:txBody>
      </p:sp>
    </p:spTree>
    <p:extLst>
      <p:ext uri="{BB962C8B-B14F-4D97-AF65-F5344CB8AC3E}">
        <p14:creationId xmlns:p14="http://schemas.microsoft.com/office/powerpoint/2010/main" val="1153714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fade">
                                      <p:cBhvr>
                                        <p:cTn id="20" dur="500"/>
                                        <p:tgtEl>
                                          <p:spTgt spid="4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fade">
                                      <p:cBhvr>
                                        <p:cTn id="38" dur="500"/>
                                        <p:tgtEl>
                                          <p:spTgt spid="4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par>
                                <p:cTn id="44" presetID="10" presetClass="entr" presetSubtype="0"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5" grpId="0" animBg="1"/>
      <p:bldP spid="16" grpId="0" animBg="1"/>
      <p:bldP spid="19" grpId="0" animBg="1"/>
      <p:bldP spid="20" grpId="0" animBg="1"/>
      <p:bldP spid="21" grpId="0" animBg="1"/>
      <p:bldP spid="43" grpId="0" animBg="1"/>
      <p:bldP spid="4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79771</TotalTime>
  <Words>151</Words>
  <Application>Microsoft Office PowerPoint</Application>
  <PresentationFormat>Custom</PresentationFormat>
  <Paragraphs>21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8096</cp:revision>
  <dcterms:created xsi:type="dcterms:W3CDTF">2006-08-16T00:00:00Z</dcterms:created>
  <dcterms:modified xsi:type="dcterms:W3CDTF">2016-12-20T09:32:52Z</dcterms:modified>
</cp:coreProperties>
</file>