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33" r:id="rId2"/>
    <p:sldId id="434"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3/24/2017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33800" y="9951"/>
            <a:ext cx="1143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Stream</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Rounded Rectangle 6"/>
          <p:cNvSpPr/>
          <p:nvPr/>
        </p:nvSpPr>
        <p:spPr>
          <a:xfrm>
            <a:off x="155575" y="465138"/>
            <a:ext cx="8836025" cy="4411662"/>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A stream represents a pipeline through which the data will flow and the functions to operate on the </a:t>
            </a:r>
            <a:r>
              <a:rPr lang="en-US" sz="1200" dirty="0" smtClean="0"/>
              <a:t>data.</a:t>
            </a:r>
            <a:endParaRPr lang="en-US" sz="1200" dirty="0" smtClean="0"/>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Streams </a:t>
            </a:r>
            <a:r>
              <a:rPr lang="en-US" sz="1200" b="1" dirty="0"/>
              <a:t>can</a:t>
            </a:r>
            <a:r>
              <a:rPr lang="en-US" sz="1200" dirty="0"/>
              <a:t> transform </a:t>
            </a:r>
            <a:r>
              <a:rPr lang="en-US" sz="1200" dirty="0" smtClean="0"/>
              <a:t>data</a:t>
            </a:r>
          </a:p>
          <a:p>
            <a:pPr marL="171450" indent="-171450">
              <a:buFont typeface="Wingdings" pitchFamily="2" charset="2"/>
              <a:buChar char="ü"/>
            </a:pPr>
            <a:endParaRPr lang="en-US" sz="1200" dirty="0"/>
          </a:p>
          <a:p>
            <a:pPr marL="171450" indent="-171450">
              <a:buFont typeface="Wingdings" pitchFamily="2" charset="2"/>
              <a:buChar char="ü"/>
            </a:pPr>
            <a:r>
              <a:rPr lang="en-US" sz="1200" b="1" dirty="0"/>
              <a:t>A Stream is not a data </a:t>
            </a:r>
            <a:r>
              <a:rPr lang="en-US" sz="1200" b="1" dirty="0" smtClean="0"/>
              <a:t>structure : </a:t>
            </a:r>
            <a:r>
              <a:rPr lang="en-US" sz="1200" dirty="0" smtClean="0"/>
              <a:t>We </a:t>
            </a:r>
            <a:r>
              <a:rPr lang="en-US" sz="1200" dirty="0"/>
              <a:t>can often create a stream from collections to apply a number of functions on a data structure, but a stream itself is not a data structure</a:t>
            </a:r>
            <a:r>
              <a:rPr lang="en-US" sz="1200" dirty="0" smtClean="0"/>
              <a:t>.</a:t>
            </a:r>
            <a:br>
              <a:rPr lang="en-US" sz="1200" dirty="0" smtClean="0"/>
            </a:br>
            <a:endParaRPr lang="en-US" sz="1200" dirty="0" smtClean="0"/>
          </a:p>
          <a:p>
            <a:pPr marL="171450" indent="-171450">
              <a:buFont typeface="Wingdings" pitchFamily="2" charset="2"/>
              <a:buChar char="ü"/>
            </a:pPr>
            <a:r>
              <a:rPr lang="en-US" sz="1200" b="1" dirty="0" smtClean="0"/>
              <a:t>Streams</a:t>
            </a:r>
            <a:r>
              <a:rPr lang="en-US" sz="1200" b="1" dirty="0"/>
              <a:t> cannot mutate </a:t>
            </a:r>
            <a:r>
              <a:rPr lang="en-US" sz="1200" b="1" dirty="0" smtClean="0"/>
              <a:t>data:  </a:t>
            </a:r>
            <a:r>
              <a:rPr lang="en-US" sz="1200" dirty="0"/>
              <a:t>A stream can be composed of multiple functions that create a pipeline that data that flows through. This data cannot be mutated. That is to say the original data structure doesn’t change. However the data can be transformed and later stored in another data structure or perhaps consumed by another operation</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stream is a pipeline of functions, or operations. These operations can either be classed as an </a:t>
            </a:r>
            <a:r>
              <a:rPr lang="en-US" sz="1200" b="1" dirty="0">
                <a:solidFill>
                  <a:srgbClr val="C00000"/>
                </a:solidFill>
              </a:rPr>
              <a:t>intermediate </a:t>
            </a:r>
            <a:r>
              <a:rPr lang="en-US" sz="1200" b="1" dirty="0" smtClean="0">
                <a:solidFill>
                  <a:srgbClr val="C00000"/>
                </a:solidFill>
              </a:rPr>
              <a:t>operation[</a:t>
            </a:r>
            <a:r>
              <a:rPr lang="en-US" sz="1200" b="1" dirty="0">
                <a:solidFill>
                  <a:srgbClr val="C00000"/>
                </a:solidFill>
              </a:rPr>
              <a:t>filter , map , distinct</a:t>
            </a:r>
            <a:r>
              <a:rPr lang="en-US" sz="1200" b="1" dirty="0" smtClean="0">
                <a:solidFill>
                  <a:srgbClr val="C00000"/>
                </a:solidFill>
              </a:rPr>
              <a:t>] </a:t>
            </a:r>
            <a:r>
              <a:rPr lang="en-US" sz="1200" dirty="0"/>
              <a:t>or a </a:t>
            </a:r>
            <a:r>
              <a:rPr lang="en-US" sz="1200" b="1" dirty="0">
                <a:solidFill>
                  <a:srgbClr val="C00000"/>
                </a:solidFill>
              </a:rPr>
              <a:t>terminal </a:t>
            </a:r>
            <a:r>
              <a:rPr lang="en-US" sz="1200" b="1" dirty="0" smtClean="0">
                <a:solidFill>
                  <a:srgbClr val="C00000"/>
                </a:solidFill>
              </a:rPr>
              <a:t>operation[reduce,</a:t>
            </a:r>
            <a:r>
              <a:rPr lang="en-US" sz="1200" b="1" dirty="0">
                <a:solidFill>
                  <a:srgbClr val="C00000"/>
                </a:solidFill>
              </a:rPr>
              <a:t> </a:t>
            </a:r>
            <a:r>
              <a:rPr lang="en-US" sz="1200" b="1" dirty="0" smtClean="0">
                <a:solidFill>
                  <a:srgbClr val="C00000"/>
                </a:solidFill>
              </a:rPr>
              <a:t>collect,</a:t>
            </a:r>
            <a:r>
              <a:rPr lang="en-US" sz="1200" b="1" dirty="0">
                <a:solidFill>
                  <a:srgbClr val="C00000"/>
                </a:solidFill>
              </a:rPr>
              <a:t> forEach</a:t>
            </a:r>
            <a:r>
              <a:rPr lang="en-US" sz="1200" b="1" dirty="0" smtClean="0">
                <a:solidFill>
                  <a:srgbClr val="C00000"/>
                </a:solidFill>
              </a:rPr>
              <a:t>].</a:t>
            </a:r>
            <a:r>
              <a:rPr lang="en-US" sz="1200" dirty="0" smtClean="0"/>
              <a:t/>
            </a:r>
            <a:br>
              <a:rPr lang="en-US" sz="1200" dirty="0" smtClean="0"/>
            </a:br>
            <a:r>
              <a:rPr lang="en-US" sz="1200" dirty="0" smtClean="0"/>
              <a:t/>
            </a:r>
            <a:br>
              <a:rPr lang="en-US" sz="1200" dirty="0" smtClean="0"/>
            </a:br>
            <a:r>
              <a:rPr lang="en-US" sz="1200" dirty="0" smtClean="0"/>
              <a:t>	</a:t>
            </a:r>
            <a:r>
              <a:rPr lang="en-US" sz="1200" dirty="0"/>
              <a:t> If an operation outputs another stream, to which you could apply a further operation, we call it an </a:t>
            </a:r>
            <a:r>
              <a:rPr lang="en-US" sz="1200" b="1" dirty="0">
                <a:solidFill>
                  <a:srgbClr val="C00000"/>
                </a:solidFill>
              </a:rPr>
              <a:t>intermediate</a:t>
            </a:r>
            <a:r>
              <a:rPr lang="en-US" sz="1200" dirty="0"/>
              <a:t> </a:t>
            </a:r>
            <a:r>
              <a:rPr lang="en-US" sz="1200" b="1" dirty="0" smtClean="0">
                <a:solidFill>
                  <a:srgbClr val="C00000"/>
                </a:solidFill>
              </a:rPr>
              <a:t>operation</a:t>
            </a:r>
            <a:r>
              <a:rPr lang="en-US" sz="1200" dirty="0" smtClean="0"/>
              <a:t>.</a:t>
            </a:r>
            <a:br>
              <a:rPr lang="en-US" sz="1200" dirty="0" smtClean="0"/>
            </a:br>
            <a:endParaRPr lang="en-US" sz="1200" dirty="0" smtClean="0"/>
          </a:p>
          <a:p>
            <a:r>
              <a:rPr lang="en-US" sz="1200" dirty="0"/>
              <a:t>	</a:t>
            </a:r>
            <a:r>
              <a:rPr lang="en-US" sz="1200" dirty="0" smtClean="0"/>
              <a:t> If </a:t>
            </a:r>
            <a:r>
              <a:rPr lang="en-US" sz="1200" dirty="0"/>
              <a:t>the operation outputs a concrete type or produces a side effect, it is a </a:t>
            </a:r>
            <a:r>
              <a:rPr lang="en-US" sz="1200" b="1" dirty="0">
                <a:solidFill>
                  <a:srgbClr val="C00000"/>
                </a:solidFill>
              </a:rPr>
              <a:t>terminal</a:t>
            </a:r>
            <a:r>
              <a:rPr lang="en-US" sz="1200" dirty="0"/>
              <a:t> type. A subsequent stream </a:t>
            </a:r>
            <a:r>
              <a:rPr lang="en-US" sz="1200" dirty="0" smtClean="0"/>
              <a:t>  </a:t>
            </a:r>
          </a:p>
          <a:p>
            <a:r>
              <a:rPr lang="en-US" sz="1200" dirty="0" smtClean="0"/>
              <a:t>       operation </a:t>
            </a:r>
            <a:r>
              <a:rPr lang="en-US" sz="1200" dirty="0"/>
              <a:t>cannot follow a </a:t>
            </a:r>
            <a:r>
              <a:rPr lang="en-US" sz="1200" b="1" dirty="0">
                <a:solidFill>
                  <a:srgbClr val="C00000"/>
                </a:solidFill>
              </a:rPr>
              <a:t>terminal</a:t>
            </a:r>
            <a:r>
              <a:rPr lang="en-US" sz="1200" dirty="0"/>
              <a:t> operation, obviously, as a stream is not returned by the </a:t>
            </a:r>
            <a:r>
              <a:rPr lang="en-US" sz="1200" b="1" dirty="0">
                <a:solidFill>
                  <a:srgbClr val="C00000"/>
                </a:solidFill>
              </a:rPr>
              <a:t>terminal</a:t>
            </a:r>
            <a:r>
              <a:rPr lang="en-US" sz="1200" dirty="0"/>
              <a:t> operation!</a:t>
            </a:r>
            <a:r>
              <a:rPr lang="en-US" sz="1200" dirty="0" smtClean="0"/>
              <a:t/>
            </a:r>
            <a:br>
              <a:rPr lang="en-US" sz="1200" dirty="0" smtClean="0"/>
            </a:br>
            <a:endParaRPr lang="en-US" sz="1200" dirty="0" smtClean="0"/>
          </a:p>
          <a:p>
            <a:endParaRPr lang="en-US" sz="1200" dirty="0" smtClean="0"/>
          </a:p>
          <a:p>
            <a:pPr marL="171450" indent="-171450">
              <a:buFont typeface="Wingdings" pitchFamily="2" charset="2"/>
              <a:buChar char="ü"/>
            </a:pPr>
            <a:endParaRPr lang="en-US" sz="1200" b="1" dirty="0"/>
          </a:p>
          <a:p>
            <a:r>
              <a:rPr lang="en-US" sz="1200" dirty="0"/>
              <a:t/>
            </a:r>
            <a:br>
              <a:rPr lang="en-US" sz="1200" dirty="0"/>
            </a:br>
            <a:endParaRPr lang="en-US" sz="1200" b="1" dirty="0"/>
          </a:p>
          <a:p>
            <a:pPr marL="171450" indent="-171450">
              <a:buFont typeface="Wingdings" pitchFamily="2" charset="2"/>
              <a:buChar char="ü"/>
            </a:pPr>
            <a:endParaRPr lang="en-US" sz="1200" dirty="0"/>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4109561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33800" y="9951"/>
            <a:ext cx="1143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Stream</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Rounded Rectangle 6"/>
          <p:cNvSpPr/>
          <p:nvPr/>
        </p:nvSpPr>
        <p:spPr>
          <a:xfrm>
            <a:off x="155575" y="465138"/>
            <a:ext cx="8836025" cy="4411662"/>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A stream is an abstraction, it’s not a data structure. It’s not a collection where you can store elements. The most important difference between a stream and a structure is that a stream doesn’t hold the data. For example you cannot point to a location in the stream where a certain element exists. You can only specify the functions that operate on that data. A stream is an abstraction of a non-mutable collection of functions applied in some order to the data</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 Java 8 you can easily obtain a stream from any collection by calling the stream() method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b="1" dirty="0">
                <a:solidFill>
                  <a:srgbClr val="C00000"/>
                </a:solidFill>
              </a:rPr>
              <a:t>Filter</a:t>
            </a:r>
            <a:r>
              <a:rPr lang="en-US" sz="1200" dirty="0">
                <a:solidFill>
                  <a:srgbClr val="C00000"/>
                </a:solidFill>
              </a:rPr>
              <a:t> </a:t>
            </a:r>
            <a:r>
              <a:rPr lang="en-US" sz="1200" dirty="0"/>
              <a:t>returns a new stream that contains some of the elements of the original. It accepts the predicate to compute which elements should be returned in the new stream and removes the rest. In the imperative code we would employ the conditional logic to specify what should happen if an element satisfies the condition. In the functional style we don’t bother with ifs, we filter the stream and work only on the values we require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b="1" dirty="0">
                <a:solidFill>
                  <a:srgbClr val="C00000"/>
                </a:solidFill>
              </a:rPr>
              <a:t>Map</a:t>
            </a:r>
            <a:r>
              <a:rPr lang="en-US" sz="1200" dirty="0"/>
              <a:t> transforms the stream elements into something else, it accepts a function to apply to each and every element of the stream and returns a stream of the values the parameter function produced. This is the bread and butter of the streams API, map allows you to perform a computation on the data inside a stream</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b="1" dirty="0">
                <a:solidFill>
                  <a:srgbClr val="C00000"/>
                </a:solidFill>
              </a:rPr>
              <a:t>Reduce</a:t>
            </a:r>
            <a:r>
              <a:rPr lang="en-US" sz="1200" dirty="0"/>
              <a:t> (also sometimes called a fold) performs a reduction of the stream to a single element. You want to sum all the integer values in the stream – you want to use the reduce function. You want to find the maximum in the stream – reduce is your friend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b="1" dirty="0">
                <a:solidFill>
                  <a:srgbClr val="C00000"/>
                </a:solidFill>
              </a:rPr>
              <a:t>Collect</a:t>
            </a:r>
            <a:r>
              <a:rPr lang="en-US" sz="1200" dirty="0"/>
              <a:t> is the way to get out of the streams world and obtain a concrete collection of values, like a list in the example above.</a:t>
            </a:r>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4234169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80101</TotalTime>
  <Words>356</Words>
  <Application>Microsoft Office PowerPoint</Application>
  <PresentationFormat>Custom</PresentationFormat>
  <Paragraphs>35</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8309</cp:revision>
  <dcterms:created xsi:type="dcterms:W3CDTF">2006-08-16T00:00:00Z</dcterms:created>
  <dcterms:modified xsi:type="dcterms:W3CDTF">2017-03-24T10:25:07Z</dcterms:modified>
</cp:coreProperties>
</file>