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0" r:id="rId2"/>
    <p:sldId id="431" r:id="rId3"/>
    <p:sldId id="432" r:id="rId4"/>
    <p:sldId id="433" r:id="rId5"/>
    <p:sldId id="434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8527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Annotations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94125" y="1847850"/>
            <a:ext cx="9144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@Entity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46125" y="552450"/>
            <a:ext cx="5788025" cy="612648"/>
          </a:xfrm>
          <a:prstGeom prst="wedgeRoundRectCallout">
            <a:avLst>
              <a:gd name="adj1" fmla="val 6607"/>
              <a:gd name="adj2" fmla="val 1635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its simplest form, an annotation looks like </a:t>
            </a:r>
            <a:r>
              <a:rPr lang="en-US" sz="1200" dirty="0" smtClean="0"/>
              <a:t>below.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at sign character (</a:t>
            </a:r>
            <a:r>
              <a:rPr lang="en-US" sz="1200" dirty="0"/>
              <a:t>@</a:t>
            </a:r>
            <a:r>
              <a:rPr lang="en-US" sz="1200" dirty="0"/>
              <a:t>) indicates to the compiler that what follows is an annotation.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050925" y="3429000"/>
            <a:ext cx="182880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@Override </a:t>
            </a:r>
            <a:endParaRPr lang="en-US" sz="1200" dirty="0" smtClean="0"/>
          </a:p>
          <a:p>
            <a:r>
              <a:rPr lang="en-US" sz="1200" dirty="0" smtClean="0"/>
              <a:t>void </a:t>
            </a:r>
            <a:r>
              <a:rPr lang="en-US" sz="1200" dirty="0"/>
              <a:t>mySuperMethod() 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... 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10" name="Rectangular Callout 9"/>
          <p:cNvSpPr/>
          <p:nvPr/>
        </p:nvSpPr>
        <p:spPr>
          <a:xfrm>
            <a:off x="3375025" y="3349752"/>
            <a:ext cx="2667000" cy="612648"/>
          </a:xfrm>
          <a:prstGeom prst="wedgeRectCallout">
            <a:avLst>
              <a:gd name="adj1" fmla="val -81547"/>
              <a:gd name="adj2" fmla="val -1368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In this </a:t>
            </a:r>
            <a:r>
              <a:rPr lang="en-US" sz="1200" dirty="0"/>
              <a:t>example, the annotation's name is </a:t>
            </a:r>
            <a:r>
              <a:rPr lang="en-US" sz="1200" dirty="0"/>
              <a:t>Override</a:t>
            </a:r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>
            <a:off x="307975" y="3352800"/>
            <a:ext cx="8226425" cy="1066800"/>
          </a:xfrm>
          <a:prstGeom prst="flowChartProcess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8527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Annotations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4150" y="608076"/>
            <a:ext cx="3397250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@</a:t>
            </a:r>
            <a:r>
              <a:rPr lang="en-US" sz="1200" dirty="0" smtClean="0"/>
              <a:t>Author(name </a:t>
            </a:r>
            <a:r>
              <a:rPr lang="en-US" sz="1200" dirty="0"/>
              <a:t>= </a:t>
            </a:r>
            <a:r>
              <a:rPr lang="en-US" sz="1200" dirty="0" smtClean="0"/>
              <a:t>“Peter", </a:t>
            </a:r>
            <a:r>
              <a:rPr lang="en-US" sz="1200" dirty="0"/>
              <a:t>date = "</a:t>
            </a:r>
            <a:r>
              <a:rPr lang="en-US" sz="1200" dirty="0" smtClean="0"/>
              <a:t>3/27/2017") </a:t>
            </a:r>
          </a:p>
          <a:p>
            <a:r>
              <a:rPr lang="en-US" sz="1200" dirty="0" smtClean="0"/>
              <a:t>class </a:t>
            </a:r>
            <a:r>
              <a:rPr lang="en-US" sz="1200" dirty="0"/>
              <a:t>MyClass</a:t>
            </a:r>
            <a:r>
              <a:rPr lang="en-US" sz="1200" dirty="0"/>
              <a:t>() </a:t>
            </a:r>
            <a:endParaRPr lang="en-US" sz="1200" dirty="0" smtClean="0"/>
          </a:p>
          <a:p>
            <a:r>
              <a:rPr lang="en-US" sz="1200" dirty="0" smtClean="0"/>
              <a:t>{ </a:t>
            </a:r>
          </a:p>
          <a:p>
            <a:r>
              <a:rPr lang="en-US" sz="1200" dirty="0" smtClean="0"/>
              <a:t>      ... 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10" name="Rectangular Callout 9"/>
          <p:cNvSpPr/>
          <p:nvPr/>
        </p:nvSpPr>
        <p:spPr>
          <a:xfrm>
            <a:off x="4114799" y="528828"/>
            <a:ext cx="2667000" cy="612648"/>
          </a:xfrm>
          <a:prstGeom prst="wedgeRectCallout">
            <a:avLst>
              <a:gd name="adj1" fmla="val -81547"/>
              <a:gd name="adj2" fmla="val -1368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annotation can include </a:t>
            </a:r>
            <a:r>
              <a:rPr lang="en-US" sz="1200" i="1" dirty="0"/>
              <a:t>elements</a:t>
            </a:r>
            <a:r>
              <a:rPr lang="en-US" sz="1200" dirty="0"/>
              <a:t>, which can be named or unnamed, and there are values for those elements: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727076" y="3546348"/>
            <a:ext cx="3092449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@SuppressWarnings(value = "unchecked") </a:t>
            </a:r>
            <a:endParaRPr lang="en-US" sz="1200" dirty="0" smtClean="0"/>
          </a:p>
          <a:p>
            <a:r>
              <a:rPr lang="en-US" sz="1200" dirty="0" smtClean="0"/>
              <a:t>void </a:t>
            </a:r>
            <a:r>
              <a:rPr lang="en-US" sz="1200" dirty="0"/>
              <a:t>myMethod</a:t>
            </a:r>
            <a:r>
              <a:rPr lang="en-US" sz="1200" dirty="0"/>
              <a:t>() { ... }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765175" y="2209800"/>
            <a:ext cx="7769225" cy="914400"/>
          </a:xfrm>
          <a:prstGeom prst="wedgeRectCallout">
            <a:avLst>
              <a:gd name="adj1" fmla="val -5831"/>
              <a:gd name="adj2" fmla="val 7358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annotation can include </a:t>
            </a:r>
            <a:r>
              <a:rPr lang="en-US" sz="1200" i="1" dirty="0"/>
              <a:t>elements</a:t>
            </a:r>
            <a:r>
              <a:rPr lang="en-US" sz="1200" dirty="0"/>
              <a:t>, which can be named or unnamed, and there are values for those </a:t>
            </a:r>
            <a:r>
              <a:rPr lang="en-US" sz="1200" dirty="0" smtClean="0"/>
              <a:t>elements</a:t>
            </a:r>
            <a:r>
              <a:rPr lang="en-US" sz="1200" dirty="0"/>
              <a:t>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there is just one element named </a:t>
            </a:r>
            <a:r>
              <a:rPr lang="en-US" sz="1200" dirty="0"/>
              <a:t>value</a:t>
            </a:r>
            <a:r>
              <a:rPr lang="en-US" sz="1200" dirty="0"/>
              <a:t>, then the name can be </a:t>
            </a:r>
            <a:r>
              <a:rPr lang="en-US" sz="1200" dirty="0" smtClean="0"/>
              <a:t>omitted.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the annotation has no elements, then the parentheses can be omitted, as shown in the previous </a:t>
            </a:r>
            <a:r>
              <a:rPr lang="en-US" sz="1200" dirty="0"/>
              <a:t>@Override</a:t>
            </a:r>
            <a:r>
              <a:rPr lang="en-US" sz="1200" dirty="0"/>
              <a:t> example.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5181600" y="3508248"/>
            <a:ext cx="268605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@</a:t>
            </a:r>
            <a:r>
              <a:rPr lang="en-US" sz="1200" dirty="0" smtClean="0"/>
              <a:t>SuppressWarnings("unchecked</a:t>
            </a:r>
            <a:r>
              <a:rPr lang="en-US" sz="1200" dirty="0"/>
              <a:t>") </a:t>
            </a:r>
            <a:endParaRPr lang="en-US" sz="1200" dirty="0" smtClean="0"/>
          </a:p>
          <a:p>
            <a:r>
              <a:rPr lang="en-US" sz="1200" dirty="0" smtClean="0"/>
              <a:t>void </a:t>
            </a:r>
            <a:r>
              <a:rPr lang="en-US" sz="1200" dirty="0"/>
              <a:t>myMethod</a:t>
            </a:r>
            <a:r>
              <a:rPr lang="en-US" sz="1200" dirty="0"/>
              <a:t>() { ... }</a:t>
            </a:r>
          </a:p>
        </p:txBody>
      </p:sp>
      <p:sp>
        <p:nvSpPr>
          <p:cNvPr id="5" name="Equal 4"/>
          <p:cNvSpPr/>
          <p:nvPr/>
        </p:nvSpPr>
        <p:spPr>
          <a:xfrm>
            <a:off x="4038601" y="3563874"/>
            <a:ext cx="914400" cy="650748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8527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Annotations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7010400" y="22097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47800" y="1479424"/>
            <a:ext cx="2514600" cy="1295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@Author(name = "Jane Doe") @EBook </a:t>
            </a:r>
            <a:endParaRPr lang="en-US" sz="1200" dirty="0" smtClean="0"/>
          </a:p>
          <a:p>
            <a:r>
              <a:rPr lang="en-US" sz="1200" dirty="0" smtClean="0"/>
              <a:t>class </a:t>
            </a:r>
            <a:r>
              <a:rPr lang="en-US" sz="1200" dirty="0"/>
              <a:t>MyClass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{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... 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10" name="Rectangular Callout 9"/>
          <p:cNvSpPr/>
          <p:nvPr/>
        </p:nvSpPr>
        <p:spPr>
          <a:xfrm>
            <a:off x="4648200" y="1828800"/>
            <a:ext cx="2667000" cy="612648"/>
          </a:xfrm>
          <a:prstGeom prst="wedgeRectCallout">
            <a:avLst>
              <a:gd name="adj1" fmla="val -81547"/>
              <a:gd name="adj2" fmla="val -1368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It is also possible to use multiple annotations on the same </a:t>
            </a:r>
            <a:r>
              <a:rPr lang="en-US" sz="1200" dirty="0" smtClean="0"/>
              <a:t>declaration.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913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8527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Annotations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6981825" y="17525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19225" y="1022223"/>
            <a:ext cx="2514600" cy="1295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@Author(name = "Jane Doe") @Author(name = "John Smith") class </a:t>
            </a:r>
            <a:r>
              <a:rPr lang="en-US" sz="1200" dirty="0"/>
              <a:t>MyClass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/>
              <a:t>... 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10" name="Rectangular Callout 9"/>
          <p:cNvSpPr/>
          <p:nvPr/>
        </p:nvSpPr>
        <p:spPr>
          <a:xfrm>
            <a:off x="4495800" y="914399"/>
            <a:ext cx="2667000" cy="1295400"/>
          </a:xfrm>
          <a:prstGeom prst="wedgeRectCallout">
            <a:avLst>
              <a:gd name="adj1" fmla="val -81547"/>
              <a:gd name="adj2" fmla="val -1368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</a:t>
            </a:r>
            <a:r>
              <a:rPr lang="en-US" sz="1200" dirty="0"/>
              <a:t>the annotations have the same type, then this is called a repeating </a:t>
            </a:r>
            <a:r>
              <a:rPr lang="en-US" sz="1200" dirty="0" smtClean="0"/>
              <a:t>annotation.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Repeating annotations are supported as of the Java SE 8 release.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5" name="Flowchart: Terminator 4"/>
          <p:cNvSpPr/>
          <p:nvPr/>
        </p:nvSpPr>
        <p:spPr>
          <a:xfrm>
            <a:off x="228600" y="3124200"/>
            <a:ext cx="8762999" cy="1371600"/>
          </a:xfrm>
          <a:prstGeom prst="flowChartTerminator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Override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C00000"/>
                </a:solidFill>
              </a:rPr>
              <a:t>SuppressWarnings</a:t>
            </a:r>
            <a:r>
              <a:rPr lang="en-US" sz="1200" dirty="0"/>
              <a:t> are predefined Java annotations. It is also possible to define your own annotation type. The </a:t>
            </a:r>
            <a:r>
              <a:rPr lang="en-US" sz="1200" dirty="0">
                <a:solidFill>
                  <a:srgbClr val="C00000"/>
                </a:solidFill>
              </a:rPr>
              <a:t>Author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C00000"/>
                </a:solidFill>
              </a:rPr>
              <a:t>Ebook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annotations in the previous example are custom annotation types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Annotations can be applied to declarations: declarations of classes, fields, methods, and other program elements.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696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8527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Annotations</a:t>
            </a:r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28713"/>
            <a:ext cx="6164263" cy="273367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6705600" y="2057400"/>
            <a:ext cx="1905000" cy="612648"/>
          </a:xfrm>
          <a:prstGeom prst="wedgeRoundRectCallout">
            <a:avLst>
              <a:gd name="adj1" fmla="val -159626"/>
              <a:gd name="adj2" fmla="val 6871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This form of annotation is called a </a:t>
            </a:r>
            <a:r>
              <a:rPr lang="en-US" sz="1200" i="1" dirty="0"/>
              <a:t>type 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6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79960</TotalTime>
  <Words>228</Words>
  <Application>Microsoft Office PowerPoint</Application>
  <PresentationFormat>Custom</PresentationFormat>
  <Paragraphs>50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8222</cp:revision>
  <dcterms:created xsi:type="dcterms:W3CDTF">2006-08-16T00:00:00Z</dcterms:created>
  <dcterms:modified xsi:type="dcterms:W3CDTF">2017-01-31T09:23:13Z</dcterms:modified>
</cp:coreProperties>
</file>