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2" r:id="rId2"/>
    <p:sldId id="433" r:id="rId3"/>
    <p:sldId id="434" r:id="rId4"/>
    <p:sldId id="435" r:id="rId5"/>
    <p:sldId id="437" r:id="rId6"/>
    <p:sldId id="436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553200" y="266699"/>
            <a:ext cx="2514600" cy="1343025"/>
          </a:xfrm>
          <a:prstGeom prst="wedgeRoundRectCallout">
            <a:avLst>
              <a:gd name="adj1" fmla="val -59139"/>
              <a:gd name="adj2" fmla="val -7463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could potentially be a one-stop shop for all your enterprise applications. However, Spring is modular, allowing you to pick and choose which modules are applicable to you, without having to bring in the rest.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200774" y="519499"/>
            <a:ext cx="2867026" cy="4281101"/>
          </a:xfrm>
          <a:prstGeom prst="wedgeRoundRectCallout">
            <a:avLst>
              <a:gd name="adj1" fmla="val -58456"/>
              <a:gd name="adj2" fmla="val 18346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Core</a:t>
            </a:r>
            <a:r>
              <a:rPr lang="en-US" sz="1200" dirty="0"/>
              <a:t> module provides </a:t>
            </a:r>
            <a:r>
              <a:rPr lang="en-US" sz="1200" dirty="0" smtClean="0"/>
              <a:t>IoC </a:t>
            </a:r>
            <a:r>
              <a:rPr lang="en-US" sz="1200" dirty="0"/>
              <a:t>and Dependency Injection features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Bean</a:t>
            </a:r>
            <a:r>
              <a:rPr lang="en-US" sz="1200" dirty="0"/>
              <a:t> module provides </a:t>
            </a:r>
            <a:r>
              <a:rPr lang="en-US" sz="1200" dirty="0"/>
              <a:t>BeanFactory</a:t>
            </a:r>
            <a:r>
              <a:rPr lang="en-US" sz="1200" dirty="0"/>
              <a:t>, which is a </a:t>
            </a:r>
            <a:r>
              <a:rPr lang="en-US" sz="1200" dirty="0" smtClean="0"/>
              <a:t>implementation </a:t>
            </a:r>
            <a:r>
              <a:rPr lang="en-US" sz="1200" dirty="0"/>
              <a:t>of the factory pattern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Context</a:t>
            </a:r>
            <a:r>
              <a:rPr lang="en-US" sz="1200" dirty="0"/>
              <a:t> module builds on the solid base provided by the Core and Beans modules and it is a medium to access any objects defined and configured. The </a:t>
            </a:r>
            <a:r>
              <a:rPr lang="en-US" sz="1200" dirty="0"/>
              <a:t>ApplicationContext</a:t>
            </a:r>
            <a:r>
              <a:rPr lang="en-US" sz="1200" dirty="0"/>
              <a:t> interface is the focal point of the Context module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SpEL</a:t>
            </a:r>
            <a:r>
              <a:rPr lang="en-US" sz="1200" dirty="0"/>
              <a:t> module provides a powerful expression language for querying and manipulating an object graph at runtime.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3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200774" y="312737"/>
            <a:ext cx="2867026" cy="4487863"/>
          </a:xfrm>
          <a:prstGeom prst="wedgeRoundRectCallout">
            <a:avLst>
              <a:gd name="adj1" fmla="val -172741"/>
              <a:gd name="adj2" fmla="val -26224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JDBC</a:t>
            </a:r>
            <a:r>
              <a:rPr lang="en-US" sz="1100" dirty="0"/>
              <a:t> module provides a JDBC-abstraction layer that removes the need for tedious JDBC related coding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ORM</a:t>
            </a:r>
            <a:r>
              <a:rPr lang="en-US" sz="1100" dirty="0"/>
              <a:t> module provides integration layers for popular object-relational mapping APIs, including JPA, JDO, Hibernate, and </a:t>
            </a:r>
            <a:r>
              <a:rPr lang="en-US" sz="1100" dirty="0"/>
              <a:t>iBatis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OXM</a:t>
            </a:r>
            <a:r>
              <a:rPr lang="en-US" sz="1100" dirty="0"/>
              <a:t> module provides an abstraction layer that supports Object/XML mapping implementations for JAXB, Castor, </a:t>
            </a:r>
            <a:r>
              <a:rPr lang="en-US" sz="1100" dirty="0"/>
              <a:t>XMLBeans</a:t>
            </a:r>
            <a:r>
              <a:rPr lang="en-US" sz="1100" dirty="0"/>
              <a:t>, </a:t>
            </a:r>
            <a:r>
              <a:rPr lang="en-US" sz="1100" dirty="0"/>
              <a:t>JiBX</a:t>
            </a:r>
            <a:r>
              <a:rPr lang="en-US" sz="1100" dirty="0"/>
              <a:t> and </a:t>
            </a:r>
            <a:r>
              <a:rPr lang="en-US" sz="1100" dirty="0"/>
              <a:t>XStream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 Messaging Service </a:t>
            </a:r>
            <a:r>
              <a:rPr lang="en-US" sz="1100" b="1" dirty="0"/>
              <a:t>JMS</a:t>
            </a:r>
            <a:r>
              <a:rPr lang="en-US" sz="1100" dirty="0"/>
              <a:t> module contains features for producing and consuming messages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Transaction</a:t>
            </a:r>
            <a:r>
              <a:rPr lang="en-US" sz="1100" dirty="0"/>
              <a:t> module supports programmatic and declarative transaction management for classes that implement special interfaces and for all your POJOs.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9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200774" y="312737"/>
            <a:ext cx="2867026" cy="4487863"/>
          </a:xfrm>
          <a:prstGeom prst="wedgeRoundRectCallout">
            <a:avLst>
              <a:gd name="adj1" fmla="val -63771"/>
              <a:gd name="adj2" fmla="val -21767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Web</a:t>
            </a:r>
            <a:r>
              <a:rPr lang="en-US" sz="1200" dirty="0"/>
              <a:t> module provides basic web-oriented integration features such as multipart file-upload functionality and the initialization of the IoC container using servlet listeners and a web-oriented application context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Web-MVC</a:t>
            </a:r>
            <a:r>
              <a:rPr lang="en-US" sz="1200" dirty="0"/>
              <a:t> module contains Spring's Model-View-Controller (MVC) implementation for web applications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Web-Socket</a:t>
            </a:r>
            <a:r>
              <a:rPr lang="en-US" sz="1200" dirty="0"/>
              <a:t> module provides support for </a:t>
            </a:r>
            <a:r>
              <a:rPr lang="en-US" sz="1200" dirty="0"/>
              <a:t>WebSocket</a:t>
            </a:r>
            <a:r>
              <a:rPr lang="en-US" sz="1200" dirty="0"/>
              <a:t>-based, two-way communication between the client and the server in web applications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/>
              <a:t>Web-</a:t>
            </a:r>
            <a:r>
              <a:rPr lang="en-US" sz="1200" b="1" dirty="0"/>
              <a:t>Portlet</a:t>
            </a:r>
            <a:r>
              <a:rPr lang="en-US" sz="1200" dirty="0"/>
              <a:t> module provides the MVC implementation to be used in a </a:t>
            </a:r>
            <a:r>
              <a:rPr lang="en-US" sz="1200" dirty="0"/>
              <a:t>portlet</a:t>
            </a:r>
            <a:r>
              <a:rPr lang="en-US" sz="1200" dirty="0"/>
              <a:t> environment and mirrors the functionality of Web-Servlet module.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0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6200774" y="3962400"/>
            <a:ext cx="2867026" cy="838200"/>
          </a:xfrm>
          <a:prstGeom prst="wedgeRoundRectCallout">
            <a:avLst>
              <a:gd name="adj1" fmla="val -56462"/>
              <a:gd name="adj2" fmla="val 960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b="1" dirty="0"/>
              <a:t>Test</a:t>
            </a:r>
            <a:r>
              <a:rPr lang="en-US" sz="1200" dirty="0"/>
              <a:t> module supports the testing of Spring components with JUnit or TestNG frameworks.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75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76600" y="995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Spring Framework - Architecture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81000"/>
            <a:ext cx="6172200" cy="4419600"/>
          </a:xfrm>
          <a:prstGeom prst="rect">
            <a:avLst/>
          </a:prstGeom>
          <a:ln w="3175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00" y="838200"/>
            <a:ext cx="2362200" cy="16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Access/Integration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14350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00212" y="1143000"/>
            <a:ext cx="90487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700212" y="1609725"/>
            <a:ext cx="904874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399" y="1600200"/>
            <a:ext cx="8858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" y="4114800"/>
            <a:ext cx="5638800" cy="533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124200"/>
            <a:ext cx="56388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Spring Core 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62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2105025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Beans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429000" y="35052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800600" y="35052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SpEL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" y="2133600"/>
            <a:ext cx="1466850" cy="24765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279401" y="2657475"/>
            <a:ext cx="1244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AOP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3305175" y="2667000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Instrumentation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8312" y="2667000"/>
            <a:ext cx="14097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Aspects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3886200" y="847725"/>
            <a:ext cx="1905000" cy="1600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Data Access/Integration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90975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JDBC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4933950" y="12573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ORM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49244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JMS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4010025" y="1714500"/>
            <a:ext cx="7620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OXM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429000" y="847725"/>
            <a:ext cx="2371725" cy="1600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WEB(MVC/</a:t>
            </a:r>
            <a:r>
              <a:rPr lang="en-US" sz="1200" b="1" dirty="0" smtClean="0"/>
              <a:t>Remoting</a:t>
            </a:r>
            <a:r>
              <a:rPr lang="en-US" sz="1200" b="1" dirty="0" smtClean="0"/>
              <a:t>)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581400" y="12573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72025" y="1257300"/>
            <a:ext cx="93345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Servlet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4714875" y="1828800"/>
            <a:ext cx="990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3581400" y="1828800"/>
            <a:ext cx="962025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Portlet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1000"/>
            <a:ext cx="1929887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/>
              <a:t>Spring Framework Runtime</a:t>
            </a:r>
            <a:endParaRPr lang="en-US" sz="12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4829175" y="2657475"/>
            <a:ext cx="1371600" cy="381000"/>
          </a:xfrm>
          <a:prstGeom prst="roundRect">
            <a:avLst/>
          </a:prstGeom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6324600" y="286950"/>
            <a:ext cx="2743200" cy="4513650"/>
          </a:xfrm>
          <a:prstGeom prst="wedgeRoundRectCallout">
            <a:avLst>
              <a:gd name="adj1" fmla="val -53804"/>
              <a:gd name="adj2" fmla="val 8386"/>
              <a:gd name="adj3" fmla="val 16667"/>
            </a:avLst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AOP</a:t>
            </a:r>
            <a:r>
              <a:rPr lang="en-US" sz="1100" dirty="0"/>
              <a:t> module provides an aspect-oriented programming implementation allowing you to define method-interceptors and pointcuts to cleanly decouple code that implements functionality that should be separated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Aspects</a:t>
            </a:r>
            <a:r>
              <a:rPr lang="en-US" sz="1100" dirty="0"/>
              <a:t> module provides integration with </a:t>
            </a:r>
            <a:r>
              <a:rPr lang="en-US" sz="1100" dirty="0"/>
              <a:t>AspectJ</a:t>
            </a:r>
            <a:r>
              <a:rPr lang="en-US" sz="1100" dirty="0"/>
              <a:t>, which is again a powerful and mature AOP framework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Instrumentation</a:t>
            </a:r>
            <a:r>
              <a:rPr lang="en-US" sz="1100" dirty="0"/>
              <a:t> module provides class instrumentation support and class loader implementations to be used in certain application servers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 </a:t>
            </a:r>
            <a:r>
              <a:rPr lang="en-US" sz="1100" b="1" dirty="0"/>
              <a:t>Messaging</a:t>
            </a:r>
            <a:r>
              <a:rPr lang="en-US" sz="1100" dirty="0"/>
              <a:t> module provides support for STOMP as the </a:t>
            </a:r>
            <a:r>
              <a:rPr lang="en-US" sz="1100" dirty="0"/>
              <a:t>WebSocket</a:t>
            </a:r>
            <a:r>
              <a:rPr lang="en-US" sz="1100" dirty="0"/>
              <a:t> sub-protocol to use in applications. It also supports an annotation programming model for routing and processing STOMP messages from </a:t>
            </a:r>
            <a:r>
              <a:rPr lang="en-US" sz="1100" dirty="0"/>
              <a:t>WebSocket</a:t>
            </a:r>
            <a:r>
              <a:rPr lang="en-US" sz="1100" dirty="0"/>
              <a:t> clients.</a:t>
            </a:r>
          </a:p>
        </p:txBody>
      </p:sp>
    </p:spTree>
    <p:extLst>
      <p:ext uri="{BB962C8B-B14F-4D97-AF65-F5344CB8AC3E}">
        <p14:creationId xmlns:p14="http://schemas.microsoft.com/office/powerpoint/2010/main" val="16577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80345</TotalTime>
  <Words>285</Words>
  <Application>Microsoft Office PowerPoint</Application>
  <PresentationFormat>Custom</PresentationFormat>
  <Paragraphs>294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8403</cp:revision>
  <dcterms:created xsi:type="dcterms:W3CDTF">2006-08-16T00:00:00Z</dcterms:created>
  <dcterms:modified xsi:type="dcterms:W3CDTF">2017-12-20T14:03:58Z</dcterms:modified>
</cp:coreProperties>
</file>