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6"/>
  </p:notesMasterIdLst>
  <p:sldIdLst>
    <p:sldId id="443" r:id="rId2"/>
    <p:sldId id="445" r:id="rId3"/>
    <p:sldId id="444" r:id="rId4"/>
    <p:sldId id="446" r:id="rId5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5/16/2018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0" y="1484030"/>
            <a:ext cx="3954462" cy="2317528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89" y="3124200"/>
            <a:ext cx="3236911" cy="1680179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600450" y="21838"/>
            <a:ext cx="165735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AroundAdvice </a:t>
            </a:r>
            <a:r>
              <a:rPr lang="en-US" sz="1200" dirty="0"/>
              <a:t>Example</a:t>
            </a:r>
          </a:p>
        </p:txBody>
      </p:sp>
      <p:sp>
        <p:nvSpPr>
          <p:cNvPr id="11" name="Oval 10"/>
          <p:cNvSpPr/>
          <p:nvPr/>
        </p:nvSpPr>
        <p:spPr>
          <a:xfrm>
            <a:off x="5486400" y="2762193"/>
            <a:ext cx="304800" cy="226278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28" name="Oval 27"/>
          <p:cNvSpPr/>
          <p:nvPr/>
        </p:nvSpPr>
        <p:spPr>
          <a:xfrm>
            <a:off x="2590800" y="3333170"/>
            <a:ext cx="304800" cy="226278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19" name="Rounded Rectangle 18"/>
          <p:cNvSpPr/>
          <p:nvPr/>
        </p:nvSpPr>
        <p:spPr>
          <a:xfrm>
            <a:off x="0" y="403518"/>
            <a:ext cx="4464050" cy="1752600"/>
          </a:xfrm>
          <a:prstGeom prst="roundRect">
            <a:avLst/>
          </a:prstGeom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523874" y="1185690"/>
            <a:ext cx="1066800" cy="3810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method</a:t>
            </a:r>
            <a:endParaRPr lang="en-US" sz="1200" dirty="0"/>
          </a:p>
        </p:txBody>
      </p:sp>
      <p:sp>
        <p:nvSpPr>
          <p:cNvPr id="21" name="Rectangle 20"/>
          <p:cNvSpPr/>
          <p:nvPr/>
        </p:nvSpPr>
        <p:spPr>
          <a:xfrm>
            <a:off x="495300" y="740866"/>
            <a:ext cx="1115755" cy="2769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Around </a:t>
            </a:r>
            <a:r>
              <a:rPr lang="en-US" sz="1200" dirty="0" smtClean="0"/>
              <a:t>Advice</a:t>
            </a:r>
            <a:endParaRPr lang="en-US" sz="1200" dirty="0"/>
          </a:p>
        </p:txBody>
      </p:sp>
      <p:sp>
        <p:nvSpPr>
          <p:cNvPr id="22" name="Rounded Rectangular Callout 21"/>
          <p:cNvSpPr/>
          <p:nvPr/>
        </p:nvSpPr>
        <p:spPr>
          <a:xfrm>
            <a:off x="2286000" y="861857"/>
            <a:ext cx="2133600" cy="612648"/>
          </a:xfrm>
          <a:prstGeom prst="wedgeRoundRectCallout">
            <a:avLst>
              <a:gd name="adj1" fmla="val -68601"/>
              <a:gd name="adj2" fmla="val 26741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FF0000"/>
                </a:solidFill>
              </a:rPr>
              <a:t>Around Advice </a:t>
            </a:r>
            <a:r>
              <a:rPr lang="en-US" sz="1200" dirty="0" smtClean="0"/>
              <a:t>is </a:t>
            </a:r>
            <a:r>
              <a:rPr lang="en-US" sz="1200" dirty="0"/>
              <a:t>executed before and after the actual method call.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23874" y="1718181"/>
            <a:ext cx="1115755" cy="2769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Around </a:t>
            </a:r>
            <a:r>
              <a:rPr lang="en-US" sz="1200" dirty="0" smtClean="0"/>
              <a:t>Advice</a:t>
            </a:r>
            <a:endParaRPr lang="en-US" sz="1200" dirty="0"/>
          </a:p>
        </p:txBody>
      </p:sp>
      <p:sp>
        <p:nvSpPr>
          <p:cNvPr id="7" name="Right Brace 6"/>
          <p:cNvSpPr/>
          <p:nvPr/>
        </p:nvSpPr>
        <p:spPr>
          <a:xfrm>
            <a:off x="1639629" y="861857"/>
            <a:ext cx="341571" cy="994823"/>
          </a:xfrm>
          <a:prstGeom prst="rightBrac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486400" y="3124200"/>
            <a:ext cx="304800" cy="226278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</a:t>
            </a:r>
          </a:p>
        </p:txBody>
      </p:sp>
      <p:cxnSp>
        <p:nvCxnSpPr>
          <p:cNvPr id="13" name="Straight Arrow Connector 12"/>
          <p:cNvCxnSpPr>
            <a:endCxn id="28" idx="7"/>
          </p:cNvCxnSpPr>
          <p:nvPr/>
        </p:nvCxnSpPr>
        <p:spPr>
          <a:xfrm flipH="1">
            <a:off x="2850963" y="3048000"/>
            <a:ext cx="2940237" cy="3183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2141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066799"/>
            <a:ext cx="5105400" cy="328612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5334000" y="838200"/>
            <a:ext cx="3657600" cy="2209800"/>
          </a:xfrm>
          <a:prstGeom prst="wedgeRoundRectCallout">
            <a:avLst>
              <a:gd name="adj1" fmla="val -70880"/>
              <a:gd name="adj2" fmla="val -2534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In xml file, create 3 beans, one for </a:t>
            </a:r>
            <a:r>
              <a:rPr lang="en-US" sz="1200" i="1" dirty="0">
                <a:solidFill>
                  <a:srgbClr val="FF0000"/>
                </a:solidFill>
              </a:rPr>
              <a:t>EmployeeService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/>
              <a:t>class, second for </a:t>
            </a:r>
            <a:r>
              <a:rPr lang="en-US" sz="1200" dirty="0" smtClean="0">
                <a:solidFill>
                  <a:srgbClr val="FF0000"/>
                </a:solidFill>
              </a:rPr>
              <a:t>AroundAdvice</a:t>
            </a:r>
            <a:r>
              <a:rPr lang="en-US" sz="1200" dirty="0" smtClean="0"/>
              <a:t> class </a:t>
            </a:r>
            <a:r>
              <a:rPr lang="en-US" sz="1200" dirty="0"/>
              <a:t>and third for </a:t>
            </a:r>
            <a:r>
              <a:rPr lang="en-US" sz="1200" dirty="0">
                <a:solidFill>
                  <a:srgbClr val="FF0000"/>
                </a:solidFill>
              </a:rPr>
              <a:t>ProxyFactoryBean</a:t>
            </a:r>
            <a:r>
              <a:rPr lang="en-US" sz="1200" dirty="0"/>
              <a:t> class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 </a:t>
            </a:r>
            <a:r>
              <a:rPr lang="en-US" sz="1200" dirty="0">
                <a:solidFill>
                  <a:srgbClr val="FF0000"/>
                </a:solidFill>
              </a:rPr>
              <a:t>ProxyFactoryBean</a:t>
            </a:r>
            <a:r>
              <a:rPr lang="en-US" sz="1200" dirty="0"/>
              <a:t> class is provided by Spring Famework. It contains 2 properties target and interceptorNames. The instance of </a:t>
            </a:r>
            <a:r>
              <a:rPr lang="en-US" sz="1200" i="1" dirty="0">
                <a:solidFill>
                  <a:srgbClr val="FF0000"/>
                </a:solidFill>
              </a:rPr>
              <a:t>EmployeeService</a:t>
            </a:r>
            <a:r>
              <a:rPr lang="en-US" sz="1200" dirty="0" smtClean="0"/>
              <a:t> </a:t>
            </a:r>
            <a:r>
              <a:rPr lang="en-US" sz="1200" dirty="0"/>
              <a:t>class will be considered as target object and the instance of </a:t>
            </a:r>
            <a:r>
              <a:rPr lang="en-US" sz="1200" dirty="0" smtClean="0">
                <a:solidFill>
                  <a:srgbClr val="FF0000"/>
                </a:solidFill>
              </a:rPr>
              <a:t>AroundAdvice</a:t>
            </a:r>
            <a:r>
              <a:rPr lang="en-US" sz="1200" dirty="0" smtClean="0"/>
              <a:t> class </a:t>
            </a:r>
            <a:r>
              <a:rPr lang="en-US" sz="1200" dirty="0"/>
              <a:t>as interceptor. </a:t>
            </a:r>
          </a:p>
        </p:txBody>
      </p:sp>
      <p:sp>
        <p:nvSpPr>
          <p:cNvPr id="8" name="Rectangle 7"/>
          <p:cNvSpPr/>
          <p:nvPr/>
        </p:nvSpPr>
        <p:spPr>
          <a:xfrm>
            <a:off x="3600450" y="21838"/>
            <a:ext cx="165735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AroundAdvice </a:t>
            </a:r>
            <a:r>
              <a:rPr lang="en-US" sz="1200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1630996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446088"/>
            <a:ext cx="5162550" cy="275607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3333061"/>
            <a:ext cx="9067800" cy="154374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8" name="Rectangle 7"/>
          <p:cNvSpPr/>
          <p:nvPr/>
        </p:nvSpPr>
        <p:spPr>
          <a:xfrm>
            <a:off x="3600450" y="21838"/>
            <a:ext cx="165735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AroundAdvice </a:t>
            </a:r>
            <a:r>
              <a:rPr lang="en-US" sz="1200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248685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600450" y="21838"/>
            <a:ext cx="165735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AroundAdvice </a:t>
            </a:r>
            <a:r>
              <a:rPr lang="en-US" sz="1200" dirty="0"/>
              <a:t>Example</a:t>
            </a:r>
          </a:p>
        </p:txBody>
      </p:sp>
      <p:sp>
        <p:nvSpPr>
          <p:cNvPr id="5" name="Rectangle 4"/>
          <p:cNvSpPr/>
          <p:nvPr/>
        </p:nvSpPr>
        <p:spPr>
          <a:xfrm>
            <a:off x="279400" y="2133600"/>
            <a:ext cx="8607425" cy="461665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Most of the Spring developers are just implements the ‘Around advice ‘, since it can apply all the advice type, but a better practice should choose the most suitable advice type to satisfy the requirements.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5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82600</TotalTime>
  <Words>78</Words>
  <Application>Microsoft Office PowerPoint</Application>
  <PresentationFormat>Custom</PresentationFormat>
  <Paragraphs>19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8981</cp:revision>
  <dcterms:created xsi:type="dcterms:W3CDTF">2006-08-16T00:00:00Z</dcterms:created>
  <dcterms:modified xsi:type="dcterms:W3CDTF">2018-05-16T14:11:06Z</dcterms:modified>
</cp:coreProperties>
</file>