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6"/>
  </p:notesMasterIdLst>
  <p:sldIdLst>
    <p:sldId id="436" r:id="rId2"/>
    <p:sldId id="432" r:id="rId3"/>
    <p:sldId id="434" r:id="rId4"/>
    <p:sldId id="435" r:id="rId5"/>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A205F6-C929-476E-A69D-97A10F0FEB8A}" type="doc">
      <dgm:prSet loTypeId="urn:microsoft.com/office/officeart/2005/8/layout/orgChart1" loCatId="hierarchy" qsTypeId="urn:microsoft.com/office/officeart/2005/8/quickstyle/simple5" qsCatId="simple" csTypeId="urn:microsoft.com/office/officeart/2005/8/colors/colorful3" csCatId="colorful" phldr="1"/>
      <dgm:spPr/>
      <dgm:t>
        <a:bodyPr/>
        <a:lstStyle/>
        <a:p>
          <a:endParaRPr lang="en-US"/>
        </a:p>
      </dgm:t>
    </dgm:pt>
    <dgm:pt modelId="{C34EAFC4-F044-4116-A6E2-7DC8551E799F}">
      <dgm:prSet phldrT="[Text]" custT="1"/>
      <dgm:spPr/>
      <dgm:t>
        <a:bodyPr/>
        <a:lstStyle/>
        <a:p>
          <a:r>
            <a:rPr lang="en-US" sz="1600" dirty="0" smtClean="0"/>
            <a:t>IoC Container</a:t>
          </a:r>
          <a:endParaRPr lang="en-US" sz="1600" dirty="0"/>
        </a:p>
      </dgm:t>
    </dgm:pt>
    <dgm:pt modelId="{638C288D-C547-46E4-A29D-4D237C3215AA}" type="parTrans" cxnId="{FE7B8A6A-55D7-41F9-9302-1216EC91BB30}">
      <dgm:prSet/>
      <dgm:spPr/>
      <dgm:t>
        <a:bodyPr/>
        <a:lstStyle/>
        <a:p>
          <a:endParaRPr lang="en-US"/>
        </a:p>
      </dgm:t>
    </dgm:pt>
    <dgm:pt modelId="{70DB7F35-93EC-42AD-A0B2-1BAF523C1A2F}" type="sibTrans" cxnId="{FE7B8A6A-55D7-41F9-9302-1216EC91BB30}">
      <dgm:prSet/>
      <dgm:spPr/>
      <dgm:t>
        <a:bodyPr/>
        <a:lstStyle/>
        <a:p>
          <a:endParaRPr lang="en-US"/>
        </a:p>
      </dgm:t>
    </dgm:pt>
    <dgm:pt modelId="{82F9909A-B47C-4E36-87D6-9D258FEF0394}">
      <dgm:prSet phldrT="[Text]" custT="1"/>
      <dgm:spPr/>
      <dgm:t>
        <a:bodyPr/>
        <a:lstStyle/>
        <a:p>
          <a:r>
            <a:rPr lang="en-US" sz="1600" b="0" i="0" dirty="0" smtClean="0"/>
            <a:t>BeanFactory</a:t>
          </a:r>
          <a:endParaRPr lang="en-US" sz="1600" b="0" dirty="0"/>
        </a:p>
      </dgm:t>
    </dgm:pt>
    <dgm:pt modelId="{9593C554-47CB-44B1-A006-E6DBE0847A13}" type="parTrans" cxnId="{3012BDB5-8FBE-4568-A284-CD59B5CA4CA6}">
      <dgm:prSet/>
      <dgm:spPr/>
      <dgm:t>
        <a:bodyPr/>
        <a:lstStyle/>
        <a:p>
          <a:endParaRPr lang="en-US"/>
        </a:p>
      </dgm:t>
    </dgm:pt>
    <dgm:pt modelId="{00C05622-CDAE-4302-BED1-948EF7228D9C}" type="sibTrans" cxnId="{3012BDB5-8FBE-4568-A284-CD59B5CA4CA6}">
      <dgm:prSet/>
      <dgm:spPr/>
      <dgm:t>
        <a:bodyPr/>
        <a:lstStyle/>
        <a:p>
          <a:endParaRPr lang="en-US"/>
        </a:p>
      </dgm:t>
    </dgm:pt>
    <dgm:pt modelId="{A354167B-041D-45B3-9F03-BB6642F9082B}">
      <dgm:prSet phldrT="[Text]" custT="1"/>
      <dgm:spPr/>
      <dgm:t>
        <a:bodyPr/>
        <a:lstStyle/>
        <a:p>
          <a:r>
            <a:rPr lang="en-US" sz="1600" b="0" i="0" dirty="0" smtClean="0"/>
            <a:t>ApplicationContext</a:t>
          </a:r>
          <a:endParaRPr lang="en-US" sz="1600" b="0" dirty="0"/>
        </a:p>
      </dgm:t>
    </dgm:pt>
    <dgm:pt modelId="{EBCE5327-7094-46DB-AF3E-880033E3437A}" type="parTrans" cxnId="{A1B9145C-779A-4637-A3E1-3BBC97B5EE0F}">
      <dgm:prSet/>
      <dgm:spPr/>
      <dgm:t>
        <a:bodyPr/>
        <a:lstStyle/>
        <a:p>
          <a:endParaRPr lang="en-US"/>
        </a:p>
      </dgm:t>
    </dgm:pt>
    <dgm:pt modelId="{3762A0B0-E184-4836-9FFC-6582E0A741C9}" type="sibTrans" cxnId="{A1B9145C-779A-4637-A3E1-3BBC97B5EE0F}">
      <dgm:prSet/>
      <dgm:spPr/>
      <dgm:t>
        <a:bodyPr/>
        <a:lstStyle/>
        <a:p>
          <a:endParaRPr lang="en-US"/>
        </a:p>
      </dgm:t>
    </dgm:pt>
    <dgm:pt modelId="{C1BEAAA8-C749-4D93-BDD4-F85BE3219169}" type="pres">
      <dgm:prSet presAssocID="{59A205F6-C929-476E-A69D-97A10F0FEB8A}" presName="hierChild1" presStyleCnt="0">
        <dgm:presLayoutVars>
          <dgm:orgChart val="1"/>
          <dgm:chPref val="1"/>
          <dgm:dir/>
          <dgm:animOne val="branch"/>
          <dgm:animLvl val="lvl"/>
          <dgm:resizeHandles/>
        </dgm:presLayoutVars>
      </dgm:prSet>
      <dgm:spPr/>
      <dgm:t>
        <a:bodyPr/>
        <a:lstStyle/>
        <a:p>
          <a:endParaRPr lang="en-US"/>
        </a:p>
      </dgm:t>
    </dgm:pt>
    <dgm:pt modelId="{FB81B89E-08AF-4197-A305-9CB902A29B03}" type="pres">
      <dgm:prSet presAssocID="{C34EAFC4-F044-4116-A6E2-7DC8551E799F}" presName="hierRoot1" presStyleCnt="0">
        <dgm:presLayoutVars>
          <dgm:hierBranch val="init"/>
        </dgm:presLayoutVars>
      </dgm:prSet>
      <dgm:spPr/>
    </dgm:pt>
    <dgm:pt modelId="{0AFA80D4-BBE4-47D7-8503-050CF01D033A}" type="pres">
      <dgm:prSet presAssocID="{C34EAFC4-F044-4116-A6E2-7DC8551E799F}" presName="rootComposite1" presStyleCnt="0"/>
      <dgm:spPr/>
    </dgm:pt>
    <dgm:pt modelId="{0B1A49C3-4189-4E07-9010-A790373BD2F7}" type="pres">
      <dgm:prSet presAssocID="{C34EAFC4-F044-4116-A6E2-7DC8551E799F}" presName="rootText1" presStyleLbl="node0" presStyleIdx="0" presStyleCnt="1" custScaleX="46640" custScaleY="17165">
        <dgm:presLayoutVars>
          <dgm:chPref val="3"/>
        </dgm:presLayoutVars>
      </dgm:prSet>
      <dgm:spPr/>
      <dgm:t>
        <a:bodyPr/>
        <a:lstStyle/>
        <a:p>
          <a:endParaRPr lang="en-US"/>
        </a:p>
      </dgm:t>
    </dgm:pt>
    <dgm:pt modelId="{670C3238-3DC5-4190-80D4-4AF535F11101}" type="pres">
      <dgm:prSet presAssocID="{C34EAFC4-F044-4116-A6E2-7DC8551E799F}" presName="rootConnector1" presStyleLbl="node1" presStyleIdx="0" presStyleCnt="0"/>
      <dgm:spPr/>
      <dgm:t>
        <a:bodyPr/>
        <a:lstStyle/>
        <a:p>
          <a:endParaRPr lang="en-US"/>
        </a:p>
      </dgm:t>
    </dgm:pt>
    <dgm:pt modelId="{03BE9FB7-09EB-4B63-B94F-D5A77E7108FF}" type="pres">
      <dgm:prSet presAssocID="{C34EAFC4-F044-4116-A6E2-7DC8551E799F}" presName="hierChild2" presStyleCnt="0"/>
      <dgm:spPr/>
    </dgm:pt>
    <dgm:pt modelId="{87277B86-FDA6-4D88-9B12-282AC9475557}" type="pres">
      <dgm:prSet presAssocID="{9593C554-47CB-44B1-A006-E6DBE0847A13}" presName="Name37" presStyleLbl="parChTrans1D2" presStyleIdx="0" presStyleCnt="2"/>
      <dgm:spPr/>
      <dgm:t>
        <a:bodyPr/>
        <a:lstStyle/>
        <a:p>
          <a:endParaRPr lang="en-US"/>
        </a:p>
      </dgm:t>
    </dgm:pt>
    <dgm:pt modelId="{5CE86D7D-5D80-4C7C-A616-72E2ECE79012}" type="pres">
      <dgm:prSet presAssocID="{82F9909A-B47C-4E36-87D6-9D258FEF0394}" presName="hierRoot2" presStyleCnt="0">
        <dgm:presLayoutVars>
          <dgm:hierBranch val="init"/>
        </dgm:presLayoutVars>
      </dgm:prSet>
      <dgm:spPr/>
    </dgm:pt>
    <dgm:pt modelId="{5BC81E33-F743-4926-9BB2-04580536596D}" type="pres">
      <dgm:prSet presAssocID="{82F9909A-B47C-4E36-87D6-9D258FEF0394}" presName="rootComposite" presStyleCnt="0"/>
      <dgm:spPr/>
    </dgm:pt>
    <dgm:pt modelId="{46F18CCB-1B3B-4748-9B67-67321ABEBAD6}" type="pres">
      <dgm:prSet presAssocID="{82F9909A-B47C-4E36-87D6-9D258FEF0394}" presName="rootText" presStyleLbl="node2" presStyleIdx="0" presStyleCnt="2" custScaleX="55885" custScaleY="20498">
        <dgm:presLayoutVars>
          <dgm:chPref val="3"/>
        </dgm:presLayoutVars>
      </dgm:prSet>
      <dgm:spPr/>
      <dgm:t>
        <a:bodyPr/>
        <a:lstStyle/>
        <a:p>
          <a:endParaRPr lang="en-US"/>
        </a:p>
      </dgm:t>
    </dgm:pt>
    <dgm:pt modelId="{7E7F2A1A-C446-4459-95B6-750B4959B2CC}" type="pres">
      <dgm:prSet presAssocID="{82F9909A-B47C-4E36-87D6-9D258FEF0394}" presName="rootConnector" presStyleLbl="node2" presStyleIdx="0" presStyleCnt="2"/>
      <dgm:spPr/>
      <dgm:t>
        <a:bodyPr/>
        <a:lstStyle/>
        <a:p>
          <a:endParaRPr lang="en-US"/>
        </a:p>
      </dgm:t>
    </dgm:pt>
    <dgm:pt modelId="{3C00FD68-042F-40DF-866D-194D5ECD77C7}" type="pres">
      <dgm:prSet presAssocID="{82F9909A-B47C-4E36-87D6-9D258FEF0394}" presName="hierChild4" presStyleCnt="0"/>
      <dgm:spPr/>
    </dgm:pt>
    <dgm:pt modelId="{55671876-EE13-490E-B0D3-732E084FBECB}" type="pres">
      <dgm:prSet presAssocID="{82F9909A-B47C-4E36-87D6-9D258FEF0394}" presName="hierChild5" presStyleCnt="0"/>
      <dgm:spPr/>
    </dgm:pt>
    <dgm:pt modelId="{BB4ED655-9399-4C7E-A6F0-480BA37361C6}" type="pres">
      <dgm:prSet presAssocID="{EBCE5327-7094-46DB-AF3E-880033E3437A}" presName="Name37" presStyleLbl="parChTrans1D2" presStyleIdx="1" presStyleCnt="2"/>
      <dgm:spPr/>
      <dgm:t>
        <a:bodyPr/>
        <a:lstStyle/>
        <a:p>
          <a:endParaRPr lang="en-US"/>
        </a:p>
      </dgm:t>
    </dgm:pt>
    <dgm:pt modelId="{414AE8F8-7EE8-4CA7-9D2A-1AB9E7388AF8}" type="pres">
      <dgm:prSet presAssocID="{A354167B-041D-45B3-9F03-BB6642F9082B}" presName="hierRoot2" presStyleCnt="0">
        <dgm:presLayoutVars>
          <dgm:hierBranch val="init"/>
        </dgm:presLayoutVars>
      </dgm:prSet>
      <dgm:spPr/>
    </dgm:pt>
    <dgm:pt modelId="{A6843594-2584-493B-B706-8F02ACE96CA2}" type="pres">
      <dgm:prSet presAssocID="{A354167B-041D-45B3-9F03-BB6642F9082B}" presName="rootComposite" presStyleCnt="0"/>
      <dgm:spPr/>
    </dgm:pt>
    <dgm:pt modelId="{1DD2FC7D-64AF-41D5-B0C5-82678B37DBCF}" type="pres">
      <dgm:prSet presAssocID="{A354167B-041D-45B3-9F03-BB6642F9082B}" presName="rootText" presStyleLbl="node2" presStyleIdx="1" presStyleCnt="2" custScaleX="55815" custScaleY="19333">
        <dgm:presLayoutVars>
          <dgm:chPref val="3"/>
        </dgm:presLayoutVars>
      </dgm:prSet>
      <dgm:spPr/>
      <dgm:t>
        <a:bodyPr/>
        <a:lstStyle/>
        <a:p>
          <a:endParaRPr lang="en-US"/>
        </a:p>
      </dgm:t>
    </dgm:pt>
    <dgm:pt modelId="{5E508914-DFAF-43AA-BC62-0124CE73C30C}" type="pres">
      <dgm:prSet presAssocID="{A354167B-041D-45B3-9F03-BB6642F9082B}" presName="rootConnector" presStyleLbl="node2" presStyleIdx="1" presStyleCnt="2"/>
      <dgm:spPr/>
      <dgm:t>
        <a:bodyPr/>
        <a:lstStyle/>
        <a:p>
          <a:endParaRPr lang="en-US"/>
        </a:p>
      </dgm:t>
    </dgm:pt>
    <dgm:pt modelId="{842E4E03-F653-4D69-A64D-5AA0EA75F06C}" type="pres">
      <dgm:prSet presAssocID="{A354167B-041D-45B3-9F03-BB6642F9082B}" presName="hierChild4" presStyleCnt="0"/>
      <dgm:spPr/>
    </dgm:pt>
    <dgm:pt modelId="{FC968162-65F3-4F62-AF09-99CC32070722}" type="pres">
      <dgm:prSet presAssocID="{A354167B-041D-45B3-9F03-BB6642F9082B}" presName="hierChild5" presStyleCnt="0"/>
      <dgm:spPr/>
    </dgm:pt>
    <dgm:pt modelId="{A28A29F6-34C2-45E4-91CC-256E0FCB5082}" type="pres">
      <dgm:prSet presAssocID="{C34EAFC4-F044-4116-A6E2-7DC8551E799F}" presName="hierChild3" presStyleCnt="0"/>
      <dgm:spPr/>
    </dgm:pt>
  </dgm:ptLst>
  <dgm:cxnLst>
    <dgm:cxn modelId="{C1729C02-E019-44A6-BEBD-69B1E2F74333}" type="presOf" srcId="{82F9909A-B47C-4E36-87D6-9D258FEF0394}" destId="{7E7F2A1A-C446-4459-95B6-750B4959B2CC}" srcOrd="1" destOrd="0" presId="urn:microsoft.com/office/officeart/2005/8/layout/orgChart1"/>
    <dgm:cxn modelId="{96F0DC30-AD94-4DE6-B6C2-B6D542330557}" type="presOf" srcId="{9593C554-47CB-44B1-A006-E6DBE0847A13}" destId="{87277B86-FDA6-4D88-9B12-282AC9475557}" srcOrd="0" destOrd="0" presId="urn:microsoft.com/office/officeart/2005/8/layout/orgChart1"/>
    <dgm:cxn modelId="{304232DC-F4F2-4E69-8116-3041A3F3AD7A}" type="presOf" srcId="{C34EAFC4-F044-4116-A6E2-7DC8551E799F}" destId="{0B1A49C3-4189-4E07-9010-A790373BD2F7}" srcOrd="0" destOrd="0" presId="urn:microsoft.com/office/officeart/2005/8/layout/orgChart1"/>
    <dgm:cxn modelId="{AA48FA70-3BE0-4AE4-B791-43ECE5AA9E39}" type="presOf" srcId="{82F9909A-B47C-4E36-87D6-9D258FEF0394}" destId="{46F18CCB-1B3B-4748-9B67-67321ABEBAD6}" srcOrd="0" destOrd="0" presId="urn:microsoft.com/office/officeart/2005/8/layout/orgChart1"/>
    <dgm:cxn modelId="{5BC420D6-D08E-4DA0-9E04-64755057C9D8}" type="presOf" srcId="{EBCE5327-7094-46DB-AF3E-880033E3437A}" destId="{BB4ED655-9399-4C7E-A6F0-480BA37361C6}" srcOrd="0" destOrd="0" presId="urn:microsoft.com/office/officeart/2005/8/layout/orgChart1"/>
    <dgm:cxn modelId="{B3709592-D60F-49EB-81A2-C842E293AE0A}" type="presOf" srcId="{59A205F6-C929-476E-A69D-97A10F0FEB8A}" destId="{C1BEAAA8-C749-4D93-BDD4-F85BE3219169}" srcOrd="0" destOrd="0" presId="urn:microsoft.com/office/officeart/2005/8/layout/orgChart1"/>
    <dgm:cxn modelId="{A1B9145C-779A-4637-A3E1-3BBC97B5EE0F}" srcId="{C34EAFC4-F044-4116-A6E2-7DC8551E799F}" destId="{A354167B-041D-45B3-9F03-BB6642F9082B}" srcOrd="1" destOrd="0" parTransId="{EBCE5327-7094-46DB-AF3E-880033E3437A}" sibTransId="{3762A0B0-E184-4836-9FFC-6582E0A741C9}"/>
    <dgm:cxn modelId="{3012BDB5-8FBE-4568-A284-CD59B5CA4CA6}" srcId="{C34EAFC4-F044-4116-A6E2-7DC8551E799F}" destId="{82F9909A-B47C-4E36-87D6-9D258FEF0394}" srcOrd="0" destOrd="0" parTransId="{9593C554-47CB-44B1-A006-E6DBE0847A13}" sibTransId="{00C05622-CDAE-4302-BED1-948EF7228D9C}"/>
    <dgm:cxn modelId="{F4AB453E-3110-483A-8506-3E7D3322DE05}" type="presOf" srcId="{A354167B-041D-45B3-9F03-BB6642F9082B}" destId="{5E508914-DFAF-43AA-BC62-0124CE73C30C}" srcOrd="1" destOrd="0" presId="urn:microsoft.com/office/officeart/2005/8/layout/orgChart1"/>
    <dgm:cxn modelId="{606D8A68-3701-4C84-9093-235EB2CF9B89}" type="presOf" srcId="{C34EAFC4-F044-4116-A6E2-7DC8551E799F}" destId="{670C3238-3DC5-4190-80D4-4AF535F11101}" srcOrd="1" destOrd="0" presId="urn:microsoft.com/office/officeart/2005/8/layout/orgChart1"/>
    <dgm:cxn modelId="{FE7B8A6A-55D7-41F9-9302-1216EC91BB30}" srcId="{59A205F6-C929-476E-A69D-97A10F0FEB8A}" destId="{C34EAFC4-F044-4116-A6E2-7DC8551E799F}" srcOrd="0" destOrd="0" parTransId="{638C288D-C547-46E4-A29D-4D237C3215AA}" sibTransId="{70DB7F35-93EC-42AD-A0B2-1BAF523C1A2F}"/>
    <dgm:cxn modelId="{D426C4A2-2307-48D9-B285-736BBE4A8862}" type="presOf" srcId="{A354167B-041D-45B3-9F03-BB6642F9082B}" destId="{1DD2FC7D-64AF-41D5-B0C5-82678B37DBCF}" srcOrd="0" destOrd="0" presId="urn:microsoft.com/office/officeart/2005/8/layout/orgChart1"/>
    <dgm:cxn modelId="{67305B1E-CA64-4083-A4F6-32A778CDAD29}" type="presParOf" srcId="{C1BEAAA8-C749-4D93-BDD4-F85BE3219169}" destId="{FB81B89E-08AF-4197-A305-9CB902A29B03}" srcOrd="0" destOrd="0" presId="urn:microsoft.com/office/officeart/2005/8/layout/orgChart1"/>
    <dgm:cxn modelId="{684DCE8F-49AF-4564-B28F-D49567EC959D}" type="presParOf" srcId="{FB81B89E-08AF-4197-A305-9CB902A29B03}" destId="{0AFA80D4-BBE4-47D7-8503-050CF01D033A}" srcOrd="0" destOrd="0" presId="urn:microsoft.com/office/officeart/2005/8/layout/orgChart1"/>
    <dgm:cxn modelId="{49776BB6-0E40-4DFD-8FB1-E9A0C2217608}" type="presParOf" srcId="{0AFA80D4-BBE4-47D7-8503-050CF01D033A}" destId="{0B1A49C3-4189-4E07-9010-A790373BD2F7}" srcOrd="0" destOrd="0" presId="urn:microsoft.com/office/officeart/2005/8/layout/orgChart1"/>
    <dgm:cxn modelId="{D95E7824-7A6A-4464-B375-C05A83ABB44E}" type="presParOf" srcId="{0AFA80D4-BBE4-47D7-8503-050CF01D033A}" destId="{670C3238-3DC5-4190-80D4-4AF535F11101}" srcOrd="1" destOrd="0" presId="urn:microsoft.com/office/officeart/2005/8/layout/orgChart1"/>
    <dgm:cxn modelId="{2D60CBA6-6E5D-4C9D-9989-AAC8C4770DB3}" type="presParOf" srcId="{FB81B89E-08AF-4197-A305-9CB902A29B03}" destId="{03BE9FB7-09EB-4B63-B94F-D5A77E7108FF}" srcOrd="1" destOrd="0" presId="urn:microsoft.com/office/officeart/2005/8/layout/orgChart1"/>
    <dgm:cxn modelId="{1DC263BB-C988-4A13-8796-B12A7DAF6BCD}" type="presParOf" srcId="{03BE9FB7-09EB-4B63-B94F-D5A77E7108FF}" destId="{87277B86-FDA6-4D88-9B12-282AC9475557}" srcOrd="0" destOrd="0" presId="urn:microsoft.com/office/officeart/2005/8/layout/orgChart1"/>
    <dgm:cxn modelId="{A02C3B28-05E6-4B4A-98C2-7CCF2B52CD13}" type="presParOf" srcId="{03BE9FB7-09EB-4B63-B94F-D5A77E7108FF}" destId="{5CE86D7D-5D80-4C7C-A616-72E2ECE79012}" srcOrd="1" destOrd="0" presId="urn:microsoft.com/office/officeart/2005/8/layout/orgChart1"/>
    <dgm:cxn modelId="{7D50BD17-1103-457F-8634-A11B26D760EE}" type="presParOf" srcId="{5CE86D7D-5D80-4C7C-A616-72E2ECE79012}" destId="{5BC81E33-F743-4926-9BB2-04580536596D}" srcOrd="0" destOrd="0" presId="urn:microsoft.com/office/officeart/2005/8/layout/orgChart1"/>
    <dgm:cxn modelId="{EB7E2296-F8EA-4A6A-B9BD-316298F96416}" type="presParOf" srcId="{5BC81E33-F743-4926-9BB2-04580536596D}" destId="{46F18CCB-1B3B-4748-9B67-67321ABEBAD6}" srcOrd="0" destOrd="0" presId="urn:microsoft.com/office/officeart/2005/8/layout/orgChart1"/>
    <dgm:cxn modelId="{6958EE10-F91F-4101-A45B-14C8802844A1}" type="presParOf" srcId="{5BC81E33-F743-4926-9BB2-04580536596D}" destId="{7E7F2A1A-C446-4459-95B6-750B4959B2CC}" srcOrd="1" destOrd="0" presId="urn:microsoft.com/office/officeart/2005/8/layout/orgChart1"/>
    <dgm:cxn modelId="{16F04313-3D6B-40DB-9119-C7F2C4DEFA34}" type="presParOf" srcId="{5CE86D7D-5D80-4C7C-A616-72E2ECE79012}" destId="{3C00FD68-042F-40DF-866D-194D5ECD77C7}" srcOrd="1" destOrd="0" presId="urn:microsoft.com/office/officeart/2005/8/layout/orgChart1"/>
    <dgm:cxn modelId="{860F0750-8731-429F-992D-668696A28FF0}" type="presParOf" srcId="{5CE86D7D-5D80-4C7C-A616-72E2ECE79012}" destId="{55671876-EE13-490E-B0D3-732E084FBECB}" srcOrd="2" destOrd="0" presId="urn:microsoft.com/office/officeart/2005/8/layout/orgChart1"/>
    <dgm:cxn modelId="{EDF4CF5A-E66D-4AA3-9AAF-315E8AAA924E}" type="presParOf" srcId="{03BE9FB7-09EB-4B63-B94F-D5A77E7108FF}" destId="{BB4ED655-9399-4C7E-A6F0-480BA37361C6}" srcOrd="2" destOrd="0" presId="urn:microsoft.com/office/officeart/2005/8/layout/orgChart1"/>
    <dgm:cxn modelId="{55311830-96AE-4354-B5EE-F5BF2D594607}" type="presParOf" srcId="{03BE9FB7-09EB-4B63-B94F-D5A77E7108FF}" destId="{414AE8F8-7EE8-4CA7-9D2A-1AB9E7388AF8}" srcOrd="3" destOrd="0" presId="urn:microsoft.com/office/officeart/2005/8/layout/orgChart1"/>
    <dgm:cxn modelId="{A512389B-9A89-4BC9-84E1-5E52E15655E7}" type="presParOf" srcId="{414AE8F8-7EE8-4CA7-9D2A-1AB9E7388AF8}" destId="{A6843594-2584-493B-B706-8F02ACE96CA2}" srcOrd="0" destOrd="0" presId="urn:microsoft.com/office/officeart/2005/8/layout/orgChart1"/>
    <dgm:cxn modelId="{37954255-807E-4EC9-85BC-ED6246EAFB4D}" type="presParOf" srcId="{A6843594-2584-493B-B706-8F02ACE96CA2}" destId="{1DD2FC7D-64AF-41D5-B0C5-82678B37DBCF}" srcOrd="0" destOrd="0" presId="urn:microsoft.com/office/officeart/2005/8/layout/orgChart1"/>
    <dgm:cxn modelId="{60D3FC46-27B9-42BB-AFFD-4CF38E8BA21B}" type="presParOf" srcId="{A6843594-2584-493B-B706-8F02ACE96CA2}" destId="{5E508914-DFAF-43AA-BC62-0124CE73C30C}" srcOrd="1" destOrd="0" presId="urn:microsoft.com/office/officeart/2005/8/layout/orgChart1"/>
    <dgm:cxn modelId="{A2C1F51E-0B82-4843-86E5-CDE87913F691}" type="presParOf" srcId="{414AE8F8-7EE8-4CA7-9D2A-1AB9E7388AF8}" destId="{842E4E03-F653-4D69-A64D-5AA0EA75F06C}" srcOrd="1" destOrd="0" presId="urn:microsoft.com/office/officeart/2005/8/layout/orgChart1"/>
    <dgm:cxn modelId="{A0D35C86-3A4C-4B4E-8FCA-F3427DE758D7}" type="presParOf" srcId="{414AE8F8-7EE8-4CA7-9D2A-1AB9E7388AF8}" destId="{FC968162-65F3-4F62-AF09-99CC32070722}" srcOrd="2" destOrd="0" presId="urn:microsoft.com/office/officeart/2005/8/layout/orgChart1"/>
    <dgm:cxn modelId="{D3E3E389-3048-40C2-8996-72A6927A5832}" type="presParOf" srcId="{FB81B89E-08AF-4197-A305-9CB902A29B03}" destId="{A28A29F6-34C2-45E4-91CC-256E0FCB5082}"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4ED655-9399-4C7E-A6F0-480BA37361C6}">
      <dsp:nvSpPr>
        <dsp:cNvPr id="0" name=""/>
        <dsp:cNvSpPr/>
      </dsp:nvSpPr>
      <dsp:spPr>
        <a:xfrm>
          <a:off x="3048000" y="1511651"/>
          <a:ext cx="1765028" cy="964183"/>
        </a:xfrm>
        <a:custGeom>
          <a:avLst/>
          <a:gdLst/>
          <a:ahLst/>
          <a:cxnLst/>
          <a:rect l="0" t="0" r="0" b="0"/>
          <a:pathLst>
            <a:path>
              <a:moveTo>
                <a:pt x="0" y="0"/>
              </a:moveTo>
              <a:lnTo>
                <a:pt x="0" y="482091"/>
              </a:lnTo>
              <a:lnTo>
                <a:pt x="1765028" y="482091"/>
              </a:lnTo>
              <a:lnTo>
                <a:pt x="1765028" y="96418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277B86-FDA6-4D88-9B12-282AC9475557}">
      <dsp:nvSpPr>
        <dsp:cNvPr id="0" name=""/>
        <dsp:cNvSpPr/>
      </dsp:nvSpPr>
      <dsp:spPr>
        <a:xfrm>
          <a:off x="1284578" y="1511651"/>
          <a:ext cx="1763421" cy="964183"/>
        </a:xfrm>
        <a:custGeom>
          <a:avLst/>
          <a:gdLst/>
          <a:ahLst/>
          <a:cxnLst/>
          <a:rect l="0" t="0" r="0" b="0"/>
          <a:pathLst>
            <a:path>
              <a:moveTo>
                <a:pt x="1763421" y="0"/>
              </a:moveTo>
              <a:lnTo>
                <a:pt x="1763421" y="482091"/>
              </a:lnTo>
              <a:lnTo>
                <a:pt x="0" y="482091"/>
              </a:lnTo>
              <a:lnTo>
                <a:pt x="0" y="96418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1A49C3-4189-4E07-9010-A790373BD2F7}">
      <dsp:nvSpPr>
        <dsp:cNvPr id="0" name=""/>
        <dsp:cNvSpPr/>
      </dsp:nvSpPr>
      <dsp:spPr>
        <a:xfrm>
          <a:off x="1977297" y="1117598"/>
          <a:ext cx="2141404" cy="394052"/>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IoC Container</a:t>
          </a:r>
          <a:endParaRPr lang="en-US" sz="1600" kern="1200" dirty="0"/>
        </a:p>
      </dsp:txBody>
      <dsp:txXfrm>
        <a:off x="1977297" y="1117598"/>
        <a:ext cx="2141404" cy="394052"/>
      </dsp:txXfrm>
    </dsp:sp>
    <dsp:sp modelId="{46F18CCB-1B3B-4748-9B67-67321ABEBAD6}">
      <dsp:nvSpPr>
        <dsp:cNvPr id="0" name=""/>
        <dsp:cNvSpPr/>
      </dsp:nvSpPr>
      <dsp:spPr>
        <a:xfrm>
          <a:off x="1640" y="2475834"/>
          <a:ext cx="2565874" cy="470567"/>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i="0" kern="1200" dirty="0" smtClean="0"/>
            <a:t>BeanFactory</a:t>
          </a:r>
          <a:endParaRPr lang="en-US" sz="1600" b="0" kern="1200" dirty="0"/>
        </a:p>
      </dsp:txBody>
      <dsp:txXfrm>
        <a:off x="1640" y="2475834"/>
        <a:ext cx="2565874" cy="470567"/>
      </dsp:txXfrm>
    </dsp:sp>
    <dsp:sp modelId="{1DD2FC7D-64AF-41D5-B0C5-82678B37DBCF}">
      <dsp:nvSpPr>
        <dsp:cNvPr id="0" name=""/>
        <dsp:cNvSpPr/>
      </dsp:nvSpPr>
      <dsp:spPr>
        <a:xfrm>
          <a:off x="3531698" y="2475834"/>
          <a:ext cx="2562660" cy="443822"/>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i="0" kern="1200" dirty="0" smtClean="0"/>
            <a:t>ApplicationContext</a:t>
          </a:r>
          <a:endParaRPr lang="en-US" sz="1600" b="0" kern="1200" dirty="0"/>
        </a:p>
      </dsp:txBody>
      <dsp:txXfrm>
        <a:off x="3531698" y="2475834"/>
        <a:ext cx="2562660" cy="44382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12/25/2017</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12/25/2017</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1321594" y="3048000"/>
            <a:ext cx="6248400" cy="18288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852862" y="27801"/>
            <a:ext cx="170973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Spring IoC </a:t>
            </a:r>
            <a:r>
              <a:rPr lang="en-US" sz="1200" dirty="0"/>
              <a:t>Container</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Rounded Rectangle 4"/>
          <p:cNvSpPr/>
          <p:nvPr/>
        </p:nvSpPr>
        <p:spPr>
          <a:xfrm>
            <a:off x="2769392" y="4208888"/>
            <a:ext cx="1474375"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smtClean="0"/>
              <a:t>The Spring Container</a:t>
            </a:r>
            <a:endParaRPr lang="en-US" sz="1200" dirty="0"/>
          </a:p>
        </p:txBody>
      </p:sp>
      <p:sp>
        <p:nvSpPr>
          <p:cNvPr id="7" name="Rounded Rectangle 6"/>
          <p:cNvSpPr/>
          <p:nvPr/>
        </p:nvSpPr>
        <p:spPr>
          <a:xfrm>
            <a:off x="5512593" y="4132688"/>
            <a:ext cx="1828801" cy="609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Fully Configured System</a:t>
            </a:r>
          </a:p>
          <a:p>
            <a:pPr algn="ctr"/>
            <a:r>
              <a:rPr lang="en-US" sz="1200" dirty="0" smtClean="0"/>
              <a:t>Ready for Use</a:t>
            </a:r>
            <a:endParaRPr lang="en-US" sz="1200" dirty="0"/>
          </a:p>
        </p:txBody>
      </p:sp>
      <p:cxnSp>
        <p:nvCxnSpPr>
          <p:cNvPr id="11" name="Straight Arrow Connector 10"/>
          <p:cNvCxnSpPr>
            <a:endCxn id="5" idx="1"/>
          </p:cNvCxnSpPr>
          <p:nvPr/>
        </p:nvCxnSpPr>
        <p:spPr>
          <a:xfrm>
            <a:off x="1521395" y="4437488"/>
            <a:ext cx="124799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5" idx="3"/>
            <a:endCxn id="7" idx="1"/>
          </p:cNvCxnSpPr>
          <p:nvPr/>
        </p:nvCxnSpPr>
        <p:spPr>
          <a:xfrm>
            <a:off x="4243767" y="4437488"/>
            <a:ext cx="126882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Rounded Rectangle 21"/>
          <p:cNvSpPr/>
          <p:nvPr/>
        </p:nvSpPr>
        <p:spPr>
          <a:xfrm>
            <a:off x="251770" y="381000"/>
            <a:ext cx="8455025" cy="1912938"/>
          </a:xfrm>
          <a:prstGeom prst="roundRect">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228600" indent="-228600">
              <a:buFont typeface="Wingdings" pitchFamily="2" charset="2"/>
              <a:buChar char="ü"/>
            </a:pPr>
            <a:r>
              <a:rPr lang="en-US" sz="1200" dirty="0"/>
              <a:t>The Spring container is at the core of the Spring Framework. The container will create the objects, wire them together, configure them, and manage their complete life cycle from creation till destruction. </a:t>
            </a:r>
            <a:r>
              <a:rPr lang="en-US" sz="1200" dirty="0" smtClean="0"/>
              <a:t/>
            </a:r>
            <a:br>
              <a:rPr lang="en-US" sz="1200" dirty="0" smtClean="0"/>
            </a:br>
            <a:endParaRPr lang="en-US" sz="1200" dirty="0"/>
          </a:p>
          <a:p>
            <a:pPr marL="228600" indent="-228600">
              <a:buFont typeface="Wingdings" pitchFamily="2" charset="2"/>
              <a:buChar char="ü"/>
            </a:pPr>
            <a:r>
              <a:rPr lang="en-US" sz="1200" dirty="0"/>
              <a:t>The container gets its instructions on what objects to instantiate, configure, and assemble by reading the configuration metadata provided. The configuration metadata can be represented either by XML, Java annotations, or Java code. </a:t>
            </a:r>
            <a:endParaRPr lang="en-US" sz="1200" dirty="0" smtClean="0"/>
          </a:p>
          <a:p>
            <a:pPr marL="228600" indent="-228600">
              <a:buFont typeface="Wingdings" pitchFamily="2" charset="2"/>
              <a:buChar char="ü"/>
            </a:pPr>
            <a:endParaRPr lang="en-US" sz="1200" dirty="0"/>
          </a:p>
          <a:p>
            <a:pPr marL="228600" indent="-228600">
              <a:buFont typeface="Wingdings" pitchFamily="2" charset="2"/>
              <a:buChar char="ü"/>
            </a:pPr>
            <a:r>
              <a:rPr lang="en-US" sz="1200" dirty="0" smtClean="0"/>
              <a:t>The </a:t>
            </a:r>
            <a:r>
              <a:rPr lang="en-US" sz="1200" dirty="0"/>
              <a:t>following diagram represents a high-level view of how Spring works. The Spring IoC container makes use of Java POJO classes and configuration metadata to produce a fully configured and executable system or application</a:t>
            </a:r>
            <a:r>
              <a:rPr lang="en-US" sz="1200" dirty="0" smtClean="0"/>
              <a:t>.</a:t>
            </a:r>
            <a:br>
              <a:rPr lang="en-US" sz="1200" dirty="0" smtClean="0"/>
            </a:br>
            <a:endParaRPr lang="en-US" sz="1200" dirty="0" smtClean="0"/>
          </a:p>
          <a:p>
            <a:pPr marL="228600" indent="-228600">
              <a:buFont typeface="Wingdings" pitchFamily="2" charset="2"/>
              <a:buChar char="ü"/>
            </a:pPr>
            <a:r>
              <a:rPr lang="en-US" sz="1200" dirty="0"/>
              <a:t>IoC is also known as </a:t>
            </a:r>
            <a:r>
              <a:rPr lang="en-US" sz="1200" i="1" dirty="0"/>
              <a:t>dependency injection</a:t>
            </a:r>
            <a:r>
              <a:rPr lang="en-US" sz="1200" dirty="0"/>
              <a:t> (DI</a:t>
            </a:r>
            <a:r>
              <a:rPr lang="en-US" sz="1200" dirty="0" smtClean="0"/>
              <a:t>).</a:t>
            </a:r>
            <a:endParaRPr lang="en-US" sz="1200" dirty="0"/>
          </a:p>
        </p:txBody>
      </p:sp>
      <p:sp>
        <p:nvSpPr>
          <p:cNvPr id="6" name="TextBox 5"/>
          <p:cNvSpPr txBox="1"/>
          <p:nvPr/>
        </p:nvSpPr>
        <p:spPr>
          <a:xfrm>
            <a:off x="1492820" y="3932156"/>
            <a:ext cx="1199367" cy="461665"/>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800" dirty="0" smtClean="0"/>
              <a:t>Configuration Metadata</a:t>
            </a:r>
            <a:endParaRPr lang="en-US" sz="800" dirty="0" smtClean="0"/>
          </a:p>
          <a:p>
            <a:r>
              <a:rPr lang="en-US" sz="800" dirty="0" smtClean="0"/>
              <a:t>(XML</a:t>
            </a:r>
            <a:r>
              <a:rPr lang="en-US" sz="800" dirty="0"/>
              <a:t>, Java annotations, </a:t>
            </a:r>
            <a:endParaRPr lang="en-US" sz="800" dirty="0" smtClean="0"/>
          </a:p>
          <a:p>
            <a:r>
              <a:rPr lang="en-US" sz="800" dirty="0" smtClean="0"/>
              <a:t>or </a:t>
            </a:r>
            <a:r>
              <a:rPr lang="en-US" sz="800" dirty="0"/>
              <a:t>Java </a:t>
            </a:r>
            <a:r>
              <a:rPr lang="en-US" sz="800" dirty="0" smtClean="0"/>
              <a:t>code)</a:t>
            </a:r>
            <a:endParaRPr lang="en-US" sz="800" dirty="0"/>
          </a:p>
        </p:txBody>
      </p:sp>
      <p:cxnSp>
        <p:nvCxnSpPr>
          <p:cNvPr id="16" name="Straight Arrow Connector 15"/>
          <p:cNvCxnSpPr>
            <a:endCxn id="5" idx="0"/>
          </p:cNvCxnSpPr>
          <p:nvPr/>
        </p:nvCxnSpPr>
        <p:spPr>
          <a:xfrm>
            <a:off x="3506579" y="3132563"/>
            <a:ext cx="1" cy="10763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536157" y="3209060"/>
            <a:ext cx="1543756" cy="461665"/>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Your business Objects</a:t>
            </a:r>
          </a:p>
          <a:p>
            <a:r>
              <a:rPr lang="en-US" sz="1200" dirty="0" smtClean="0"/>
              <a:t>(POJO’s)</a:t>
            </a:r>
            <a:endParaRPr lang="en-US" sz="1200" dirty="0"/>
          </a:p>
        </p:txBody>
      </p:sp>
      <p:sp>
        <p:nvSpPr>
          <p:cNvPr id="24" name="TextBox 23"/>
          <p:cNvSpPr txBox="1"/>
          <p:nvPr/>
        </p:nvSpPr>
        <p:spPr>
          <a:xfrm>
            <a:off x="4440540" y="4113638"/>
            <a:ext cx="760849"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Produces</a:t>
            </a:r>
            <a:endParaRPr lang="en-US" sz="1200" dirty="0"/>
          </a:p>
        </p:txBody>
      </p:sp>
      <p:sp>
        <p:nvSpPr>
          <p:cNvPr id="23" name="Rectangular Callout 22"/>
          <p:cNvSpPr/>
          <p:nvPr/>
        </p:nvSpPr>
        <p:spPr>
          <a:xfrm>
            <a:off x="155574" y="2966539"/>
            <a:ext cx="2359025" cy="704186"/>
          </a:xfrm>
          <a:prstGeom prst="wedgeRectCallout">
            <a:avLst>
              <a:gd name="adj1" fmla="val 33942"/>
              <a:gd name="adj2" fmla="val 90905"/>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v"/>
            </a:pPr>
            <a:r>
              <a:rPr lang="en-US" sz="1100" dirty="0" smtClean="0"/>
              <a:t>What </a:t>
            </a:r>
            <a:r>
              <a:rPr lang="en-US" sz="1100" dirty="0"/>
              <a:t>objects to </a:t>
            </a:r>
            <a:r>
              <a:rPr lang="en-US" sz="1100" dirty="0" smtClean="0"/>
              <a:t>instantiate,?</a:t>
            </a:r>
          </a:p>
          <a:p>
            <a:pPr marL="171450" indent="-171450">
              <a:buFont typeface="Wingdings" pitchFamily="2" charset="2"/>
              <a:buChar char="v"/>
            </a:pPr>
            <a:r>
              <a:rPr lang="en-US" sz="1100" dirty="0" smtClean="0"/>
              <a:t>What objects to configure?</a:t>
            </a:r>
          </a:p>
          <a:p>
            <a:pPr marL="171450" indent="-171450">
              <a:buFont typeface="Wingdings" pitchFamily="2" charset="2"/>
              <a:buChar char="v"/>
            </a:pPr>
            <a:r>
              <a:rPr lang="en-US" sz="1100" dirty="0" smtClean="0"/>
              <a:t>What objects to be  assembled?</a:t>
            </a:r>
            <a:endParaRPr lang="en-US" sz="1100" dirty="0"/>
          </a:p>
        </p:txBody>
      </p:sp>
      <p:sp>
        <p:nvSpPr>
          <p:cNvPr id="26" name="Rectangular Callout 25"/>
          <p:cNvSpPr/>
          <p:nvPr/>
        </p:nvSpPr>
        <p:spPr>
          <a:xfrm>
            <a:off x="5562600" y="2438400"/>
            <a:ext cx="2971800" cy="880232"/>
          </a:xfrm>
          <a:prstGeom prst="wedgeRectCallout">
            <a:avLst>
              <a:gd name="adj1" fmla="val -100185"/>
              <a:gd name="adj2" fmla="val 153396"/>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v"/>
            </a:pPr>
            <a:r>
              <a:rPr lang="en-US" sz="1100" dirty="0"/>
              <a:t>C</a:t>
            </a:r>
            <a:r>
              <a:rPr lang="en-US" sz="1100" dirty="0" smtClean="0"/>
              <a:t>reate </a:t>
            </a:r>
            <a:r>
              <a:rPr lang="en-US" sz="1100" dirty="0"/>
              <a:t>the </a:t>
            </a:r>
            <a:r>
              <a:rPr lang="en-US" sz="1100" dirty="0" smtClean="0"/>
              <a:t>objects</a:t>
            </a:r>
          </a:p>
          <a:p>
            <a:pPr marL="171450" indent="-171450">
              <a:buFont typeface="Wingdings" pitchFamily="2" charset="2"/>
              <a:buChar char="v"/>
            </a:pPr>
            <a:r>
              <a:rPr lang="en-US" sz="1100" dirty="0"/>
              <a:t>W</a:t>
            </a:r>
            <a:r>
              <a:rPr lang="en-US" sz="1100" dirty="0" smtClean="0"/>
              <a:t>ire the objects together</a:t>
            </a:r>
          </a:p>
          <a:p>
            <a:pPr marL="171450" indent="-171450">
              <a:buFont typeface="Wingdings" pitchFamily="2" charset="2"/>
              <a:buChar char="v"/>
            </a:pPr>
            <a:r>
              <a:rPr lang="en-US" sz="1100" dirty="0" smtClean="0"/>
              <a:t>Configure the  objects</a:t>
            </a:r>
          </a:p>
          <a:p>
            <a:pPr marL="171450" indent="-171450">
              <a:buFont typeface="Wingdings" pitchFamily="2" charset="2"/>
              <a:buChar char="v"/>
            </a:pPr>
            <a:r>
              <a:rPr lang="en-US" sz="1100" dirty="0"/>
              <a:t>M</a:t>
            </a:r>
            <a:r>
              <a:rPr lang="en-US" sz="1100" dirty="0" smtClean="0"/>
              <a:t>anage the objects </a:t>
            </a:r>
            <a:r>
              <a:rPr lang="en-US" sz="1100" dirty="0"/>
              <a:t>complete life cycle from creation till destruction.</a:t>
            </a:r>
          </a:p>
        </p:txBody>
      </p:sp>
    </p:spTree>
    <p:extLst>
      <p:ext uri="{BB962C8B-B14F-4D97-AF65-F5344CB8AC3E}">
        <p14:creationId xmlns:p14="http://schemas.microsoft.com/office/powerpoint/2010/main" val="29007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down)">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5" name="Diagram 4"/>
          <p:cNvGraphicFramePr/>
          <p:nvPr>
            <p:extLst>
              <p:ext uri="{D42A27DB-BD31-4B8C-83A1-F6EECF244321}">
                <p14:modId xmlns:p14="http://schemas.microsoft.com/office/powerpoint/2010/main" val="675166118"/>
              </p:ext>
            </p:extLst>
          </p:nvPr>
        </p:nvGraphicFramePr>
        <p:xfrm>
          <a:off x="1259681" y="-144463"/>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Rectangle 8"/>
          <p:cNvSpPr/>
          <p:nvPr/>
        </p:nvSpPr>
        <p:spPr>
          <a:xfrm>
            <a:off x="3452812" y="35739"/>
            <a:ext cx="170973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Spring IoC </a:t>
            </a:r>
            <a:r>
              <a:rPr lang="en-US" sz="1200" dirty="0"/>
              <a:t>Container</a:t>
            </a:r>
          </a:p>
        </p:txBody>
      </p:sp>
      <p:sp>
        <p:nvSpPr>
          <p:cNvPr id="6" name="Rounded Rectangular Callout 5"/>
          <p:cNvSpPr/>
          <p:nvPr/>
        </p:nvSpPr>
        <p:spPr>
          <a:xfrm>
            <a:off x="155575" y="3048000"/>
            <a:ext cx="4152106" cy="1828800"/>
          </a:xfrm>
          <a:prstGeom prst="wedgeRoundRectCallout">
            <a:avLst>
              <a:gd name="adj1" fmla="val -3180"/>
              <a:gd name="adj2" fmla="val -62175"/>
              <a:gd name="adj3" fmla="val 16667"/>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171450" indent="-171450">
              <a:buFont typeface="Wingdings" pitchFamily="2" charset="2"/>
              <a:buChar char="ü"/>
            </a:pPr>
            <a:r>
              <a:rPr lang="en-US" sz="1000" dirty="0"/>
              <a:t>This is the simplest container providing the basic support for DI and is defined by </a:t>
            </a:r>
            <a:r>
              <a:rPr lang="en-US" sz="1000" dirty="0" smtClean="0"/>
              <a:t>the</a:t>
            </a:r>
            <a:r>
              <a:rPr lang="en-US" sz="1000" dirty="0"/>
              <a:t> </a:t>
            </a:r>
            <a:r>
              <a:rPr lang="en-US" sz="1000" i="1" dirty="0">
                <a:solidFill>
                  <a:srgbClr val="C00000"/>
                </a:solidFill>
              </a:rPr>
              <a:t>org.springframework.beans.factory.BeanFactory</a:t>
            </a:r>
            <a:r>
              <a:rPr lang="en-US" sz="1000" dirty="0"/>
              <a:t> interface. </a:t>
            </a:r>
            <a:endParaRPr lang="en-US" sz="1000" dirty="0" smtClean="0"/>
          </a:p>
          <a:p>
            <a:pPr marL="171450" indent="-171450">
              <a:buFont typeface="Wingdings" pitchFamily="2" charset="2"/>
              <a:buChar char="ü"/>
            </a:pPr>
            <a:endParaRPr lang="en-US" sz="1000" dirty="0"/>
          </a:p>
          <a:p>
            <a:pPr marL="171450" indent="-171450">
              <a:buFont typeface="Wingdings" pitchFamily="2" charset="2"/>
              <a:buChar char="ü"/>
            </a:pPr>
            <a:r>
              <a:rPr lang="en-US" sz="1000" dirty="0" smtClean="0"/>
              <a:t>The </a:t>
            </a:r>
            <a:r>
              <a:rPr lang="en-US" sz="1000" dirty="0">
                <a:solidFill>
                  <a:srgbClr val="C00000"/>
                </a:solidFill>
              </a:rPr>
              <a:t>BeanFactory</a:t>
            </a:r>
            <a:r>
              <a:rPr lang="en-US" sz="1000" dirty="0"/>
              <a:t> and related interfaces, such as BeanFactoryAware, InitializingBean, DisposableBean, are still present in Spring for the purpose of backward compatibility with a large number of third-party frameworks that integrate with Spring.</a:t>
            </a:r>
          </a:p>
        </p:txBody>
      </p:sp>
      <p:sp>
        <p:nvSpPr>
          <p:cNvPr id="10" name="Rounded Rectangular Callout 9"/>
          <p:cNvSpPr/>
          <p:nvPr/>
        </p:nvSpPr>
        <p:spPr>
          <a:xfrm>
            <a:off x="4460081" y="3048000"/>
            <a:ext cx="4607719" cy="1828800"/>
          </a:xfrm>
          <a:prstGeom prst="wedgeRoundRectCallout">
            <a:avLst>
              <a:gd name="adj1" fmla="val -19282"/>
              <a:gd name="adj2" fmla="val -66758"/>
              <a:gd name="adj3" fmla="val 16667"/>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171450" indent="-171450">
              <a:buFont typeface="Wingdings" pitchFamily="2" charset="2"/>
              <a:buChar char="ü"/>
            </a:pPr>
            <a:r>
              <a:rPr lang="en-US" sz="1000" dirty="0"/>
              <a:t>This container adds more enterprise-specific functionality such as the ability to resolve textual messages from a properties file and the ability to publish application events to interested event listeners. This container is defined by the </a:t>
            </a:r>
            <a:r>
              <a:rPr lang="en-US" sz="1000" i="1" dirty="0">
                <a:solidFill>
                  <a:srgbClr val="C00000"/>
                </a:solidFill>
              </a:rPr>
              <a:t>org.springframework.context.ApplicationContext</a:t>
            </a:r>
            <a:r>
              <a:rPr lang="en-US" sz="1000" dirty="0"/>
              <a:t> interface</a:t>
            </a:r>
            <a:r>
              <a:rPr lang="en-US" sz="1000" dirty="0" smtClean="0"/>
              <a:t>.</a:t>
            </a:r>
          </a:p>
          <a:p>
            <a:pPr marL="171450" indent="-171450">
              <a:buFont typeface="Wingdings" pitchFamily="2" charset="2"/>
              <a:buChar char="ü"/>
            </a:pPr>
            <a:endParaRPr lang="en-US" sz="1000" dirty="0"/>
          </a:p>
          <a:p>
            <a:pPr marL="171450" indent="-171450">
              <a:buFont typeface="Wingdings" pitchFamily="2" charset="2"/>
              <a:buChar char="ü"/>
            </a:pPr>
            <a:r>
              <a:rPr lang="en-US" sz="1000" dirty="0"/>
              <a:t>The </a:t>
            </a:r>
            <a:r>
              <a:rPr lang="en-US" sz="1000" i="1" dirty="0">
                <a:solidFill>
                  <a:srgbClr val="C00000"/>
                </a:solidFill>
              </a:rPr>
              <a:t>ApplicationContext</a:t>
            </a:r>
            <a:r>
              <a:rPr lang="en-US" sz="1000" dirty="0"/>
              <a:t> container includes all functionality of the </a:t>
            </a:r>
            <a:r>
              <a:rPr lang="en-US" sz="1000" i="1" dirty="0"/>
              <a:t>BeanFactory</a:t>
            </a:r>
            <a:r>
              <a:rPr lang="en-US" sz="1000" dirty="0"/>
              <a:t>container, so it is generally recommended over </a:t>
            </a:r>
            <a:r>
              <a:rPr lang="en-US" sz="1000" i="1" dirty="0"/>
              <a:t>BeanFactory</a:t>
            </a:r>
            <a:r>
              <a:rPr lang="en-US" sz="1000" dirty="0"/>
              <a:t>. BeanFactory can still be used for lightweight applications like mobile devices or applet-based applications where data volume and speed is significant.</a:t>
            </a:r>
          </a:p>
        </p:txBody>
      </p:sp>
    </p:spTree>
    <p:extLst>
      <p:ext uri="{BB962C8B-B14F-4D97-AF65-F5344CB8AC3E}">
        <p14:creationId xmlns:p14="http://schemas.microsoft.com/office/powerpoint/2010/main" val="2872422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Rounded Rectangular Callout 5"/>
          <p:cNvSpPr/>
          <p:nvPr/>
        </p:nvSpPr>
        <p:spPr>
          <a:xfrm>
            <a:off x="155574" y="1143000"/>
            <a:ext cx="8759826" cy="1143000"/>
          </a:xfrm>
          <a:prstGeom prst="wedgeRoundRectCallout">
            <a:avLst>
              <a:gd name="adj1" fmla="val -18805"/>
              <a:gd name="adj2" fmla="val 91667"/>
              <a:gd name="adj3" fmla="val 16667"/>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171450" indent="-171450">
              <a:buFont typeface="Wingdings" pitchFamily="2" charset="2"/>
              <a:buChar char="ü"/>
            </a:pPr>
            <a:r>
              <a:rPr lang="en-US" sz="1200" dirty="0"/>
              <a:t>The </a:t>
            </a:r>
            <a:r>
              <a:rPr lang="en-US" sz="1200" b="1" dirty="0">
                <a:solidFill>
                  <a:srgbClr val="C00000"/>
                </a:solidFill>
              </a:rPr>
              <a:t>XmlBeanFactory</a:t>
            </a:r>
            <a:r>
              <a:rPr lang="en-US" sz="1200" dirty="0">
                <a:solidFill>
                  <a:srgbClr val="C00000"/>
                </a:solidFill>
              </a:rPr>
              <a:t> </a:t>
            </a:r>
            <a:r>
              <a:rPr lang="en-US" sz="1200" dirty="0"/>
              <a:t>is the implementation class for the </a:t>
            </a:r>
            <a:r>
              <a:rPr lang="en-US" sz="1200" b="1" dirty="0">
                <a:solidFill>
                  <a:srgbClr val="C00000"/>
                </a:solidFill>
              </a:rPr>
              <a:t>BeanFactory</a:t>
            </a:r>
            <a:r>
              <a:rPr lang="en-US" sz="1200" dirty="0"/>
              <a:t> interface. To use the </a:t>
            </a:r>
            <a:r>
              <a:rPr lang="en-US" sz="1200" b="1" dirty="0">
                <a:solidFill>
                  <a:srgbClr val="C00000"/>
                </a:solidFill>
              </a:rPr>
              <a:t>BeanFactory</a:t>
            </a:r>
            <a:r>
              <a:rPr lang="en-US" sz="1200" dirty="0"/>
              <a:t>, we need to create the instance of </a:t>
            </a:r>
            <a:r>
              <a:rPr lang="en-US" sz="1200" b="1" dirty="0" smtClean="0">
                <a:solidFill>
                  <a:srgbClr val="C00000"/>
                </a:solidFill>
              </a:rPr>
              <a:t>XmlBeanFactory</a:t>
            </a:r>
            <a:r>
              <a:rPr lang="en-US" sz="1200" dirty="0" smtClean="0">
                <a:solidFill>
                  <a:srgbClr val="C00000"/>
                </a:solidFill>
              </a:rPr>
              <a:t> </a:t>
            </a:r>
            <a:r>
              <a:rPr lang="en-US" sz="1200" dirty="0"/>
              <a:t>class </a:t>
            </a:r>
            <a:r>
              <a:rPr lang="en-US" sz="1200" dirty="0" smtClean="0"/>
              <a:t> like below.</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The constructor of </a:t>
            </a:r>
            <a:r>
              <a:rPr lang="en-US" sz="1200" b="1" dirty="0">
                <a:solidFill>
                  <a:srgbClr val="C00000"/>
                </a:solidFill>
              </a:rPr>
              <a:t>XmlBeanFactory</a:t>
            </a:r>
            <a:r>
              <a:rPr lang="en-US" sz="1200" dirty="0">
                <a:solidFill>
                  <a:srgbClr val="C00000"/>
                </a:solidFill>
              </a:rPr>
              <a:t> </a:t>
            </a:r>
            <a:r>
              <a:rPr lang="en-US" sz="1200" dirty="0"/>
              <a:t>class receives the Resource object so we need to pass the resource object to create the object of </a:t>
            </a:r>
            <a:r>
              <a:rPr lang="en-US" sz="1200" b="1" dirty="0">
                <a:solidFill>
                  <a:srgbClr val="C00000"/>
                </a:solidFill>
              </a:rPr>
              <a:t>BeanFactory</a:t>
            </a:r>
            <a:r>
              <a:rPr lang="en-US" sz="1200" dirty="0"/>
              <a:t>.</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819400"/>
            <a:ext cx="6059487" cy="1857375"/>
          </a:xfrm>
          <a:prstGeom prst="rect">
            <a:avLst/>
          </a:prstGeom>
          <a:ln/>
        </p:spPr>
        <p:style>
          <a:lnRef idx="1">
            <a:schemeClr val="accent5"/>
          </a:lnRef>
          <a:fillRef idx="2">
            <a:schemeClr val="accent5"/>
          </a:fillRef>
          <a:effectRef idx="1">
            <a:schemeClr val="accent5"/>
          </a:effectRef>
          <a:fontRef idx="minor">
            <a:schemeClr val="dk1"/>
          </a:fontRef>
        </p:style>
      </p:pic>
      <p:sp>
        <p:nvSpPr>
          <p:cNvPr id="8" name="Rectangle 7"/>
          <p:cNvSpPr/>
          <p:nvPr/>
        </p:nvSpPr>
        <p:spPr>
          <a:xfrm>
            <a:off x="3452812" y="35739"/>
            <a:ext cx="170973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Spring IoC </a:t>
            </a:r>
            <a:r>
              <a:rPr lang="en-US" sz="1200" dirty="0"/>
              <a:t>Container</a:t>
            </a:r>
          </a:p>
        </p:txBody>
      </p:sp>
    </p:spTree>
    <p:extLst>
      <p:ext uri="{BB962C8B-B14F-4D97-AF65-F5344CB8AC3E}">
        <p14:creationId xmlns:p14="http://schemas.microsoft.com/office/powerpoint/2010/main" val="2555803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743200"/>
            <a:ext cx="5610225" cy="1733550"/>
          </a:xfrm>
          <a:prstGeom prst="rect">
            <a:avLst/>
          </a:prstGeom>
          <a:ln/>
        </p:spPr>
        <p:style>
          <a:lnRef idx="1">
            <a:schemeClr val="accent4"/>
          </a:lnRef>
          <a:fillRef idx="2">
            <a:schemeClr val="accent4"/>
          </a:fillRef>
          <a:effectRef idx="1">
            <a:schemeClr val="accent4"/>
          </a:effectRef>
          <a:fontRef idx="minor">
            <a:schemeClr val="dk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Rounded Rectangular Callout 5"/>
          <p:cNvSpPr/>
          <p:nvPr/>
        </p:nvSpPr>
        <p:spPr>
          <a:xfrm>
            <a:off x="155574" y="1143000"/>
            <a:ext cx="8759826" cy="1143000"/>
          </a:xfrm>
          <a:prstGeom prst="wedgeRoundRectCallout">
            <a:avLst>
              <a:gd name="adj1" fmla="val -18805"/>
              <a:gd name="adj2" fmla="val 91667"/>
              <a:gd name="adj3" fmla="val 16667"/>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171450" indent="-171450">
              <a:buFont typeface="Wingdings" pitchFamily="2" charset="2"/>
              <a:buChar char="ü"/>
            </a:pPr>
            <a:r>
              <a:rPr lang="en-US" sz="1200" dirty="0"/>
              <a:t>The </a:t>
            </a:r>
            <a:r>
              <a:rPr lang="en-US" sz="1200" b="1" dirty="0">
                <a:solidFill>
                  <a:srgbClr val="C00000"/>
                </a:solidFill>
              </a:rPr>
              <a:t>ClassPathXmlApplicationContext</a:t>
            </a:r>
            <a:r>
              <a:rPr lang="en-US" sz="1200" dirty="0">
                <a:solidFill>
                  <a:srgbClr val="C00000"/>
                </a:solidFill>
              </a:rPr>
              <a:t> </a:t>
            </a:r>
            <a:r>
              <a:rPr lang="en-US" sz="1200" dirty="0"/>
              <a:t>class is the implementation class of </a:t>
            </a:r>
            <a:r>
              <a:rPr lang="en-US" sz="1200" b="1" dirty="0">
                <a:solidFill>
                  <a:srgbClr val="C00000"/>
                </a:solidFill>
              </a:rPr>
              <a:t>ApplicationContext</a:t>
            </a:r>
            <a:r>
              <a:rPr lang="en-US" sz="1200" dirty="0"/>
              <a:t> interface. We need to instantiate the </a:t>
            </a:r>
            <a:r>
              <a:rPr lang="en-US" sz="1200" b="1" dirty="0">
                <a:solidFill>
                  <a:srgbClr val="C00000"/>
                </a:solidFill>
              </a:rPr>
              <a:t>ClassPathXmlApplicationContext</a:t>
            </a:r>
            <a:r>
              <a:rPr lang="en-US" sz="1200" dirty="0">
                <a:solidFill>
                  <a:srgbClr val="C00000"/>
                </a:solidFill>
              </a:rPr>
              <a:t> </a:t>
            </a:r>
            <a:r>
              <a:rPr lang="en-US" sz="1200" dirty="0"/>
              <a:t>class to use the </a:t>
            </a:r>
            <a:r>
              <a:rPr lang="en-US" sz="1200" b="1" dirty="0">
                <a:solidFill>
                  <a:srgbClr val="C00000"/>
                </a:solidFill>
              </a:rPr>
              <a:t>ApplicationContext</a:t>
            </a:r>
            <a:r>
              <a:rPr lang="en-US" sz="1200" dirty="0">
                <a:solidFill>
                  <a:srgbClr val="C00000"/>
                </a:solidFill>
              </a:rPr>
              <a:t> </a:t>
            </a:r>
            <a:r>
              <a:rPr lang="en-US" sz="1200" dirty="0" smtClean="0"/>
              <a:t>like below.</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The constructor of </a:t>
            </a:r>
            <a:r>
              <a:rPr lang="en-US" sz="1200" b="1" dirty="0">
                <a:solidFill>
                  <a:srgbClr val="C00000"/>
                </a:solidFill>
              </a:rPr>
              <a:t>ClassPathXmlApplicationContext</a:t>
            </a:r>
            <a:r>
              <a:rPr lang="en-US" sz="1200" dirty="0">
                <a:solidFill>
                  <a:srgbClr val="C00000"/>
                </a:solidFill>
              </a:rPr>
              <a:t> </a:t>
            </a:r>
            <a:r>
              <a:rPr lang="en-US" sz="1200" dirty="0"/>
              <a:t>class receives string, so we can pass the name of the xml file to create the instance of </a:t>
            </a:r>
            <a:r>
              <a:rPr lang="en-US" sz="1200" b="1" dirty="0">
                <a:solidFill>
                  <a:srgbClr val="C00000"/>
                </a:solidFill>
              </a:rPr>
              <a:t>ApplicationContext</a:t>
            </a:r>
            <a:r>
              <a:rPr lang="en-US" sz="1200" dirty="0"/>
              <a:t>.</a:t>
            </a:r>
          </a:p>
        </p:txBody>
      </p:sp>
      <p:sp>
        <p:nvSpPr>
          <p:cNvPr id="8" name="Rectangle 7"/>
          <p:cNvSpPr/>
          <p:nvPr/>
        </p:nvSpPr>
        <p:spPr>
          <a:xfrm>
            <a:off x="3452812" y="35739"/>
            <a:ext cx="170973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Spring IoC </a:t>
            </a:r>
            <a:r>
              <a:rPr lang="en-US" sz="1200" dirty="0"/>
              <a:t>Container</a:t>
            </a:r>
          </a:p>
        </p:txBody>
      </p:sp>
    </p:spTree>
    <p:extLst>
      <p:ext uri="{BB962C8B-B14F-4D97-AF65-F5344CB8AC3E}">
        <p14:creationId xmlns:p14="http://schemas.microsoft.com/office/powerpoint/2010/main" val="1290661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80506</TotalTime>
  <Words>247</Words>
  <Application>Microsoft Office PowerPoint</Application>
  <PresentationFormat>Custom</PresentationFormat>
  <Paragraphs>44</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8418</cp:revision>
  <dcterms:created xsi:type="dcterms:W3CDTF">2006-08-16T00:00:00Z</dcterms:created>
  <dcterms:modified xsi:type="dcterms:W3CDTF">2017-12-25T13:15:29Z</dcterms:modified>
</cp:coreProperties>
</file>