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981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Map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85800"/>
            <a:ext cx="4093246" cy="41719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771775"/>
            <a:ext cx="3573019" cy="2125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65138"/>
            <a:ext cx="3567882" cy="21240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/>
          <p:nvPr/>
        </p:nvCxnSpPr>
        <p:spPr>
          <a:xfrm flipV="1">
            <a:off x="1905000" y="1143000"/>
            <a:ext cx="3352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2200" y="1905000"/>
            <a:ext cx="2895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1371601"/>
            <a:ext cx="4835525" cy="3581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46125" y="465138"/>
            <a:ext cx="7921625" cy="784035"/>
          </a:xfrm>
          <a:prstGeom prst="wedgeRoundRectCallout">
            <a:avLst>
              <a:gd name="adj1" fmla="val -33621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constructor-arg element invokes the constructor.The type attributes specifies that </a:t>
            </a:r>
            <a:r>
              <a:rPr lang="en-US" sz="1000" dirty="0">
                <a:solidFill>
                  <a:srgbClr val="FF0000"/>
                </a:solidFill>
              </a:rPr>
              <a:t>String, </a:t>
            </a:r>
            <a:r>
              <a:rPr lang="en-US" sz="1000" dirty="0" smtClean="0">
                <a:solidFill>
                  <a:srgbClr val="FF0000"/>
                </a:solidFill>
              </a:rPr>
              <a:t>Map </a:t>
            </a:r>
            <a:r>
              <a:rPr lang="en-US" sz="1000" dirty="0"/>
              <a:t>parameter constructor will be invoked. In this example </a:t>
            </a:r>
            <a:r>
              <a:rPr lang="en-US" sz="1000" dirty="0">
                <a:solidFill>
                  <a:srgbClr val="FF0000"/>
                </a:solidFill>
              </a:rPr>
              <a:t>FruitShop(String shopName, Map&lt;Integer, Fruit&gt; mapOfAvailableFruits</a:t>
            </a:r>
            <a:r>
              <a:rPr lang="en-US" sz="1000" dirty="0" smtClean="0">
                <a:solidFill>
                  <a:srgbClr val="FF0000"/>
                </a:solidFill>
              </a:rPr>
              <a:t>)</a:t>
            </a:r>
            <a:r>
              <a:rPr lang="en-US" sz="1000" dirty="0" smtClean="0"/>
              <a:t> constructor </a:t>
            </a:r>
            <a:r>
              <a:rPr lang="en-US" sz="1000" dirty="0"/>
              <a:t>will be invoked</a:t>
            </a:r>
            <a:r>
              <a:rPr lang="en-US" sz="1000" b="1" dirty="0"/>
              <a:t>.</a:t>
            </a: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43575" y="3754292"/>
            <a:ext cx="3076575" cy="579585"/>
          </a:xfrm>
          <a:prstGeom prst="wedgeRoundRectCallout">
            <a:avLst>
              <a:gd name="adj1" fmla="val -187780"/>
              <a:gd name="adj2" fmla="val 209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 smtClean="0">
                <a:solidFill>
                  <a:srgbClr val="FF0000"/>
                </a:solidFill>
              </a:rPr>
              <a:t>map </a:t>
            </a:r>
            <a:r>
              <a:rPr lang="en-US" sz="1200" dirty="0"/>
              <a:t>element of constructor-arg 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map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181600" y="2133600"/>
            <a:ext cx="3076575" cy="1219200"/>
          </a:xfrm>
          <a:prstGeom prst="wedgeRoundRectCallout">
            <a:avLst>
              <a:gd name="adj1" fmla="val -78801"/>
              <a:gd name="adj2" fmla="val 1240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entry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map</a:t>
            </a:r>
            <a:r>
              <a:rPr lang="en-US" sz="1200" dirty="0"/>
              <a:t> is used to define the key and value information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key-ref</a:t>
            </a:r>
            <a:r>
              <a:rPr lang="en-US" sz="1200" dirty="0"/>
              <a:t> and </a:t>
            </a:r>
            <a:r>
              <a:rPr lang="en-US" sz="1200" dirty="0">
                <a:solidFill>
                  <a:srgbClr val="FF0000"/>
                </a:solidFill>
              </a:rPr>
              <a:t>value-ref</a:t>
            </a:r>
            <a:r>
              <a:rPr lang="en-US" sz="1200" dirty="0"/>
              <a:t> attributes of entry element is used to define the reference of bean in the map.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676788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FruitInfo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FruitInfo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5056" y="3352800"/>
            <a:ext cx="2239716" cy="954107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FruitInfo [</a:t>
            </a:r>
            <a:r>
              <a:rPr lang="en-US" sz="800" dirty="0"/>
              <a:t>mapOfFruitSellerAndFruit</a:t>
            </a:r>
            <a:r>
              <a:rPr lang="en-US" sz="800" dirty="0" smtClean="0"/>
              <a:t>={</a:t>
            </a:r>
            <a:r>
              <a:rPr lang="en-US" sz="800" dirty="0"/>
              <a:t>FruitSeller</a:t>
            </a:r>
            <a:r>
              <a:rPr lang="en-US" sz="800" dirty="0"/>
              <a:t> </a:t>
            </a:r>
            <a:endParaRPr lang="en-US" sz="800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name=Peter, </a:t>
            </a:r>
            <a:endParaRPr lang="en-US" sz="800" dirty="0" smtClean="0"/>
          </a:p>
          <a:p>
            <a:r>
              <a:rPr lang="en-US" sz="800" dirty="0" smtClean="0"/>
              <a:t>emailId</a:t>
            </a:r>
            <a:r>
              <a:rPr lang="en-US" sz="800" dirty="0" smtClean="0"/>
              <a:t>=Peter@yahoo.com]=</a:t>
            </a:r>
            <a:r>
              <a:rPr lang="en-US" sz="800" dirty="0"/>
              <a:t>Fruit </a:t>
            </a:r>
            <a:r>
              <a:rPr lang="en-US" sz="800" dirty="0" smtClean="0"/>
              <a:t>[</a:t>
            </a:r>
            <a:r>
              <a:rPr lang="en-US" sz="800" dirty="0"/>
              <a:t>name=Apple, </a:t>
            </a:r>
            <a:endParaRPr lang="en-US" sz="800" dirty="0" smtClean="0"/>
          </a:p>
          <a:p>
            <a:r>
              <a:rPr lang="en-US" sz="800" dirty="0" smtClean="0"/>
              <a:t>color=Red</a:t>
            </a:r>
            <a:r>
              <a:rPr lang="en-US" sz="800" dirty="0"/>
              <a:t>], </a:t>
            </a:r>
            <a:r>
              <a:rPr lang="en-US" sz="800" dirty="0"/>
              <a:t>FruitSeller</a:t>
            </a:r>
            <a:r>
              <a:rPr lang="en-US" sz="800" dirty="0"/>
              <a:t> </a:t>
            </a:r>
            <a:endParaRPr lang="en-US" sz="800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name=John, </a:t>
            </a:r>
            <a:endParaRPr lang="en-US" sz="800" dirty="0" smtClean="0"/>
          </a:p>
          <a:p>
            <a:r>
              <a:rPr lang="en-US" sz="800" dirty="0" smtClean="0"/>
              <a:t>emailId</a:t>
            </a:r>
            <a:r>
              <a:rPr lang="en-US" sz="800" dirty="0" smtClean="0"/>
              <a:t>=John@gmail.com]=</a:t>
            </a:r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color=Violet]}]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FruitInfo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</a:t>
            </a:r>
            <a:r>
              <a:rPr lang="en-US" sz="1100" dirty="0" smtClean="0"/>
              <a:t>FruitInfo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</a:t>
            </a:r>
            <a:r>
              <a:rPr lang="en-US" sz="1100" dirty="0" smtClean="0"/>
              <a:t>FruitInfo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4955462" y="1393195"/>
            <a:ext cx="10071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191247"/>
            <a:ext cx="2844800" cy="17048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4" y="381000"/>
            <a:ext cx="2930526" cy="28479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06" y="2476831"/>
            <a:ext cx="1907743" cy="113495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41020"/>
            <a:ext cx="1752600" cy="11341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>
            <a:off x="7086600" y="1241020"/>
            <a:ext cx="228600" cy="2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86600" y="1143000"/>
            <a:ext cx="363537" cy="1333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465138"/>
            <a:ext cx="5607050" cy="21256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Rounded Rectangle 5"/>
          <p:cNvSpPr/>
          <p:nvPr/>
        </p:nvSpPr>
        <p:spPr>
          <a:xfrm>
            <a:off x="184150" y="2771775"/>
            <a:ext cx="8759825" cy="22098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Jan 05, 2018 3:34:20 PM </a:t>
            </a:r>
            <a:r>
              <a:rPr lang="en-US" sz="800" dirty="0"/>
              <a:t>org.springframework.context.support.AbstractApplicationContext</a:t>
            </a:r>
            <a:r>
              <a:rPr lang="en-US" sz="800" dirty="0"/>
              <a:t> </a:t>
            </a:r>
            <a:r>
              <a:rPr lang="en-US" sz="800" dirty="0"/>
              <a:t>prepareRefresh</a:t>
            </a:r>
            <a:endParaRPr lang="en-US" sz="800" dirty="0"/>
          </a:p>
          <a:p>
            <a:r>
              <a:rPr lang="en-US" sz="800" dirty="0"/>
              <a:t>INFO: Refreshing org.springframework.context.support.ClassPathXmlApplicationContext@69663380: startup date [Fri Jan 05 15:34:20 IST 2018]; root of context hierarchy</a:t>
            </a:r>
          </a:p>
          <a:p>
            <a:r>
              <a:rPr lang="en-US" sz="800" dirty="0"/>
              <a:t>Jan 05, 2018 3:34:20 PM </a:t>
            </a:r>
            <a:r>
              <a:rPr lang="en-US" sz="800" dirty="0"/>
              <a:t>org.springframework.beans.factory.xml.XmlBeanDefinitionReader</a:t>
            </a:r>
            <a:r>
              <a:rPr lang="en-US" sz="800" dirty="0"/>
              <a:t> </a:t>
            </a:r>
            <a:r>
              <a:rPr lang="en-US" sz="800" dirty="0"/>
              <a:t>loadBeanDefinitions</a:t>
            </a:r>
            <a:endParaRPr lang="en-US" sz="800" dirty="0"/>
          </a:p>
          <a:p>
            <a:r>
              <a:rPr lang="en-US" sz="800" dirty="0"/>
              <a:t>INFO: Loading XML bean definitions from class path resource [applicationContext.xml]</a:t>
            </a:r>
          </a:p>
          <a:p>
            <a:r>
              <a:rPr lang="en-US" sz="800" dirty="0"/>
              <a:t>FruitSeller</a:t>
            </a:r>
            <a:r>
              <a:rPr lang="en-US" sz="800" dirty="0"/>
              <a:t>(String name, String </a:t>
            </a:r>
            <a:r>
              <a:rPr lang="en-US" sz="800" dirty="0"/>
              <a:t>emailId</a:t>
            </a:r>
            <a:r>
              <a:rPr lang="en-US" sz="800" dirty="0"/>
              <a:t>) constructor is called by the Spring container</a:t>
            </a:r>
          </a:p>
          <a:p>
            <a:r>
              <a:rPr lang="en-US" sz="800" dirty="0"/>
              <a:t>FruitSeller</a:t>
            </a:r>
            <a:r>
              <a:rPr lang="en-US" sz="800" dirty="0"/>
              <a:t>(String name, String </a:t>
            </a:r>
            <a:r>
              <a:rPr lang="en-US" sz="800" dirty="0"/>
              <a:t>emailId</a:t>
            </a:r>
            <a:r>
              <a:rPr lang="en-US" sz="800" dirty="0"/>
              <a:t>) constructor is called by the Spring container</a:t>
            </a:r>
          </a:p>
          <a:p>
            <a:r>
              <a:rPr lang="en-US" sz="800" dirty="0"/>
              <a:t>Fruit(String name, String color) constructor is called by the Spring container</a:t>
            </a:r>
          </a:p>
          <a:p>
            <a:r>
              <a:rPr lang="en-US" sz="800" dirty="0"/>
              <a:t>Fruit(String name, String color) constructor is called by the Spring container</a:t>
            </a:r>
          </a:p>
          <a:p>
            <a:r>
              <a:rPr lang="en-US" sz="800" dirty="0"/>
              <a:t>FruitInfo(Map&lt;</a:t>
            </a:r>
            <a:r>
              <a:rPr lang="en-US" sz="800" dirty="0"/>
              <a:t>FruitSeller</a:t>
            </a:r>
            <a:r>
              <a:rPr lang="en-US" sz="800" dirty="0"/>
              <a:t>, Fruit&gt; </a:t>
            </a:r>
            <a:r>
              <a:rPr lang="en-US" sz="800" dirty="0"/>
              <a:t>mapOfFruitSellerAndFruit</a:t>
            </a:r>
            <a:r>
              <a:rPr lang="en-US" sz="800" dirty="0"/>
              <a:t>) constructor is called by the Spring container</a:t>
            </a:r>
          </a:p>
          <a:p>
            <a:r>
              <a:rPr lang="en-US" sz="800" dirty="0"/>
              <a:t>---------------------------------------</a:t>
            </a:r>
          </a:p>
          <a:p>
            <a:r>
              <a:rPr lang="en-US" sz="800" dirty="0"/>
              <a:t>Got </a:t>
            </a:r>
            <a:r>
              <a:rPr lang="en-US" sz="800" dirty="0"/>
              <a:t>fruitInfo</a:t>
            </a:r>
            <a:r>
              <a:rPr lang="en-US" sz="800" dirty="0"/>
              <a:t> object from the </a:t>
            </a:r>
            <a:r>
              <a:rPr lang="en-US" sz="800" dirty="0"/>
              <a:t>ApplicationContext</a:t>
            </a:r>
            <a:r>
              <a:rPr lang="en-US" sz="800" dirty="0"/>
              <a:t>(Spring container)</a:t>
            </a:r>
          </a:p>
          <a:p>
            <a:r>
              <a:rPr lang="en-US" sz="800" dirty="0"/>
              <a:t>FruitInfo [</a:t>
            </a:r>
            <a:r>
              <a:rPr lang="en-US" sz="800" dirty="0"/>
              <a:t>mapOfFruitSellerAndFruit</a:t>
            </a:r>
            <a:r>
              <a:rPr lang="en-US" sz="800" dirty="0"/>
              <a:t>={</a:t>
            </a:r>
            <a:r>
              <a:rPr lang="en-US" sz="800" dirty="0"/>
              <a:t>FruitSeller</a:t>
            </a:r>
            <a:r>
              <a:rPr lang="en-US" sz="800" dirty="0"/>
              <a:t> [name=Peter, </a:t>
            </a:r>
            <a:r>
              <a:rPr lang="en-US" sz="800" dirty="0"/>
              <a:t>emailId</a:t>
            </a:r>
            <a:r>
              <a:rPr lang="en-US" sz="800" dirty="0"/>
              <a:t>=Peter@yahoo.com]=Fruit [name=Apple, color=Red], </a:t>
            </a:r>
            <a:r>
              <a:rPr lang="en-US" sz="800" dirty="0"/>
              <a:t>FruitSeller</a:t>
            </a:r>
            <a:r>
              <a:rPr lang="en-US" sz="800" dirty="0"/>
              <a:t> [name=John, </a:t>
            </a:r>
            <a:r>
              <a:rPr lang="en-US" sz="800" dirty="0"/>
              <a:t>emailId</a:t>
            </a:r>
            <a:r>
              <a:rPr lang="en-US" sz="800" dirty="0"/>
              <a:t>=John@gmail.com]=Fruit [name=Grapes, color=Violet]}]</a:t>
            </a:r>
          </a:p>
          <a:p>
            <a:r>
              <a:rPr lang="en-US" sz="800" dirty="0"/>
              <a:t>FruitSeller</a:t>
            </a:r>
            <a:r>
              <a:rPr lang="en-US" sz="800" dirty="0"/>
              <a:t> = </a:t>
            </a:r>
            <a:r>
              <a:rPr lang="en-US" sz="800" dirty="0"/>
              <a:t>FruitSeller</a:t>
            </a:r>
            <a:r>
              <a:rPr lang="en-US" sz="800" dirty="0"/>
              <a:t> [name=Peter, </a:t>
            </a:r>
            <a:r>
              <a:rPr lang="en-US" sz="800" dirty="0"/>
              <a:t>emailId</a:t>
            </a:r>
            <a:r>
              <a:rPr lang="en-US" sz="800" dirty="0"/>
              <a:t>=Peter@yahoo.com], Fruit = Fruit [name=Apple, color=Red]</a:t>
            </a:r>
          </a:p>
          <a:p>
            <a:r>
              <a:rPr lang="en-US" sz="800" dirty="0"/>
              <a:t>FruitSeller</a:t>
            </a:r>
            <a:r>
              <a:rPr lang="en-US" sz="800" dirty="0"/>
              <a:t> = </a:t>
            </a:r>
            <a:r>
              <a:rPr lang="en-US" sz="800" dirty="0"/>
              <a:t>FruitSeller</a:t>
            </a:r>
            <a:r>
              <a:rPr lang="en-US" sz="800" dirty="0"/>
              <a:t> [name=John, </a:t>
            </a:r>
            <a:r>
              <a:rPr lang="en-US" sz="800" dirty="0"/>
              <a:t>emailId</a:t>
            </a:r>
            <a:r>
              <a:rPr lang="en-US" sz="800" dirty="0"/>
              <a:t>=John@gmail.com], Fruit = Fruit [name=Grapes, color=Violet]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82119</TotalTime>
  <Words>367</Words>
  <Application>Microsoft Office PowerPoint</Application>
  <PresentationFormat>Custom</PresentationFormat>
  <Paragraphs>59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8590</cp:revision>
  <dcterms:created xsi:type="dcterms:W3CDTF">2006-08-16T00:00:00Z</dcterms:created>
  <dcterms:modified xsi:type="dcterms:W3CDTF">2018-01-05T10:06:17Z</dcterms:modified>
</cp:coreProperties>
</file>