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72" r:id="rId1"/>
  </p:sldMasterIdLst>
  <p:notesMasterIdLst>
    <p:notesMasterId r:id="rId8"/>
  </p:notesMasterIdLst>
  <p:sldIdLst>
    <p:sldId id="443" r:id="rId2"/>
    <p:sldId id="444" r:id="rId3"/>
    <p:sldId id="445" r:id="rId4"/>
    <p:sldId id="446" r:id="rId5"/>
    <p:sldId id="447" r:id="rId6"/>
    <p:sldId id="448" r:id="rId7"/>
  </p:sldIdLst>
  <p:sldSz cx="9144000" cy="50292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AE45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873" autoAdjust="0"/>
    <p:restoredTop sz="86323" autoAdjust="0"/>
  </p:normalViewPr>
  <p:slideViewPr>
    <p:cSldViewPr>
      <p:cViewPr>
        <p:scale>
          <a:sx n="100" d="100"/>
          <a:sy n="100" d="100"/>
        </p:scale>
        <p:origin x="-654" y="-102"/>
      </p:cViewPr>
      <p:guideLst>
        <p:guide orient="horz" pos="1585"/>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6" d="100"/>
          <a:sy n="56" d="100"/>
        </p:scale>
        <p:origin x="-2838"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2274EC6-3890-417B-9308-14EFBD00FA63}" type="datetimeFigureOut">
              <a:rPr lang="en-US" smtClean="0"/>
              <a:t>4/5/2018</a:t>
            </a:fld>
            <a:endParaRPr lang="en-US" dirty="0"/>
          </a:p>
        </p:txBody>
      </p:sp>
      <p:sp>
        <p:nvSpPr>
          <p:cNvPr id="4" name="Slide Image Placeholder 3"/>
          <p:cNvSpPr>
            <a:spLocks noGrp="1" noRot="1" noChangeAspect="1"/>
          </p:cNvSpPr>
          <p:nvPr>
            <p:ph type="sldImg" idx="2"/>
          </p:nvPr>
        </p:nvSpPr>
        <p:spPr>
          <a:xfrm>
            <a:off x="312738" y="685800"/>
            <a:ext cx="62325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883C400-BD9D-4609-A213-F91E9750031E}" type="slidenum">
              <a:rPr lang="en-US" smtClean="0"/>
              <a:t>‹#›</a:t>
            </a:fld>
            <a:endParaRPr lang="en-US" dirty="0"/>
          </a:p>
        </p:txBody>
      </p:sp>
    </p:spTree>
    <p:extLst>
      <p:ext uri="{BB962C8B-B14F-4D97-AF65-F5344CB8AC3E}">
        <p14:creationId xmlns:p14="http://schemas.microsoft.com/office/powerpoint/2010/main" val="28317832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1</a:t>
            </a:fld>
            <a:endParaRPr lang="en-US" dirty="0"/>
          </a:p>
        </p:txBody>
      </p:sp>
    </p:spTree>
    <p:extLst>
      <p:ext uri="{BB962C8B-B14F-4D97-AF65-F5344CB8AC3E}">
        <p14:creationId xmlns:p14="http://schemas.microsoft.com/office/powerpoint/2010/main" val="41955587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2</a:t>
            </a:fld>
            <a:endParaRPr lang="en-US" dirty="0"/>
          </a:p>
        </p:txBody>
      </p:sp>
    </p:spTree>
    <p:extLst>
      <p:ext uri="{BB962C8B-B14F-4D97-AF65-F5344CB8AC3E}">
        <p14:creationId xmlns:p14="http://schemas.microsoft.com/office/powerpoint/2010/main" val="41955587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3</a:t>
            </a:fld>
            <a:endParaRPr lang="en-US" dirty="0"/>
          </a:p>
        </p:txBody>
      </p:sp>
    </p:spTree>
    <p:extLst>
      <p:ext uri="{BB962C8B-B14F-4D97-AF65-F5344CB8AC3E}">
        <p14:creationId xmlns:p14="http://schemas.microsoft.com/office/powerpoint/2010/main" val="41955587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4</a:t>
            </a:fld>
            <a:endParaRPr lang="en-US" dirty="0"/>
          </a:p>
        </p:txBody>
      </p:sp>
    </p:spTree>
    <p:extLst>
      <p:ext uri="{BB962C8B-B14F-4D97-AF65-F5344CB8AC3E}">
        <p14:creationId xmlns:p14="http://schemas.microsoft.com/office/powerpoint/2010/main" val="41955587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5</a:t>
            </a:fld>
            <a:endParaRPr lang="en-US" dirty="0"/>
          </a:p>
        </p:txBody>
      </p:sp>
    </p:spTree>
    <p:extLst>
      <p:ext uri="{BB962C8B-B14F-4D97-AF65-F5344CB8AC3E}">
        <p14:creationId xmlns:p14="http://schemas.microsoft.com/office/powerpoint/2010/main" val="41955587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6</a:t>
            </a:fld>
            <a:endParaRPr lang="en-US" dirty="0"/>
          </a:p>
        </p:txBody>
      </p:sp>
    </p:spTree>
    <p:extLst>
      <p:ext uri="{BB962C8B-B14F-4D97-AF65-F5344CB8AC3E}">
        <p14:creationId xmlns:p14="http://schemas.microsoft.com/office/powerpoint/2010/main" val="41955587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62312"/>
            <a:ext cx="7772400" cy="1078018"/>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849880"/>
            <a:ext cx="6400800" cy="128524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4853860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412241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47850"/>
            <a:ext cx="2057400" cy="314674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47850"/>
            <a:ext cx="6019800" cy="314674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7864953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7079184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231729"/>
            <a:ext cx="7772400" cy="99885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31592"/>
            <a:ext cx="7772400" cy="11001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3594926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860320"/>
            <a:ext cx="4038600" cy="24342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860320"/>
            <a:ext cx="4038600" cy="24342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4/5/2018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76105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1401"/>
            <a:ext cx="8229600" cy="8382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25749"/>
            <a:ext cx="4040188" cy="46915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594908"/>
            <a:ext cx="4040188" cy="289761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30" y="1125749"/>
            <a:ext cx="4041775" cy="46915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30" y="1594908"/>
            <a:ext cx="4041775" cy="289761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4/5/2018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9052261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4/5/2018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036352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4/5/2018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1825545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5" y="200237"/>
            <a:ext cx="3008313" cy="85217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0239"/>
            <a:ext cx="5111750" cy="429228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5" y="1052409"/>
            <a:ext cx="3008313" cy="344011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651598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520440"/>
            <a:ext cx="5486400" cy="41560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49368"/>
            <a:ext cx="5486400" cy="301752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3936048"/>
            <a:ext cx="5486400" cy="59023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476501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1401"/>
            <a:ext cx="8229600" cy="8382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173480"/>
            <a:ext cx="8229600" cy="331904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661325"/>
            <a:ext cx="2133600" cy="267758"/>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4/5/2018</a:t>
            </a:fld>
            <a:endParaRPr lang="en-US" dirty="0"/>
          </a:p>
        </p:txBody>
      </p:sp>
      <p:sp>
        <p:nvSpPr>
          <p:cNvPr id="5" name="Footer Placeholder 4"/>
          <p:cNvSpPr>
            <a:spLocks noGrp="1"/>
          </p:cNvSpPr>
          <p:nvPr>
            <p:ph type="ftr" sz="quarter" idx="3"/>
          </p:nvPr>
        </p:nvSpPr>
        <p:spPr>
          <a:xfrm>
            <a:off x="3124200" y="4661325"/>
            <a:ext cx="2895600" cy="267758"/>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4661325"/>
            <a:ext cx="2133600" cy="267758"/>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2499436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 name="AutoShape 4" descr="Image result for file"/>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0" name="Rectangle 9"/>
          <p:cNvSpPr/>
          <p:nvPr/>
        </p:nvSpPr>
        <p:spPr>
          <a:xfrm>
            <a:off x="3581400" y="35739"/>
            <a:ext cx="1828800"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t>Event Handling in Spring</a:t>
            </a:r>
          </a:p>
        </p:txBody>
      </p:sp>
      <p:sp>
        <p:nvSpPr>
          <p:cNvPr id="6" name="Oval 5"/>
          <p:cNvSpPr/>
          <p:nvPr/>
        </p:nvSpPr>
        <p:spPr>
          <a:xfrm>
            <a:off x="7143750" y="3153156"/>
            <a:ext cx="1924050" cy="777621"/>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200" i="1" dirty="0" smtClean="0"/>
              <a:t>Application Listener</a:t>
            </a:r>
            <a:endParaRPr lang="en-US" sz="1200" dirty="0"/>
          </a:p>
        </p:txBody>
      </p:sp>
      <p:sp>
        <p:nvSpPr>
          <p:cNvPr id="9" name="Oval 8"/>
          <p:cNvSpPr/>
          <p:nvPr/>
        </p:nvSpPr>
        <p:spPr>
          <a:xfrm>
            <a:off x="47625" y="3119723"/>
            <a:ext cx="1981200" cy="844486"/>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dirty="0" smtClean="0"/>
              <a:t>Application Context</a:t>
            </a:r>
            <a:endParaRPr lang="en-US" sz="1200" dirty="0"/>
          </a:p>
        </p:txBody>
      </p:sp>
      <p:sp>
        <p:nvSpPr>
          <p:cNvPr id="5" name="Flowchart: Terminator 4"/>
          <p:cNvSpPr/>
          <p:nvPr/>
        </p:nvSpPr>
        <p:spPr>
          <a:xfrm>
            <a:off x="3028950" y="3252979"/>
            <a:ext cx="3200400" cy="577977"/>
          </a:xfrm>
          <a:prstGeom prst="flowChartTerminator">
            <a:avLst/>
          </a:prstGeom>
        </p:spPr>
        <p:style>
          <a:lnRef idx="1">
            <a:schemeClr val="accent2"/>
          </a:lnRef>
          <a:fillRef idx="3">
            <a:schemeClr val="accent2"/>
          </a:fillRef>
          <a:effectRef idx="2">
            <a:schemeClr val="accent2"/>
          </a:effectRef>
          <a:fontRef idx="minor">
            <a:schemeClr val="lt1"/>
          </a:fontRef>
        </p:style>
        <p:txBody>
          <a:bodyPr rtlCol="0" anchor="ctr"/>
          <a:lstStyle/>
          <a:p>
            <a:endParaRPr lang="en-US" sz="1100" i="1" dirty="0" smtClean="0">
              <a:solidFill>
                <a:schemeClr val="bg1"/>
              </a:solidFill>
            </a:endParaRPr>
          </a:p>
          <a:p>
            <a:r>
              <a:rPr lang="en-US" sz="1100" i="1" dirty="0" smtClean="0">
                <a:solidFill>
                  <a:schemeClr val="bg1"/>
                </a:solidFill>
              </a:rPr>
              <a:t>Application Event(</a:t>
            </a:r>
            <a:r>
              <a:rPr lang="en-US" sz="1100" i="1" dirty="0" err="1" smtClean="0">
                <a:solidFill>
                  <a:schemeClr val="bg1"/>
                </a:solidFill>
              </a:rPr>
              <a:t>e.g</a:t>
            </a:r>
            <a:r>
              <a:rPr lang="en-US" sz="1100" i="1" dirty="0" smtClean="0">
                <a:solidFill>
                  <a:schemeClr val="bg1"/>
                </a:solidFill>
              </a:rPr>
              <a:t> </a:t>
            </a:r>
            <a:r>
              <a:rPr lang="en-US" sz="1100" dirty="0">
                <a:solidFill>
                  <a:schemeClr val="bg1"/>
                </a:solidFill>
              </a:rPr>
              <a:t>ContextRefreshedEvent</a:t>
            </a:r>
            <a:r>
              <a:rPr lang="en-US" sz="1100" dirty="0">
                <a:solidFill>
                  <a:srgbClr val="FF0000"/>
                </a:solidFill>
              </a:rPr>
              <a:t> </a:t>
            </a:r>
            <a:r>
              <a:rPr lang="en-US" sz="1100" i="1" dirty="0" smtClean="0">
                <a:solidFill>
                  <a:schemeClr val="bg1"/>
                </a:solidFill>
              </a:rPr>
              <a:t>, </a:t>
            </a:r>
            <a:r>
              <a:rPr lang="en-US" sz="1100" dirty="0">
                <a:solidFill>
                  <a:schemeClr val="bg1"/>
                </a:solidFill>
              </a:rPr>
              <a:t>ContextClosedEvent</a:t>
            </a:r>
          </a:p>
          <a:p>
            <a:endParaRPr lang="en-US" sz="1100" dirty="0">
              <a:solidFill>
                <a:schemeClr val="bg1"/>
              </a:solidFill>
            </a:endParaRPr>
          </a:p>
        </p:txBody>
      </p:sp>
      <p:cxnSp>
        <p:nvCxnSpPr>
          <p:cNvPr id="12" name="Straight Arrow Connector 11"/>
          <p:cNvCxnSpPr>
            <a:stCxn id="9" idx="6"/>
            <a:endCxn id="5" idx="1"/>
          </p:cNvCxnSpPr>
          <p:nvPr/>
        </p:nvCxnSpPr>
        <p:spPr>
          <a:xfrm>
            <a:off x="2028825" y="3541966"/>
            <a:ext cx="1000125" cy="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5" idx="3"/>
            <a:endCxn id="6" idx="2"/>
          </p:cNvCxnSpPr>
          <p:nvPr/>
        </p:nvCxnSpPr>
        <p:spPr>
          <a:xfrm flipV="1">
            <a:off x="6229350" y="3541967"/>
            <a:ext cx="914400" cy="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2190750" y="3252979"/>
            <a:ext cx="636713" cy="276999"/>
          </a:xfrm>
          <a:prstGeom prst="rect">
            <a:avLst/>
          </a:prstGeom>
          <a:noFill/>
        </p:spPr>
        <p:txBody>
          <a:bodyPr wrap="none" rtlCol="0">
            <a:spAutoFit/>
          </a:bodyPr>
          <a:lstStyle/>
          <a:p>
            <a:r>
              <a:rPr lang="en-US" sz="1200" dirty="0" smtClean="0"/>
              <a:t>Publish</a:t>
            </a:r>
            <a:endParaRPr lang="en-US" sz="1200" dirty="0"/>
          </a:p>
        </p:txBody>
      </p:sp>
      <p:sp>
        <p:nvSpPr>
          <p:cNvPr id="24" name="TextBox 23"/>
          <p:cNvSpPr txBox="1"/>
          <p:nvPr/>
        </p:nvSpPr>
        <p:spPr>
          <a:xfrm>
            <a:off x="6305550" y="3237358"/>
            <a:ext cx="664606" cy="276999"/>
          </a:xfrm>
          <a:prstGeom prst="rect">
            <a:avLst/>
          </a:prstGeom>
          <a:noFill/>
        </p:spPr>
        <p:txBody>
          <a:bodyPr wrap="none" rtlCol="0">
            <a:spAutoFit/>
          </a:bodyPr>
          <a:lstStyle/>
          <a:p>
            <a:r>
              <a:rPr lang="en-US" sz="1200" dirty="0" smtClean="0"/>
              <a:t>Receive</a:t>
            </a:r>
            <a:endParaRPr lang="en-US" sz="1200" dirty="0"/>
          </a:p>
        </p:txBody>
      </p:sp>
      <p:sp>
        <p:nvSpPr>
          <p:cNvPr id="25" name="Rectangle 24"/>
          <p:cNvSpPr/>
          <p:nvPr/>
        </p:nvSpPr>
        <p:spPr>
          <a:xfrm>
            <a:off x="136525" y="685800"/>
            <a:ext cx="8855075" cy="2133600"/>
          </a:xfrm>
          <a:prstGeom prst="rect">
            <a:avLst/>
          </a:prstGeom>
          <a:ln w="3175"/>
        </p:spPr>
        <p:style>
          <a:lnRef idx="2">
            <a:schemeClr val="accent4"/>
          </a:lnRef>
          <a:fillRef idx="1">
            <a:schemeClr val="lt1"/>
          </a:fillRef>
          <a:effectRef idx="0">
            <a:schemeClr val="accent4"/>
          </a:effectRef>
          <a:fontRef idx="minor">
            <a:schemeClr val="dk1"/>
          </a:fontRef>
        </p:style>
        <p:txBody>
          <a:bodyPr rtlCol="0" anchor="ctr"/>
          <a:lstStyle/>
          <a:p>
            <a:pPr marL="171450" indent="-171450">
              <a:buFont typeface="Wingdings" pitchFamily="2" charset="2"/>
              <a:buChar char="ü"/>
            </a:pPr>
            <a:r>
              <a:rPr lang="en-US" sz="1200" dirty="0"/>
              <a:t>The core of Spring is the </a:t>
            </a:r>
            <a:r>
              <a:rPr lang="en-US" sz="1200" dirty="0">
                <a:solidFill>
                  <a:srgbClr val="FF0000"/>
                </a:solidFill>
              </a:rPr>
              <a:t>ApplicationContext</a:t>
            </a:r>
            <a:r>
              <a:rPr lang="en-US" sz="1200" dirty="0"/>
              <a:t>, which manages the complete life cycle of the beans. </a:t>
            </a:r>
          </a:p>
          <a:p>
            <a:pPr marL="171450" indent="-171450">
              <a:buFont typeface="Wingdings" pitchFamily="2" charset="2"/>
              <a:buChar char="ü"/>
            </a:pPr>
            <a:endParaRPr lang="en-US" sz="1200" dirty="0">
              <a:solidFill>
                <a:srgbClr val="FF0000"/>
              </a:solidFill>
            </a:endParaRPr>
          </a:p>
          <a:p>
            <a:pPr marL="171450" indent="-171450">
              <a:buFont typeface="Wingdings" pitchFamily="2" charset="2"/>
              <a:buChar char="ü"/>
            </a:pPr>
            <a:r>
              <a:rPr lang="en-US" sz="1200" dirty="0"/>
              <a:t>The ApplicationContext publishes certain types of events when loading the beans. For example, a </a:t>
            </a:r>
            <a:r>
              <a:rPr lang="en-US" sz="1200" dirty="0" smtClean="0">
                <a:solidFill>
                  <a:srgbClr val="FF0000"/>
                </a:solidFill>
              </a:rPr>
              <a:t>ContextRefreshedEvent </a:t>
            </a:r>
            <a:r>
              <a:rPr lang="en-US" sz="1200" dirty="0"/>
              <a:t> is published when the context is started and </a:t>
            </a:r>
            <a:r>
              <a:rPr lang="en-US" sz="1200" dirty="0">
                <a:solidFill>
                  <a:srgbClr val="FF0000"/>
                </a:solidFill>
              </a:rPr>
              <a:t>ContextClosedEvent</a:t>
            </a:r>
            <a:r>
              <a:rPr lang="en-US" sz="1200" dirty="0"/>
              <a:t> is published when the context is stopped</a:t>
            </a:r>
            <a:r>
              <a:rPr lang="en-US" sz="1200" dirty="0" smtClean="0"/>
              <a:t>.</a:t>
            </a:r>
          </a:p>
          <a:p>
            <a:pPr marL="171450" indent="-171450">
              <a:buFont typeface="Wingdings" pitchFamily="2" charset="2"/>
              <a:buChar char="ü"/>
            </a:pPr>
            <a:endParaRPr lang="en-US" sz="1200" dirty="0"/>
          </a:p>
          <a:p>
            <a:pPr marL="171450" indent="-171450">
              <a:buFont typeface="Wingdings" pitchFamily="2" charset="2"/>
              <a:buChar char="ü"/>
            </a:pPr>
            <a:r>
              <a:rPr lang="en-US" sz="1200" dirty="0" smtClean="0"/>
              <a:t>Event </a:t>
            </a:r>
            <a:r>
              <a:rPr lang="en-US" sz="1200" dirty="0"/>
              <a:t>handling in the </a:t>
            </a:r>
            <a:r>
              <a:rPr lang="en-US" sz="1200" i="1" dirty="0">
                <a:solidFill>
                  <a:srgbClr val="FF0000"/>
                </a:solidFill>
              </a:rPr>
              <a:t>ApplicationContext</a:t>
            </a:r>
            <a:r>
              <a:rPr lang="en-US" sz="1200" dirty="0"/>
              <a:t> is provided through the </a:t>
            </a:r>
            <a:r>
              <a:rPr lang="en-US" sz="1200" i="1" dirty="0">
                <a:solidFill>
                  <a:srgbClr val="FF0000"/>
                </a:solidFill>
              </a:rPr>
              <a:t>ApplicationEvent</a:t>
            </a:r>
            <a:r>
              <a:rPr lang="en-US" sz="1200" dirty="0"/>
              <a:t> </a:t>
            </a:r>
            <a:r>
              <a:rPr lang="en-US" sz="1200" dirty="0">
                <a:solidFill>
                  <a:srgbClr val="FF0000"/>
                </a:solidFill>
              </a:rPr>
              <a:t>class</a:t>
            </a:r>
            <a:r>
              <a:rPr lang="en-US" sz="1200" dirty="0"/>
              <a:t> and </a:t>
            </a:r>
            <a:r>
              <a:rPr lang="en-US" sz="1200" i="1" dirty="0">
                <a:solidFill>
                  <a:srgbClr val="FF0000"/>
                </a:solidFill>
              </a:rPr>
              <a:t>ApplicationListener</a:t>
            </a:r>
            <a:r>
              <a:rPr lang="en-US" sz="1200" dirty="0"/>
              <a:t> </a:t>
            </a:r>
            <a:r>
              <a:rPr lang="en-US" sz="1200" dirty="0">
                <a:solidFill>
                  <a:srgbClr val="FF0000"/>
                </a:solidFill>
              </a:rPr>
              <a:t>interface</a:t>
            </a:r>
            <a:r>
              <a:rPr lang="en-US" sz="1200" dirty="0"/>
              <a:t>. Hence, if a bean implements the </a:t>
            </a:r>
            <a:r>
              <a:rPr lang="en-US" sz="1200" i="1" dirty="0"/>
              <a:t>ApplicationListener</a:t>
            </a:r>
            <a:r>
              <a:rPr lang="en-US" sz="1200" dirty="0"/>
              <a:t>, then every time an </a:t>
            </a:r>
            <a:r>
              <a:rPr lang="en-US" sz="1200" i="1" dirty="0"/>
              <a:t>ApplicationEvent</a:t>
            </a:r>
            <a:r>
              <a:rPr lang="en-US" sz="1200" dirty="0"/>
              <a:t> gets published </a:t>
            </a:r>
            <a:r>
              <a:rPr lang="en-US" sz="1200" dirty="0" smtClean="0"/>
              <a:t>by </a:t>
            </a:r>
            <a:r>
              <a:rPr lang="en-US" sz="1200" dirty="0"/>
              <a:t>the ApplicationContext, that bean is notified</a:t>
            </a:r>
            <a:r>
              <a:rPr lang="en-US" sz="1200" dirty="0" smtClean="0"/>
              <a:t>.</a:t>
            </a:r>
          </a:p>
          <a:p>
            <a:pPr marL="171450" indent="-171450">
              <a:buFont typeface="Wingdings" pitchFamily="2" charset="2"/>
              <a:buChar char="ü"/>
            </a:pPr>
            <a:endParaRPr lang="en-US" sz="1200" dirty="0"/>
          </a:p>
          <a:p>
            <a:pPr marL="171450" indent="-171450">
              <a:buFont typeface="Wingdings" pitchFamily="2" charset="2"/>
              <a:buChar char="ü"/>
            </a:pPr>
            <a:r>
              <a:rPr lang="en-US" sz="1200" dirty="0"/>
              <a:t>Spring's event handling is single-threaded so if an event is published, until and unless all the receivers get the message, the processes are blocked and the flow will not continue. Hence, care should be taken when designing your application if the event handling is to be used.</a:t>
            </a:r>
            <a:endParaRPr lang="en-US" sz="1200" dirty="0"/>
          </a:p>
        </p:txBody>
      </p:sp>
    </p:spTree>
    <p:extLst>
      <p:ext uri="{BB962C8B-B14F-4D97-AF65-F5344CB8AC3E}">
        <p14:creationId xmlns:p14="http://schemas.microsoft.com/office/powerpoint/2010/main" val="4621414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 name="AutoShape 4" descr="Image result for file"/>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0" name="Rectangle 9"/>
          <p:cNvSpPr/>
          <p:nvPr/>
        </p:nvSpPr>
        <p:spPr>
          <a:xfrm>
            <a:off x="3581400" y="35739"/>
            <a:ext cx="1828800"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t>Event Handling in Spring</a:t>
            </a:r>
          </a:p>
        </p:txBody>
      </p:sp>
      <p:sp>
        <p:nvSpPr>
          <p:cNvPr id="7" name="Rectangle 6"/>
          <p:cNvSpPr/>
          <p:nvPr/>
        </p:nvSpPr>
        <p:spPr>
          <a:xfrm>
            <a:off x="107950" y="935593"/>
            <a:ext cx="4953000" cy="838200"/>
          </a:xfrm>
          <a:prstGeom prst="rect">
            <a:avLst/>
          </a:prstGeom>
          <a:ln w="3175"/>
        </p:spPr>
        <p:style>
          <a:lnRef idx="2">
            <a:schemeClr val="accent4"/>
          </a:lnRef>
          <a:fillRef idx="1">
            <a:schemeClr val="lt1"/>
          </a:fillRef>
          <a:effectRef idx="0">
            <a:schemeClr val="accent4"/>
          </a:effectRef>
          <a:fontRef idx="minor">
            <a:schemeClr val="dk1"/>
          </a:fontRef>
        </p:style>
        <p:txBody>
          <a:bodyPr rtlCol="0" anchor="ctr"/>
          <a:lstStyle/>
          <a:p>
            <a:r>
              <a:rPr lang="en-US" sz="1200" dirty="0"/>
              <a:t>This event is published when the </a:t>
            </a:r>
            <a:r>
              <a:rPr lang="en-US" sz="1200" i="1" dirty="0">
                <a:solidFill>
                  <a:srgbClr val="FF0000"/>
                </a:solidFill>
              </a:rPr>
              <a:t>ApplicationContext</a:t>
            </a:r>
            <a:r>
              <a:rPr lang="en-US" sz="1200" dirty="0"/>
              <a:t> is either initialized or refreshed. This can also be raised using the refresh() method on the </a:t>
            </a:r>
            <a:r>
              <a:rPr lang="en-US" sz="1200" i="1" dirty="0">
                <a:solidFill>
                  <a:srgbClr val="FF0000"/>
                </a:solidFill>
              </a:rPr>
              <a:t>ConfigurableApplicationContext</a:t>
            </a:r>
            <a:r>
              <a:rPr lang="en-US" sz="1200" dirty="0"/>
              <a:t> interface.</a:t>
            </a:r>
          </a:p>
        </p:txBody>
      </p:sp>
      <p:sp>
        <p:nvSpPr>
          <p:cNvPr id="15" name="Rectangle 14"/>
          <p:cNvSpPr/>
          <p:nvPr/>
        </p:nvSpPr>
        <p:spPr>
          <a:xfrm>
            <a:off x="4038600" y="3581400"/>
            <a:ext cx="4953000" cy="838200"/>
          </a:xfrm>
          <a:prstGeom prst="rect">
            <a:avLst/>
          </a:prstGeom>
          <a:ln w="3175"/>
        </p:spPr>
        <p:style>
          <a:lnRef idx="2">
            <a:schemeClr val="accent4"/>
          </a:lnRef>
          <a:fillRef idx="1">
            <a:schemeClr val="lt1"/>
          </a:fillRef>
          <a:effectRef idx="0">
            <a:schemeClr val="accent4"/>
          </a:effectRef>
          <a:fontRef idx="minor">
            <a:schemeClr val="dk1"/>
          </a:fontRef>
        </p:style>
        <p:txBody>
          <a:bodyPr rtlCol="0" anchor="ctr"/>
          <a:lstStyle/>
          <a:p>
            <a:r>
              <a:rPr lang="en-US" sz="1200" dirty="0"/>
              <a:t>This event is published when the </a:t>
            </a:r>
            <a:r>
              <a:rPr lang="en-US" sz="1200" i="1" dirty="0">
                <a:solidFill>
                  <a:srgbClr val="FF0000"/>
                </a:solidFill>
              </a:rPr>
              <a:t>ApplicationContext</a:t>
            </a:r>
            <a:r>
              <a:rPr lang="en-US" sz="1200" dirty="0"/>
              <a:t> is closed using the close() method on the </a:t>
            </a:r>
            <a:r>
              <a:rPr lang="en-US" sz="1200" i="1" dirty="0" smtClean="0">
                <a:solidFill>
                  <a:srgbClr val="FF0000"/>
                </a:solidFill>
              </a:rPr>
              <a:t>ConfigurableApplicationContext</a:t>
            </a:r>
            <a:r>
              <a:rPr lang="en-US" sz="1200" i="1" dirty="0" smtClean="0"/>
              <a:t> </a:t>
            </a:r>
            <a:r>
              <a:rPr lang="en-US" sz="1200" dirty="0" smtClean="0"/>
              <a:t>interface</a:t>
            </a:r>
            <a:r>
              <a:rPr lang="en-US" sz="1200" dirty="0"/>
              <a:t>. A closed context reaches its end of life; it cannot be refreshed or restarted.</a:t>
            </a:r>
          </a:p>
        </p:txBody>
      </p:sp>
      <p:sp>
        <p:nvSpPr>
          <p:cNvPr id="8" name="Rectangle 7"/>
          <p:cNvSpPr/>
          <p:nvPr/>
        </p:nvSpPr>
        <p:spPr>
          <a:xfrm>
            <a:off x="107950" y="651212"/>
            <a:ext cx="1645130" cy="276999"/>
          </a:xfrm>
          <a:prstGeom prst="rect">
            <a:avLst/>
          </a:prstGeom>
        </p:spPr>
        <p:style>
          <a:lnRef idx="1">
            <a:schemeClr val="accent2"/>
          </a:lnRef>
          <a:fillRef idx="3">
            <a:schemeClr val="accent2"/>
          </a:fillRef>
          <a:effectRef idx="2">
            <a:schemeClr val="accent2"/>
          </a:effectRef>
          <a:fontRef idx="minor">
            <a:schemeClr val="lt1"/>
          </a:fontRef>
        </p:style>
        <p:txBody>
          <a:bodyPr wrap="none">
            <a:spAutoFit/>
          </a:bodyPr>
          <a:lstStyle/>
          <a:p>
            <a:r>
              <a:rPr lang="en-US" sz="1200" dirty="0"/>
              <a:t>ContextRefreshedEvent</a:t>
            </a:r>
          </a:p>
        </p:txBody>
      </p:sp>
      <p:sp>
        <p:nvSpPr>
          <p:cNvPr id="17" name="Rectangle 16"/>
          <p:cNvSpPr/>
          <p:nvPr/>
        </p:nvSpPr>
        <p:spPr>
          <a:xfrm>
            <a:off x="4038600" y="3286720"/>
            <a:ext cx="1433213" cy="276999"/>
          </a:xfrm>
          <a:prstGeom prst="rect">
            <a:avLst/>
          </a:prstGeom>
        </p:spPr>
        <p:style>
          <a:lnRef idx="1">
            <a:schemeClr val="accent2"/>
          </a:lnRef>
          <a:fillRef idx="3">
            <a:schemeClr val="accent2"/>
          </a:fillRef>
          <a:effectRef idx="2">
            <a:schemeClr val="accent2"/>
          </a:effectRef>
          <a:fontRef idx="minor">
            <a:schemeClr val="lt1"/>
          </a:fontRef>
        </p:style>
        <p:txBody>
          <a:bodyPr wrap="none">
            <a:spAutoFit/>
          </a:bodyPr>
          <a:lstStyle/>
          <a:p>
            <a:r>
              <a:rPr lang="en-US" sz="1200" dirty="0"/>
              <a:t>ContextClosedEvent</a:t>
            </a:r>
          </a:p>
        </p:txBody>
      </p:sp>
    </p:spTree>
    <p:extLst>
      <p:ext uri="{BB962C8B-B14F-4D97-AF65-F5344CB8AC3E}">
        <p14:creationId xmlns:p14="http://schemas.microsoft.com/office/powerpoint/2010/main" val="6600479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 name="AutoShape 4" descr="Image result for file"/>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0" name="Rectangle 9"/>
          <p:cNvSpPr/>
          <p:nvPr/>
        </p:nvSpPr>
        <p:spPr>
          <a:xfrm>
            <a:off x="3581400" y="35739"/>
            <a:ext cx="1828800"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t>Event Handling in Spring</a:t>
            </a:r>
          </a:p>
        </p:txBody>
      </p:sp>
      <p:sp>
        <p:nvSpPr>
          <p:cNvPr id="5" name="Rectangle 4"/>
          <p:cNvSpPr/>
          <p:nvPr/>
        </p:nvSpPr>
        <p:spPr>
          <a:xfrm>
            <a:off x="6128028" y="937459"/>
            <a:ext cx="3006447" cy="553998"/>
          </a:xfrm>
          <a:prstGeom prst="rect">
            <a:avLst/>
          </a:prstGeom>
        </p:spPr>
        <p:style>
          <a:lnRef idx="1">
            <a:schemeClr val="accent2"/>
          </a:lnRef>
          <a:fillRef idx="3">
            <a:schemeClr val="accent2"/>
          </a:fillRef>
          <a:effectRef idx="2">
            <a:schemeClr val="accent2"/>
          </a:effectRef>
          <a:fontRef idx="minor">
            <a:schemeClr val="lt1"/>
          </a:fontRef>
        </p:style>
        <p:txBody>
          <a:bodyPr wrap="square">
            <a:spAutoFit/>
          </a:bodyPr>
          <a:lstStyle/>
          <a:p>
            <a:r>
              <a:rPr lang="en-US" sz="1000" dirty="0"/>
              <a:t>To listen to a context event, a bean should implement the </a:t>
            </a:r>
            <a:r>
              <a:rPr lang="en-US" sz="1000" i="1" dirty="0" smtClean="0"/>
              <a:t>ApplicationListener </a:t>
            </a:r>
            <a:r>
              <a:rPr lang="en-US" sz="1000" dirty="0" smtClean="0"/>
              <a:t>interface </a:t>
            </a:r>
            <a:r>
              <a:rPr lang="en-US" sz="1000" dirty="0"/>
              <a:t>which has just one method </a:t>
            </a:r>
            <a:r>
              <a:rPr lang="en-US" sz="1000" b="1" dirty="0"/>
              <a:t>onApplicationEvent()</a:t>
            </a:r>
            <a:r>
              <a:rPr lang="en-US" sz="1000" dirty="0"/>
              <a:t>.</a:t>
            </a:r>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412" y="503238"/>
            <a:ext cx="5483225" cy="1820862"/>
          </a:xfrm>
          <a:prstGeom prst="rect">
            <a:avLst/>
          </a:prstGeom>
          <a:ln/>
        </p:spPr>
        <p:style>
          <a:lnRef idx="1">
            <a:schemeClr val="accent4"/>
          </a:lnRef>
          <a:fillRef idx="2">
            <a:schemeClr val="accent4"/>
          </a:fillRef>
          <a:effectRef idx="1">
            <a:schemeClr val="accent4"/>
          </a:effectRef>
          <a:fontRef idx="minor">
            <a:schemeClr val="dk1"/>
          </a:fontRef>
        </p:style>
      </p:pic>
      <p:pic>
        <p:nvPicPr>
          <p:cNvPr id="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71800" y="2667000"/>
            <a:ext cx="6019800" cy="2171776"/>
          </a:xfrm>
          <a:prstGeom prst="rect">
            <a:avLst/>
          </a:prstGeom>
          <a:ln/>
        </p:spPr>
        <p:style>
          <a:lnRef idx="1">
            <a:schemeClr val="accent4"/>
          </a:lnRef>
          <a:fillRef idx="2">
            <a:schemeClr val="accent4"/>
          </a:fillRef>
          <a:effectRef idx="1">
            <a:schemeClr val="accent4"/>
          </a:effectRef>
          <a:fontRef idx="minor">
            <a:schemeClr val="dk1"/>
          </a:fontRef>
        </p:style>
      </p:pic>
    </p:spTree>
    <p:extLst>
      <p:ext uri="{BB962C8B-B14F-4D97-AF65-F5344CB8AC3E}">
        <p14:creationId xmlns:p14="http://schemas.microsoft.com/office/powerpoint/2010/main" val="37897465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17875" y="2195512"/>
            <a:ext cx="5788025" cy="1851530"/>
          </a:xfrm>
          <a:prstGeom prst="rect">
            <a:avLst/>
          </a:prstGeom>
          <a:ln/>
        </p:spPr>
        <p:style>
          <a:lnRef idx="1">
            <a:schemeClr val="accent5"/>
          </a:lnRef>
          <a:fillRef idx="2">
            <a:schemeClr val="accent5"/>
          </a:fillRef>
          <a:effectRef idx="1">
            <a:schemeClr val="accent5"/>
          </a:effectRef>
          <a:fontRef idx="minor">
            <a:schemeClr val="dk1"/>
          </a:fontRef>
        </p:style>
      </p:pic>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 name="AutoShape 4" descr="Image result for file"/>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0" name="Rectangle 9"/>
          <p:cNvSpPr/>
          <p:nvPr/>
        </p:nvSpPr>
        <p:spPr>
          <a:xfrm>
            <a:off x="3581400" y="35739"/>
            <a:ext cx="1828800"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t>Event Handling in Spring</a:t>
            </a:r>
          </a:p>
        </p:txBody>
      </p:sp>
      <p:cxnSp>
        <p:nvCxnSpPr>
          <p:cNvPr id="6" name="Straight Arrow Connector 5"/>
          <p:cNvCxnSpPr/>
          <p:nvPr/>
        </p:nvCxnSpPr>
        <p:spPr>
          <a:xfrm flipH="1">
            <a:off x="8229598" y="3276600"/>
            <a:ext cx="533400" cy="2286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9" name="Straight Arrow Connector 8"/>
          <p:cNvCxnSpPr/>
          <p:nvPr/>
        </p:nvCxnSpPr>
        <p:spPr>
          <a:xfrm flipH="1" flipV="1">
            <a:off x="8334374" y="3733800"/>
            <a:ext cx="457199" cy="1905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5573" y="762000"/>
            <a:ext cx="2892425" cy="2867025"/>
          </a:xfrm>
          <a:prstGeom prst="rect">
            <a:avLst/>
          </a:prstGeom>
          <a:ln/>
        </p:spPr>
        <p:style>
          <a:lnRef idx="1">
            <a:schemeClr val="accent4"/>
          </a:lnRef>
          <a:fillRef idx="2">
            <a:schemeClr val="accent4"/>
          </a:fillRef>
          <a:effectRef idx="1">
            <a:schemeClr val="accent4"/>
          </a:effectRef>
          <a:fontRef idx="minor">
            <a:schemeClr val="dk1"/>
          </a:fontRef>
        </p:style>
      </p:pic>
    </p:spTree>
    <p:extLst>
      <p:ext uri="{BB962C8B-B14F-4D97-AF65-F5344CB8AC3E}">
        <p14:creationId xmlns:p14="http://schemas.microsoft.com/office/powerpoint/2010/main" val="14559260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 name="AutoShape 4" descr="Image result for file"/>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0" name="Rectangle 9"/>
          <p:cNvSpPr/>
          <p:nvPr/>
        </p:nvSpPr>
        <p:spPr>
          <a:xfrm>
            <a:off x="3581400" y="35739"/>
            <a:ext cx="1828800"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t>Event Handling in Spring</a:t>
            </a:r>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2275" y="465138"/>
            <a:ext cx="6526212" cy="4373160"/>
          </a:xfrm>
          <a:prstGeom prst="rect">
            <a:avLst/>
          </a:prstGeom>
          <a:ln/>
        </p:spPr>
        <p:style>
          <a:lnRef idx="1">
            <a:schemeClr val="accent4"/>
          </a:lnRef>
          <a:fillRef idx="2">
            <a:schemeClr val="accent4"/>
          </a:fillRef>
          <a:effectRef idx="1">
            <a:schemeClr val="accent4"/>
          </a:effectRef>
          <a:fontRef idx="minor">
            <a:schemeClr val="dk1"/>
          </a:fontRef>
        </p:style>
      </p:pic>
    </p:spTree>
    <p:extLst>
      <p:ext uri="{BB962C8B-B14F-4D97-AF65-F5344CB8AC3E}">
        <p14:creationId xmlns:p14="http://schemas.microsoft.com/office/powerpoint/2010/main" val="14559260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 name="AutoShape 4" descr="Image result for file"/>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0" name="Rectangle 9"/>
          <p:cNvSpPr/>
          <p:nvPr/>
        </p:nvSpPr>
        <p:spPr>
          <a:xfrm>
            <a:off x="3581400" y="35739"/>
            <a:ext cx="1828800"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t>Event Handling in Spring</a:t>
            </a: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7974" y="990600"/>
            <a:ext cx="8683625" cy="3425843"/>
          </a:xfrm>
          <a:prstGeom prst="rect">
            <a:avLst/>
          </a:prstGeom>
          <a:ln/>
        </p:spPr>
        <p:style>
          <a:lnRef idx="1">
            <a:schemeClr val="accent4"/>
          </a:lnRef>
          <a:fillRef idx="3">
            <a:schemeClr val="accent4"/>
          </a:fillRef>
          <a:effectRef idx="2">
            <a:schemeClr val="accent4"/>
          </a:effectRef>
          <a:fontRef idx="minor">
            <a:schemeClr val="lt1"/>
          </a:fontRef>
        </p:style>
      </p:pic>
    </p:spTree>
    <p:extLst>
      <p:ext uri="{BB962C8B-B14F-4D97-AF65-F5344CB8AC3E}">
        <p14:creationId xmlns:p14="http://schemas.microsoft.com/office/powerpoint/2010/main" val="12437305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82445</TotalTime>
  <Words>73</Words>
  <Application>Microsoft Office PowerPoint</Application>
  <PresentationFormat>Custom</PresentationFormat>
  <Paragraphs>30</Paragraphs>
  <Slides>6</Slides>
  <Notes>6</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Ramesh</cp:lastModifiedBy>
  <cp:revision>8886</cp:revision>
  <dcterms:created xsi:type="dcterms:W3CDTF">2006-08-16T00:00:00Z</dcterms:created>
  <dcterms:modified xsi:type="dcterms:W3CDTF">2018-04-05T10:37:41Z</dcterms:modified>
</cp:coreProperties>
</file>