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43" r:id="rId2"/>
    <p:sldId id="444" r:id="rId3"/>
    <p:sldId id="445"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8/13/2018</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8/13/2018</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3657600" y="35739"/>
            <a:ext cx="1752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What is DataSource</a:t>
            </a:r>
            <a:endParaRPr lang="en-US" sz="1200" dirty="0"/>
          </a:p>
        </p:txBody>
      </p:sp>
      <p:sp>
        <p:nvSpPr>
          <p:cNvPr id="8" name="Flowchart: Magnetic Disk 7"/>
          <p:cNvSpPr/>
          <p:nvPr/>
        </p:nvSpPr>
        <p:spPr>
          <a:xfrm>
            <a:off x="5867400" y="2782824"/>
            <a:ext cx="771525" cy="9906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DB</a:t>
            </a:r>
            <a:endParaRPr lang="en-US" dirty="0"/>
          </a:p>
        </p:txBody>
      </p:sp>
      <p:sp>
        <p:nvSpPr>
          <p:cNvPr id="9" name="Flowchart: Alternate Process 8"/>
          <p:cNvSpPr/>
          <p:nvPr/>
        </p:nvSpPr>
        <p:spPr>
          <a:xfrm>
            <a:off x="2371725" y="3048000"/>
            <a:ext cx="1143000" cy="612648"/>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Spring Application</a:t>
            </a:r>
            <a:endParaRPr lang="en-US" sz="1200" dirty="0"/>
          </a:p>
        </p:txBody>
      </p:sp>
      <p:sp>
        <p:nvSpPr>
          <p:cNvPr id="11" name="Left-Right Arrow 10"/>
          <p:cNvSpPr/>
          <p:nvPr/>
        </p:nvSpPr>
        <p:spPr>
          <a:xfrm>
            <a:off x="3514725" y="3162300"/>
            <a:ext cx="2352675" cy="265176"/>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2" name="Rounded Rectangular Callout 11"/>
          <p:cNvSpPr/>
          <p:nvPr/>
        </p:nvSpPr>
        <p:spPr>
          <a:xfrm>
            <a:off x="155575" y="609600"/>
            <a:ext cx="8759825" cy="1752600"/>
          </a:xfrm>
          <a:prstGeom prst="wedgeRoundRectCallout">
            <a:avLst>
              <a:gd name="adj1" fmla="val -319"/>
              <a:gd name="adj2" fmla="val 100095"/>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28600" indent="-228600">
              <a:buFont typeface="Wingdings" pitchFamily="2" charset="2"/>
              <a:buChar char="ü"/>
            </a:pPr>
            <a:r>
              <a:rPr lang="en-US" sz="1200" dirty="0"/>
              <a:t>Spring obtains a connection to the database through a </a:t>
            </a:r>
            <a:r>
              <a:rPr lang="en-US" sz="1200" dirty="0"/>
              <a:t>DataSource</a:t>
            </a:r>
            <a:r>
              <a:rPr lang="en-US" sz="1200" dirty="0"/>
              <a:t>. </a:t>
            </a:r>
            <a:endParaRPr lang="en-US" sz="1200" dirty="0" smtClean="0"/>
          </a:p>
          <a:p>
            <a:pPr marL="228600" indent="-228600">
              <a:buFont typeface="Wingdings" pitchFamily="2" charset="2"/>
              <a:buChar char="ü"/>
            </a:pPr>
            <a:r>
              <a:rPr lang="en-US" sz="1200" dirty="0" smtClean="0"/>
              <a:t>A</a:t>
            </a:r>
            <a:r>
              <a:rPr lang="en-US" sz="1200" dirty="0"/>
              <a:t> </a:t>
            </a:r>
            <a:r>
              <a:rPr lang="en-US" sz="1200" dirty="0"/>
              <a:t>DataSource</a:t>
            </a:r>
            <a:r>
              <a:rPr lang="en-US" sz="1200" dirty="0"/>
              <a:t> is part of the JDBC specification and is a generalized connection factory. It allows a container or a framework to hide connection pooling and transaction management issues from the application </a:t>
            </a:r>
            <a:r>
              <a:rPr lang="en-US" sz="1200" dirty="0" smtClean="0"/>
              <a:t>code.</a:t>
            </a:r>
          </a:p>
          <a:p>
            <a:pPr marL="228600" indent="-228600">
              <a:buFont typeface="Wingdings" pitchFamily="2" charset="2"/>
              <a:buChar char="ü"/>
            </a:pPr>
            <a:r>
              <a:rPr lang="en-US" sz="1200" dirty="0"/>
              <a:t>As a developer, you need not know details about how to connect to the database; that is the responsibility of the administrator that sets up the datasource. You most likely fill both roles as you develop and test code, but you do not necessarily have to know how the production data source is configured</a:t>
            </a:r>
            <a:r>
              <a:rPr lang="en-US" sz="1200" dirty="0" smtClean="0"/>
              <a:t>.</a:t>
            </a:r>
          </a:p>
          <a:p>
            <a:pPr marL="228600" indent="-228600">
              <a:buFont typeface="Wingdings" pitchFamily="2" charset="2"/>
              <a:buChar char="ü"/>
            </a:pPr>
            <a:r>
              <a:rPr lang="en-US" sz="1200" dirty="0"/>
              <a:t>When using Spring’s JDBC layer, you obtain a data source from JNDI or you configure your own with a connection pool implementation provided by a third party. Popular implementations are Apache Jakarta Commons DBCP and C3P0.</a:t>
            </a:r>
            <a:endParaRPr lang="en-US" sz="1200" dirty="0"/>
          </a:p>
        </p:txBody>
      </p:sp>
    </p:spTree>
    <p:extLst>
      <p:ext uri="{BB962C8B-B14F-4D97-AF65-F5344CB8AC3E}">
        <p14:creationId xmlns:p14="http://schemas.microsoft.com/office/powerpoint/2010/main" val="462141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3657600" y="35739"/>
            <a:ext cx="1752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What is DataSource</a:t>
            </a:r>
            <a:endParaRPr 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3" y="2057400"/>
            <a:ext cx="4829175" cy="847725"/>
          </a:xfrm>
          <a:prstGeom prst="rect">
            <a:avLst/>
          </a:prstGeom>
          <a:ln/>
        </p:spPr>
        <p:style>
          <a:lnRef idx="1">
            <a:schemeClr val="accent4"/>
          </a:lnRef>
          <a:fillRef idx="2">
            <a:schemeClr val="accent4"/>
          </a:fillRef>
          <a:effectRef idx="1">
            <a:schemeClr val="accent4"/>
          </a:effectRef>
          <a:fontRef idx="minor">
            <a:schemeClr val="dk1"/>
          </a:fontRef>
        </p:style>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8260" y="3581400"/>
            <a:ext cx="6354763" cy="1276350"/>
          </a:xfrm>
          <a:prstGeom prst="rect">
            <a:avLst/>
          </a:prstGeom>
          <a:ln/>
        </p:spPr>
        <p:style>
          <a:lnRef idx="1">
            <a:schemeClr val="accent4"/>
          </a:lnRef>
          <a:fillRef idx="2">
            <a:schemeClr val="accent4"/>
          </a:fillRef>
          <a:effectRef idx="1">
            <a:schemeClr val="accent4"/>
          </a:effectRef>
          <a:fontRef idx="minor">
            <a:schemeClr val="dk1"/>
          </a:fontRef>
        </p:style>
      </p:pic>
      <p:sp>
        <p:nvSpPr>
          <p:cNvPr id="5" name="Rounded Rectangular Callout 4"/>
          <p:cNvSpPr/>
          <p:nvPr/>
        </p:nvSpPr>
        <p:spPr>
          <a:xfrm>
            <a:off x="307975" y="762000"/>
            <a:ext cx="8150225" cy="917448"/>
          </a:xfrm>
          <a:prstGeom prst="wedgeRoundRectCallout">
            <a:avLst>
              <a:gd name="adj1" fmla="val -20366"/>
              <a:gd name="adj2" fmla="val 83868"/>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You obtain a connection with </a:t>
            </a:r>
            <a:r>
              <a:rPr lang="en-US" sz="1200" dirty="0"/>
              <a:t>DriverManagerDataSource</a:t>
            </a:r>
            <a:r>
              <a:rPr lang="en-US" sz="1200" dirty="0"/>
              <a:t> as you typically obtain a JDBC connection. Specify the fully qualified classname of the JDBC driver so that </a:t>
            </a:r>
            <a:r>
              <a:rPr lang="en-US" sz="1200" dirty="0" smtClean="0"/>
              <a:t>the DriverManager</a:t>
            </a:r>
            <a:r>
              <a:rPr lang="en-US" sz="1200" dirty="0"/>
              <a:t> can load the driver class. Next, provide a URL that varies between JDBC drivers. (Consult the documentation for your driver for the correct value.) Then provide a username and a password to connect to the database.</a:t>
            </a:r>
            <a:endParaRPr lang="en-US" sz="1200" dirty="0"/>
          </a:p>
        </p:txBody>
      </p:sp>
      <p:sp>
        <p:nvSpPr>
          <p:cNvPr id="6" name="Rectangle 5"/>
          <p:cNvSpPr/>
          <p:nvPr/>
        </p:nvSpPr>
        <p:spPr>
          <a:xfrm>
            <a:off x="5562600" y="2057400"/>
            <a:ext cx="3200400" cy="762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000" dirty="0"/>
              <a:t>Only use the </a:t>
            </a:r>
            <a:r>
              <a:rPr lang="en-US" sz="1000" dirty="0"/>
              <a:t>DriverManagerDataSource</a:t>
            </a:r>
            <a:r>
              <a:rPr lang="en-US" sz="1000" dirty="0"/>
              <a:t> class should only be used for testing purposes since it does not provide pooling and will perform poorly when multiple requests for a connection are made.</a:t>
            </a:r>
            <a:endParaRPr lang="en-US" sz="1000" dirty="0"/>
          </a:p>
        </p:txBody>
      </p:sp>
      <p:sp>
        <p:nvSpPr>
          <p:cNvPr id="7" name="TextBox 6"/>
          <p:cNvSpPr txBox="1"/>
          <p:nvPr/>
        </p:nvSpPr>
        <p:spPr>
          <a:xfrm>
            <a:off x="2619404" y="3276600"/>
            <a:ext cx="1342996"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dirty="0" smtClean="0"/>
              <a:t>XML Configuration</a:t>
            </a:r>
            <a:endParaRPr lang="en-US" sz="1200" dirty="0"/>
          </a:p>
        </p:txBody>
      </p:sp>
    </p:spTree>
    <p:extLst>
      <p:ext uri="{BB962C8B-B14F-4D97-AF65-F5344CB8AC3E}">
        <p14:creationId xmlns:p14="http://schemas.microsoft.com/office/powerpoint/2010/main" val="1072296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3657600" y="35739"/>
            <a:ext cx="1752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What is DataSource</a:t>
            </a:r>
            <a:endParaRPr lang="en-US" sz="12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163" y="742950"/>
            <a:ext cx="7050087"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9326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82556</TotalTime>
  <Words>34</Words>
  <Application>Microsoft Office PowerPoint</Application>
  <PresentationFormat>Custom</PresentationFormat>
  <Paragraphs>15</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8964</cp:revision>
  <dcterms:created xsi:type="dcterms:W3CDTF">2006-08-16T00:00:00Z</dcterms:created>
  <dcterms:modified xsi:type="dcterms:W3CDTF">2018-08-13T07:46:20Z</dcterms:modified>
</cp:coreProperties>
</file>