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8"/>
  </p:notesMasterIdLst>
  <p:sldIdLst>
    <p:sldId id="438" r:id="rId2"/>
    <p:sldId id="441" r:id="rId3"/>
    <p:sldId id="442" r:id="rId4"/>
    <p:sldId id="440" r:id="rId5"/>
    <p:sldId id="437" r:id="rId6"/>
    <p:sldId id="439" r:id="rId7"/>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38"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3/20/2018</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3/20/2018</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Rectangle 12"/>
          <p:cNvSpPr/>
          <p:nvPr/>
        </p:nvSpPr>
        <p:spPr>
          <a:xfrm>
            <a:off x="3429000" y="21838"/>
            <a:ext cx="229235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Declares Components Manually</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524000"/>
            <a:ext cx="4229100" cy="3337941"/>
          </a:xfrm>
          <a:prstGeom prst="rect">
            <a:avLst/>
          </a:prstGeom>
          <a:ln/>
        </p:spPr>
        <p:style>
          <a:lnRef idx="1">
            <a:schemeClr val="accent4"/>
          </a:lnRef>
          <a:fillRef idx="2">
            <a:schemeClr val="accent4"/>
          </a:fillRef>
          <a:effectRef idx="1">
            <a:schemeClr val="accent4"/>
          </a:effectRef>
          <a:fontRef idx="minor">
            <a:schemeClr val="dk1"/>
          </a:fontRef>
        </p:style>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2254757"/>
            <a:ext cx="4191000" cy="1876425"/>
          </a:xfrm>
          <a:prstGeom prst="rect">
            <a:avLst/>
          </a:prstGeom>
          <a:ln/>
        </p:spPr>
        <p:style>
          <a:lnRef idx="1">
            <a:schemeClr val="accent5"/>
          </a:lnRef>
          <a:fillRef idx="2">
            <a:schemeClr val="accent5"/>
          </a:fillRef>
          <a:effectRef idx="1">
            <a:schemeClr val="accent5"/>
          </a:effectRef>
          <a:fontRef idx="minor">
            <a:schemeClr val="dk1"/>
          </a:fontRef>
        </p:style>
      </p:pic>
      <p:sp>
        <p:nvSpPr>
          <p:cNvPr id="10" name="Rectangle 9"/>
          <p:cNvSpPr/>
          <p:nvPr/>
        </p:nvSpPr>
        <p:spPr>
          <a:xfrm>
            <a:off x="307975" y="465138"/>
            <a:ext cx="8759825" cy="861774"/>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pPr marL="171450" indent="-171450">
              <a:buFont typeface="Wingdings" pitchFamily="2" charset="2"/>
              <a:buChar char="ü"/>
            </a:pPr>
            <a:r>
              <a:rPr lang="en-US" sz="1000" dirty="0"/>
              <a:t>Normally </a:t>
            </a:r>
            <a:r>
              <a:rPr lang="en-US" sz="1000" dirty="0" smtClean="0"/>
              <a:t>we </a:t>
            </a:r>
            <a:r>
              <a:rPr lang="en-US" sz="1000" dirty="0"/>
              <a:t>declare all the beans or components in XML bean configuration file, so that Spring container can detect and register your beans or components. Actually, Spring is able to auto scan, detect and instantiate your beans from pre-defined project package, no more tedious beans declaration in in XML file.</a:t>
            </a:r>
          </a:p>
          <a:p>
            <a:pPr marL="171450" indent="-171450">
              <a:buFont typeface="Wingdings" pitchFamily="2" charset="2"/>
              <a:buChar char="ü"/>
            </a:pPr>
            <a:endParaRPr lang="en-US" sz="1000" dirty="0" smtClean="0"/>
          </a:p>
          <a:p>
            <a:pPr marL="171450" indent="-171450">
              <a:buFont typeface="Wingdings" pitchFamily="2" charset="2"/>
              <a:buChar char="ü"/>
            </a:pPr>
            <a:r>
              <a:rPr lang="en-US" sz="1000" dirty="0" smtClean="0"/>
              <a:t>Following </a:t>
            </a:r>
            <a:r>
              <a:rPr lang="en-US" sz="1000" dirty="0"/>
              <a:t>is a simple Spring project, including a </a:t>
            </a:r>
            <a:r>
              <a:rPr lang="en-US" sz="1000" dirty="0" smtClean="0"/>
              <a:t>Employee </a:t>
            </a:r>
            <a:r>
              <a:rPr lang="en-US" sz="1000" dirty="0"/>
              <a:t>service and dao layer. Let’s explore the different between declare components manually and auto components scanning in Spring.</a:t>
            </a:r>
          </a:p>
        </p:txBody>
      </p:sp>
    </p:spTree>
    <p:extLst>
      <p:ext uri="{BB962C8B-B14F-4D97-AF65-F5344CB8AC3E}">
        <p14:creationId xmlns:p14="http://schemas.microsoft.com/office/powerpoint/2010/main" val="2479658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Rectangle 12"/>
          <p:cNvSpPr/>
          <p:nvPr/>
        </p:nvSpPr>
        <p:spPr>
          <a:xfrm>
            <a:off x="3429000" y="21838"/>
            <a:ext cx="229235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Declares Components Manually</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9275" y="1243013"/>
            <a:ext cx="5505450" cy="2543175"/>
          </a:xfrm>
          <a:prstGeom prst="rect">
            <a:avLst/>
          </a:prstGeom>
          <a:ln/>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414769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Rectangle 12"/>
          <p:cNvSpPr/>
          <p:nvPr/>
        </p:nvSpPr>
        <p:spPr>
          <a:xfrm>
            <a:off x="3429000" y="21838"/>
            <a:ext cx="229235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Declares Components Manually</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465138"/>
            <a:ext cx="5078411" cy="3033226"/>
          </a:xfrm>
          <a:prstGeom prst="rect">
            <a:avLst/>
          </a:prstGeom>
          <a:ln/>
        </p:spPr>
        <p:style>
          <a:lnRef idx="1">
            <a:schemeClr val="accent4"/>
          </a:lnRef>
          <a:fillRef idx="2">
            <a:schemeClr val="accent4"/>
          </a:fillRef>
          <a:effectRef idx="1">
            <a:schemeClr val="accent4"/>
          </a:effectRef>
          <a:fontRef idx="minor">
            <a:schemeClr val="dk1"/>
          </a:fontRef>
        </p:style>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450" y="3610014"/>
            <a:ext cx="8648700" cy="1114386"/>
          </a:xfrm>
          <a:prstGeom prst="rect">
            <a:avLst/>
          </a:prstGeom>
          <a:ln/>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414769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Rectangle 12"/>
          <p:cNvSpPr/>
          <p:nvPr/>
        </p:nvSpPr>
        <p:spPr>
          <a:xfrm>
            <a:off x="3651250" y="35739"/>
            <a:ext cx="2133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Auto Components Scanning</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9" y="1676400"/>
            <a:ext cx="4011059" cy="3200159"/>
          </a:xfrm>
          <a:prstGeom prst="rect">
            <a:avLst/>
          </a:prstGeom>
          <a:ln/>
        </p:spPr>
        <p:style>
          <a:lnRef idx="1">
            <a:schemeClr val="accent4"/>
          </a:lnRef>
          <a:fillRef idx="2">
            <a:schemeClr val="accent4"/>
          </a:fillRef>
          <a:effectRef idx="1">
            <a:schemeClr val="accent4"/>
          </a:effectRef>
          <a:fontRef idx="minor">
            <a:schemeClr val="dk1"/>
          </a:fontRef>
        </p:style>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676400"/>
            <a:ext cx="4381500" cy="2276475"/>
          </a:xfrm>
          <a:prstGeom prst="rect">
            <a:avLst/>
          </a:prstGeom>
          <a:ln/>
        </p:spPr>
        <p:style>
          <a:lnRef idx="1">
            <a:schemeClr val="accent4"/>
          </a:lnRef>
          <a:fillRef idx="2">
            <a:schemeClr val="accent4"/>
          </a:fillRef>
          <a:effectRef idx="1">
            <a:schemeClr val="accent4"/>
          </a:effectRef>
          <a:fontRef idx="minor">
            <a:schemeClr val="dk1"/>
          </a:fontRef>
        </p:style>
      </p:pic>
      <p:cxnSp>
        <p:nvCxnSpPr>
          <p:cNvPr id="6" name="Straight Arrow Connector 5"/>
          <p:cNvCxnSpPr/>
          <p:nvPr/>
        </p:nvCxnSpPr>
        <p:spPr>
          <a:xfrm flipV="1">
            <a:off x="990600" y="1219200"/>
            <a:ext cx="2362200" cy="14478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a:endCxn id="9" idx="2"/>
          </p:cNvCxnSpPr>
          <p:nvPr/>
        </p:nvCxnSpPr>
        <p:spPr>
          <a:xfrm flipH="1" flipV="1">
            <a:off x="3695700" y="1219200"/>
            <a:ext cx="1714500" cy="12954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9" name="Rectangle 8"/>
          <p:cNvSpPr/>
          <p:nvPr/>
        </p:nvSpPr>
        <p:spPr>
          <a:xfrm>
            <a:off x="990600" y="762000"/>
            <a:ext cx="5410200" cy="4572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Annotate with </a:t>
            </a:r>
            <a:r>
              <a:rPr lang="en-US" sz="1200" b="1" dirty="0"/>
              <a:t>@Component</a:t>
            </a:r>
            <a:r>
              <a:rPr lang="en-US" sz="1200" dirty="0"/>
              <a:t> to indicate this </a:t>
            </a:r>
            <a:r>
              <a:rPr lang="en-US" sz="1200" dirty="0" smtClean="0"/>
              <a:t>class </a:t>
            </a:r>
            <a:r>
              <a:rPr lang="en-US" sz="1200" dirty="0"/>
              <a:t>is an auto scan component.</a:t>
            </a:r>
          </a:p>
        </p:txBody>
      </p:sp>
    </p:spTree>
    <p:extLst>
      <p:ext uri="{BB962C8B-B14F-4D97-AF65-F5344CB8AC3E}">
        <p14:creationId xmlns:p14="http://schemas.microsoft.com/office/powerpoint/2010/main" val="2749113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Rectangle 12"/>
          <p:cNvSpPr/>
          <p:nvPr/>
        </p:nvSpPr>
        <p:spPr>
          <a:xfrm>
            <a:off x="3651250" y="35739"/>
            <a:ext cx="2133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Auto Components Scanning</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762000"/>
            <a:ext cx="5410200" cy="1838325"/>
          </a:xfrm>
          <a:prstGeom prst="rect">
            <a:avLst/>
          </a:prstGeom>
          <a:ln/>
        </p:spPr>
        <p:style>
          <a:lnRef idx="1">
            <a:schemeClr val="accent4"/>
          </a:lnRef>
          <a:fillRef idx="2">
            <a:schemeClr val="accent4"/>
          </a:fillRef>
          <a:effectRef idx="1">
            <a:schemeClr val="accent4"/>
          </a:effectRef>
          <a:fontRef idx="minor">
            <a:schemeClr val="dk1"/>
          </a:fontRef>
        </p:style>
      </p:pic>
      <p:sp>
        <p:nvSpPr>
          <p:cNvPr id="7" name="Rounded Rectangular Callout 6"/>
          <p:cNvSpPr/>
          <p:nvPr/>
        </p:nvSpPr>
        <p:spPr>
          <a:xfrm>
            <a:off x="612775" y="3276600"/>
            <a:ext cx="8302625" cy="1066800"/>
          </a:xfrm>
          <a:prstGeom prst="wedgeRoundRectCallout">
            <a:avLst>
              <a:gd name="adj1" fmla="val -26743"/>
              <a:gd name="adj2" fmla="val -141359"/>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smtClean="0"/>
              <a:t>Add </a:t>
            </a:r>
            <a:r>
              <a:rPr lang="en-US" sz="1200" dirty="0"/>
              <a:t>this “</a:t>
            </a:r>
            <a:r>
              <a:rPr lang="en-US" sz="1200" dirty="0">
                <a:solidFill>
                  <a:srgbClr val="FF0000"/>
                </a:solidFill>
              </a:rPr>
              <a:t>context:component</a:t>
            </a:r>
            <a:r>
              <a:rPr lang="en-US" sz="1200" dirty="0"/>
              <a:t>” in bean configuration file, it means, enable auto scanning feature in Spring. </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The</a:t>
            </a:r>
            <a:r>
              <a:rPr lang="en-US" sz="1200" dirty="0"/>
              <a:t> </a:t>
            </a:r>
            <a:r>
              <a:rPr lang="en-US" sz="1200" dirty="0" smtClean="0">
                <a:solidFill>
                  <a:srgbClr val="FF0000"/>
                </a:solidFill>
              </a:rPr>
              <a:t>base-package</a:t>
            </a:r>
            <a:r>
              <a:rPr lang="en-US" sz="1200" b="1" dirty="0" smtClean="0"/>
              <a:t> </a:t>
            </a:r>
            <a:r>
              <a:rPr lang="en-US" sz="1200" dirty="0" smtClean="0"/>
              <a:t>is </a:t>
            </a:r>
            <a:r>
              <a:rPr lang="en-US" sz="1200" dirty="0"/>
              <a:t>indicate where are your components stored, Spring will scan this folder and </a:t>
            </a:r>
            <a:r>
              <a:rPr lang="en-US" sz="1200" dirty="0" smtClean="0"/>
              <a:t>create </a:t>
            </a:r>
            <a:r>
              <a:rPr lang="en-US" sz="1200" dirty="0"/>
              <a:t>the bean (annotated with @Component) and register it in Spring container.</a:t>
            </a:r>
          </a:p>
        </p:txBody>
      </p:sp>
    </p:spTree>
    <p:extLst>
      <p:ext uri="{BB962C8B-B14F-4D97-AF65-F5344CB8AC3E}">
        <p14:creationId xmlns:p14="http://schemas.microsoft.com/office/powerpoint/2010/main" val="3285516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Rectangle 12"/>
          <p:cNvSpPr/>
          <p:nvPr/>
        </p:nvSpPr>
        <p:spPr>
          <a:xfrm>
            <a:off x="3651250" y="35739"/>
            <a:ext cx="2133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Auto Components Scanning</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484189"/>
            <a:ext cx="5330825" cy="2868612"/>
          </a:xfrm>
          <a:prstGeom prst="rect">
            <a:avLst/>
          </a:prstGeom>
          <a:ln/>
        </p:spPr>
        <p:style>
          <a:lnRef idx="1">
            <a:schemeClr val="accent4"/>
          </a:lnRef>
          <a:fillRef idx="2">
            <a:schemeClr val="accent4"/>
          </a:fillRef>
          <a:effectRef idx="1">
            <a:schemeClr val="accent4"/>
          </a:effectRef>
          <a:fontRef idx="minor">
            <a:schemeClr val="dk1"/>
          </a:fontRef>
        </p:style>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974" y="3581400"/>
            <a:ext cx="8531225" cy="1357313"/>
          </a:xfrm>
          <a:prstGeom prst="rect">
            <a:avLst/>
          </a:prstGeom>
          <a:ln/>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3420293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82268</TotalTime>
  <Words>133</Words>
  <Application>Microsoft Office PowerPoint</Application>
  <PresentationFormat>Custom</PresentationFormat>
  <Paragraphs>19</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8739</cp:revision>
  <dcterms:created xsi:type="dcterms:W3CDTF">2006-08-16T00:00:00Z</dcterms:created>
  <dcterms:modified xsi:type="dcterms:W3CDTF">2018-03-20T12:18:56Z</dcterms:modified>
</cp:coreProperties>
</file>