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3" r:id="rId2"/>
    <p:sldId id="444" r:id="rId3"/>
    <p:sldId id="445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36525" y="1233369"/>
            <a:ext cx="4464050" cy="1752600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05250" y="35739"/>
            <a:ext cx="14287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Spring </a:t>
            </a:r>
            <a:r>
              <a:rPr lang="en-US" sz="1200" dirty="0" smtClean="0"/>
              <a:t>AOP Advice</a:t>
            </a:r>
            <a:r>
              <a:rPr lang="en-US" sz="1200" dirty="0"/>
              <a:t>s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596064" y="2330292"/>
            <a:ext cx="1066800" cy="381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method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593725" y="1921491"/>
            <a:ext cx="1069139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Before Advice</a:t>
            </a:r>
            <a:endParaRPr lang="en-US" sz="1200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1962150" y="1402893"/>
            <a:ext cx="2133600" cy="612648"/>
          </a:xfrm>
          <a:prstGeom prst="wedgeRoundRectCallout">
            <a:avLst>
              <a:gd name="adj1" fmla="val -65476"/>
              <a:gd name="adj2" fmla="val 4850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Before Advice</a:t>
            </a:r>
            <a:r>
              <a:rPr lang="en-US" sz="1200" dirty="0"/>
              <a:t> </a:t>
            </a:r>
            <a:r>
              <a:rPr lang="en-US" sz="1200" dirty="0" smtClean="0"/>
              <a:t>is </a:t>
            </a:r>
            <a:r>
              <a:rPr lang="en-US" sz="1200" dirty="0"/>
              <a:t>executed before the actual method call.</a:t>
            </a:r>
          </a:p>
        </p:txBody>
      </p:sp>
      <p:sp>
        <p:nvSpPr>
          <p:cNvPr id="6" name="Rectangle 5"/>
          <p:cNvSpPr/>
          <p:nvPr/>
        </p:nvSpPr>
        <p:spPr>
          <a:xfrm>
            <a:off x="307974" y="609600"/>
            <a:ext cx="8074025" cy="461665"/>
          </a:xfrm>
          <a:prstGeom prst="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There are 4 types of advices supported in </a:t>
            </a:r>
            <a:r>
              <a:rPr lang="en-US" sz="1200" dirty="0">
                <a:solidFill>
                  <a:srgbClr val="FF0000"/>
                </a:solidFill>
              </a:rPr>
              <a:t>spring1.2 old style aop</a:t>
            </a:r>
            <a:r>
              <a:rPr lang="en-US" sz="1200" dirty="0"/>
              <a:t> </a:t>
            </a:r>
            <a:r>
              <a:rPr lang="en-US" sz="1200" dirty="0" smtClean="0"/>
              <a:t>implementation.</a:t>
            </a:r>
            <a:r>
              <a:rPr lang="en-US" sz="1200" dirty="0"/>
              <a:t> Though it is supported in spring 3, but it is recommended to use </a:t>
            </a:r>
            <a:r>
              <a:rPr lang="en-US" sz="1200" dirty="0">
                <a:solidFill>
                  <a:srgbClr val="FF0000"/>
                </a:solidFill>
              </a:rPr>
              <a:t>spring aop with aspectJ </a:t>
            </a:r>
            <a:r>
              <a:rPr lang="en-US" sz="1200" dirty="0"/>
              <a:t>that we are going to learn </a:t>
            </a:r>
            <a:r>
              <a:rPr lang="en-US" sz="1200" dirty="0" smtClean="0"/>
              <a:t>later.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4419600" y="3140691"/>
            <a:ext cx="4464050" cy="1752600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860089" y="3635991"/>
            <a:ext cx="1066800" cy="381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method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4876800" y="4105812"/>
            <a:ext cx="952440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After </a:t>
            </a:r>
            <a:r>
              <a:rPr lang="en-US" sz="1200" dirty="0" smtClean="0"/>
              <a:t>Advice</a:t>
            </a:r>
            <a:endParaRPr lang="en-US" sz="1200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6245224" y="3444228"/>
            <a:ext cx="2517775" cy="934097"/>
          </a:xfrm>
          <a:prstGeom prst="wedgeRoundRectCallout">
            <a:avLst>
              <a:gd name="adj1" fmla="val -66989"/>
              <a:gd name="adj2" fmla="val 3423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After Advice</a:t>
            </a:r>
            <a:r>
              <a:rPr lang="en-US" sz="1200" dirty="0"/>
              <a:t> </a:t>
            </a:r>
            <a:r>
              <a:rPr lang="en-US" sz="1200" dirty="0" smtClean="0"/>
              <a:t>is </a:t>
            </a:r>
            <a:r>
              <a:rPr lang="en-US" sz="1200" dirty="0"/>
              <a:t>executed after the actual method call. If method returns a value, it is executed after returning value.</a:t>
            </a:r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36525" y="803970"/>
            <a:ext cx="4464050" cy="1752600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05250" y="35739"/>
            <a:ext cx="14287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Spring </a:t>
            </a:r>
            <a:r>
              <a:rPr lang="en-US" sz="1200" dirty="0" smtClean="0"/>
              <a:t>AOP Advice</a:t>
            </a:r>
            <a:r>
              <a:rPr lang="en-US" sz="1200" dirty="0"/>
              <a:t>s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660399" y="1586142"/>
            <a:ext cx="1066800" cy="381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method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631825" y="1141318"/>
            <a:ext cx="1115755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Around </a:t>
            </a:r>
            <a:r>
              <a:rPr lang="en-US" sz="1200" dirty="0" smtClean="0"/>
              <a:t>Advice</a:t>
            </a:r>
            <a:endParaRPr lang="en-US" sz="1200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1962150" y="973494"/>
            <a:ext cx="2133600" cy="612648"/>
          </a:xfrm>
          <a:prstGeom prst="wedgeRoundRectCallout">
            <a:avLst>
              <a:gd name="adj1" fmla="val -60119"/>
              <a:gd name="adj2" fmla="val -279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Around Advice </a:t>
            </a:r>
            <a:r>
              <a:rPr lang="en-US" sz="1200" dirty="0" smtClean="0"/>
              <a:t>is </a:t>
            </a:r>
            <a:r>
              <a:rPr lang="en-US" sz="1200" dirty="0"/>
              <a:t>executed before and after the actual method call.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419600" y="2711292"/>
            <a:ext cx="4464050" cy="1752600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581525" y="3234930"/>
            <a:ext cx="1066800" cy="381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method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5086350" y="3676413"/>
            <a:ext cx="1093954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Throws</a:t>
            </a:r>
            <a:r>
              <a:rPr lang="en-US" sz="1200" dirty="0"/>
              <a:t> </a:t>
            </a:r>
            <a:r>
              <a:rPr lang="en-US" sz="1200" dirty="0" smtClean="0"/>
              <a:t>Advice</a:t>
            </a:r>
            <a:endParaRPr lang="en-US" sz="1200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6245224" y="3425430"/>
            <a:ext cx="2517775" cy="523496"/>
          </a:xfrm>
          <a:prstGeom prst="wedgeRoundRectCallout">
            <a:avLst>
              <a:gd name="adj1" fmla="val -53370"/>
              <a:gd name="adj2" fmla="val 2913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Throws Advice</a:t>
            </a:r>
            <a:r>
              <a:rPr lang="en-US" sz="1200" dirty="0"/>
              <a:t> </a:t>
            </a:r>
            <a:r>
              <a:rPr lang="en-US" sz="1200" dirty="0" smtClean="0"/>
              <a:t>is </a:t>
            </a:r>
            <a:r>
              <a:rPr lang="en-US" sz="1200" dirty="0"/>
              <a:t>executed if actual method throws </a:t>
            </a:r>
            <a:r>
              <a:rPr lang="en-US" sz="1200" dirty="0" smtClean="0"/>
              <a:t>an exception</a:t>
            </a:r>
            <a:r>
              <a:rPr lang="en-US" sz="1200" dirty="0"/>
              <a:t>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60399" y="2118633"/>
            <a:ext cx="1115755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Around </a:t>
            </a:r>
            <a:r>
              <a:rPr lang="en-US" sz="1200" dirty="0" smtClean="0"/>
              <a:t>Advice</a:t>
            </a:r>
            <a:endParaRPr lang="en-US" sz="1200" dirty="0"/>
          </a:p>
        </p:txBody>
      </p:sp>
      <p:cxnSp>
        <p:nvCxnSpPr>
          <p:cNvPr id="9" name="Elbow Connector 8"/>
          <p:cNvCxnSpPr>
            <a:stCxn id="17" idx="3"/>
          </p:cNvCxnSpPr>
          <p:nvPr/>
        </p:nvCxnSpPr>
        <p:spPr>
          <a:xfrm>
            <a:off x="5648325" y="3425430"/>
            <a:ext cx="142875" cy="2509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03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54011" y="1038999"/>
            <a:ext cx="8531225" cy="3761601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05250" y="35739"/>
            <a:ext cx="14287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Spring </a:t>
            </a:r>
            <a:r>
              <a:rPr lang="en-US" sz="1200" dirty="0" smtClean="0"/>
              <a:t>AOP Advice</a:t>
            </a:r>
            <a:r>
              <a:rPr lang="en-US" sz="1200" dirty="0"/>
              <a:t>s</a:t>
            </a:r>
            <a:endParaRPr lang="en-US" sz="1200" dirty="0"/>
          </a:p>
        </p:txBody>
      </p:sp>
      <p:pic>
        <p:nvPicPr>
          <p:cNvPr id="1026" name="Picture 2" descr="Image result for Advice hierarch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371600"/>
            <a:ext cx="7588250" cy="302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012054" y="623500"/>
            <a:ext cx="121514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Advice </a:t>
            </a:r>
            <a:r>
              <a:rPr lang="en-US" sz="1200" dirty="0"/>
              <a:t>hierarchy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5715000" y="312737"/>
            <a:ext cx="3276600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dirty="0"/>
              <a:t>All are interfaces in aop</a:t>
            </a:r>
            <a:r>
              <a:rPr lang="en-US" sz="8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8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800" b="1" dirty="0"/>
              <a:t>MethodBeforeAdvice</a:t>
            </a:r>
            <a:r>
              <a:rPr lang="en-US" sz="800" dirty="0"/>
              <a:t> interface extends </a:t>
            </a:r>
            <a:r>
              <a:rPr lang="en-US" sz="800" dirty="0" smtClean="0"/>
              <a:t>the</a:t>
            </a:r>
            <a:r>
              <a:rPr lang="en-US" sz="800" dirty="0"/>
              <a:t> </a:t>
            </a:r>
            <a:r>
              <a:rPr lang="en-US" sz="800" b="1" dirty="0"/>
              <a:t>BeforeAdvice</a:t>
            </a:r>
            <a:r>
              <a:rPr lang="en-US" sz="800" dirty="0"/>
              <a:t> interface</a:t>
            </a:r>
            <a:r>
              <a:rPr lang="en-US" sz="8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8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800" b="1" dirty="0"/>
              <a:t>AfterReturningAdvice</a:t>
            </a:r>
            <a:r>
              <a:rPr lang="en-US" sz="800" dirty="0"/>
              <a:t> interface extends the </a:t>
            </a:r>
            <a:r>
              <a:rPr lang="en-US" sz="800" b="1" dirty="0"/>
              <a:t>AfterAdvice</a:t>
            </a:r>
            <a:r>
              <a:rPr lang="en-US" sz="800" dirty="0"/>
              <a:t> interface</a:t>
            </a:r>
            <a:r>
              <a:rPr lang="en-US" sz="8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8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800" b="1" dirty="0"/>
              <a:t>ThrowsAdvice</a:t>
            </a:r>
            <a:r>
              <a:rPr lang="en-US" sz="800" dirty="0"/>
              <a:t> interface extends the </a:t>
            </a:r>
            <a:r>
              <a:rPr lang="en-US" sz="800" b="1" dirty="0"/>
              <a:t>AfterAdvice</a:t>
            </a:r>
            <a:r>
              <a:rPr lang="en-US" sz="800" dirty="0"/>
              <a:t> interface</a:t>
            </a:r>
            <a:r>
              <a:rPr lang="en-US" sz="8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8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800" b="1" dirty="0"/>
              <a:t>MethodInterceptor</a:t>
            </a:r>
            <a:r>
              <a:rPr lang="en-US" sz="800" dirty="0"/>
              <a:t> interface extends the </a:t>
            </a:r>
            <a:r>
              <a:rPr lang="en-US" sz="800" b="1" dirty="0"/>
              <a:t>Interceptor</a:t>
            </a:r>
            <a:r>
              <a:rPr lang="en-US" sz="800" dirty="0"/>
              <a:t> interface. It is used in around advice.</a:t>
            </a:r>
          </a:p>
        </p:txBody>
      </p:sp>
    </p:spTree>
    <p:extLst>
      <p:ext uri="{BB962C8B-B14F-4D97-AF65-F5344CB8AC3E}">
        <p14:creationId xmlns:p14="http://schemas.microsoft.com/office/powerpoint/2010/main" val="261331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82560</TotalTime>
  <Words>79</Words>
  <Application>Microsoft Office PowerPoint</Application>
  <PresentationFormat>Custom</PresentationFormat>
  <Paragraphs>30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8945</cp:revision>
  <dcterms:created xsi:type="dcterms:W3CDTF">2006-08-16T00:00:00Z</dcterms:created>
  <dcterms:modified xsi:type="dcterms:W3CDTF">2018-05-11T15:37:41Z</dcterms:modified>
</cp:coreProperties>
</file>