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2" r:id="rId2"/>
    <p:sldId id="433"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3/30/2018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owchart: Process 4"/>
          <p:cNvSpPr/>
          <p:nvPr/>
        </p:nvSpPr>
        <p:spPr>
          <a:xfrm>
            <a:off x="5451475" y="1166812"/>
            <a:ext cx="3352800" cy="3048000"/>
          </a:xfrm>
          <a:prstGeom prst="flowChartProcess">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Spring framework is a layered architecture which consists of several modules. All modules are built on the top of its core container.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modules provide everything that a developer may need for use in the enterprise application development.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Developer </a:t>
            </a:r>
            <a:r>
              <a:rPr lang="en-US" sz="1200" dirty="0"/>
              <a:t>is always free to choose what features he needs and eliminate the modules which are of no use.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Spring framework is </a:t>
            </a:r>
            <a:r>
              <a:rPr lang="en-US" sz="1200" dirty="0"/>
              <a:t>modular architecture enables integration with other frameworks without much hassle.</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791200" y="2362200"/>
            <a:ext cx="3200400" cy="1905000"/>
          </a:xfrm>
          <a:prstGeom prst="wedgeRoundRectCallout">
            <a:avLst>
              <a:gd name="adj1" fmla="val -69583"/>
              <a:gd name="adj2" fmla="val 4011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The Core Module:</a:t>
            </a:r>
            <a:r>
              <a:rPr lang="en-US" sz="1200" dirty="0"/>
              <a:t> Provides the Dependency Injection (DI) feature which is the basic concept of the Spring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This </a:t>
            </a:r>
            <a:r>
              <a:rPr lang="en-US" sz="1200" dirty="0"/>
              <a:t>module contains the </a:t>
            </a:r>
            <a:r>
              <a:rPr lang="en-US" sz="1200" b="1" i="1" dirty="0"/>
              <a:t>BeanFactory,</a:t>
            </a:r>
            <a:r>
              <a:rPr lang="en-US" sz="1200" b="1" dirty="0"/>
              <a:t> </a:t>
            </a:r>
            <a:r>
              <a:rPr lang="en-US" sz="1200" dirty="0"/>
              <a:t>an implementation of Factory Pattern which creates the bean as per the configurations provided by the developer in an XML file.</a:t>
            </a:r>
          </a:p>
        </p:txBody>
      </p:sp>
    </p:spTree>
    <p:extLst>
      <p:ext uri="{BB962C8B-B14F-4D97-AF65-F5344CB8AC3E}">
        <p14:creationId xmlns:p14="http://schemas.microsoft.com/office/powerpoint/2010/main" val="826531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55575" y="2643187"/>
            <a:ext cx="3352800" cy="1676400"/>
          </a:xfrm>
          <a:prstGeom prst="wedgeRoundRectCallout">
            <a:avLst>
              <a:gd name="adj1" fmla="val 63480"/>
              <a:gd name="adj2" fmla="val -163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AOP Module:</a:t>
            </a:r>
            <a:r>
              <a:rPr lang="en-US" sz="1200" dirty="0"/>
              <a:t> The Aspect Oriented Programming module allows developers to define method-interceptors and point cuts to keep the concerns apart. It is configured at run time so the compilation step is skipped. It aims at declarative transaction management which is easier to maintain.</a:t>
            </a:r>
          </a:p>
        </p:txBody>
      </p:sp>
      <p:sp>
        <p:nvSpPr>
          <p:cNvPr id="7" name="Rounded Rectangular Callout 6"/>
          <p:cNvSpPr/>
          <p:nvPr/>
        </p:nvSpPr>
        <p:spPr>
          <a:xfrm>
            <a:off x="174625" y="312738"/>
            <a:ext cx="3352800" cy="2125662"/>
          </a:xfrm>
          <a:prstGeom prst="wedgeRoundRectCallout">
            <a:avLst>
              <a:gd name="adj1" fmla="val 63480"/>
              <a:gd name="adj2" fmla="val -163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DAO Module: </a:t>
            </a:r>
            <a:r>
              <a:rPr lang="en-US" sz="1200" dirty="0"/>
              <a:t>This provides an abstraction layer to the low level task of creating a connection, releasing it etc.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It </a:t>
            </a:r>
            <a:r>
              <a:rPr lang="en-US" sz="1200" dirty="0"/>
              <a:t>also maintains a hierarchy of meaningful exceptions rather than throwing complicated error codes from specific database vendors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smtClean="0"/>
              <a:t>It </a:t>
            </a:r>
            <a:r>
              <a:rPr lang="en-US" sz="1200" dirty="0"/>
              <a:t>uses AOP to manage transactions. Transactions can also be managed programmatically.</a:t>
            </a:r>
          </a:p>
        </p:txBody>
      </p:sp>
    </p:spTree>
    <p:extLst>
      <p:ext uri="{BB962C8B-B14F-4D97-AF65-F5344CB8AC3E}">
        <p14:creationId xmlns:p14="http://schemas.microsoft.com/office/powerpoint/2010/main" val="423281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29000" y="35739"/>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447800"/>
            <a:ext cx="51149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543425" y="381000"/>
            <a:ext cx="3276600" cy="1066800"/>
          </a:xfrm>
          <a:prstGeom prst="wedgeRoundRectCallout">
            <a:avLst>
              <a:gd name="adj1" fmla="val -81440"/>
              <a:gd name="adj2" fmla="val 6131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JEE Module: </a:t>
            </a:r>
            <a:r>
              <a:rPr lang="en-US" sz="1200" dirty="0"/>
              <a:t>It also provides support for JMX, JCA, EJB and JMS etc. In lots of cases, JCA (Java EE Connection API) is much like JDBC, except where JDBC is focused on database JCA focus on connecting to legacy systems.</a:t>
            </a:r>
          </a:p>
        </p:txBody>
      </p:sp>
      <p:sp>
        <p:nvSpPr>
          <p:cNvPr id="7" name="Rounded Rectangular Callout 6"/>
          <p:cNvSpPr/>
          <p:nvPr/>
        </p:nvSpPr>
        <p:spPr>
          <a:xfrm>
            <a:off x="5638800" y="1752600"/>
            <a:ext cx="3352800" cy="1500187"/>
          </a:xfrm>
          <a:prstGeom prst="wedgeRoundRectCallout">
            <a:avLst>
              <a:gd name="adj1" fmla="val -63509"/>
              <a:gd name="adj2" fmla="val -288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Web Module: </a:t>
            </a:r>
            <a:r>
              <a:rPr lang="en-US" sz="1200" dirty="0"/>
              <a:t>Spring comes with MVC framework which eases the task of developing web applications.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It </a:t>
            </a:r>
            <a:r>
              <a:rPr lang="en-US" sz="1200" dirty="0"/>
              <a:t>also integrates well with the most popular MVC frameworks like Struts, Tapestry, JSF, Wicket etc.</a:t>
            </a:r>
          </a:p>
        </p:txBody>
      </p:sp>
      <p:sp>
        <p:nvSpPr>
          <p:cNvPr id="8" name="Rounded Rectangular Callout 7"/>
          <p:cNvSpPr/>
          <p:nvPr/>
        </p:nvSpPr>
        <p:spPr>
          <a:xfrm>
            <a:off x="155575" y="199638"/>
            <a:ext cx="3352800" cy="1219200"/>
          </a:xfrm>
          <a:prstGeom prst="wedgeRoundRectCallout">
            <a:avLst>
              <a:gd name="adj1" fmla="val 11491"/>
              <a:gd name="adj2" fmla="val 6567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ORM Module: </a:t>
            </a:r>
            <a:r>
              <a:rPr lang="en-US" sz="1200" dirty="0"/>
              <a:t>Spring doesn’t provides its own ORM implementation but offers integrations with popular Object Relational mapping tools like Hibernate, iBATIS SQL Maps, Oracle TopLink and JPA etc.</a:t>
            </a:r>
          </a:p>
        </p:txBody>
      </p:sp>
    </p:spTree>
    <p:extLst>
      <p:ext uri="{BB962C8B-B14F-4D97-AF65-F5344CB8AC3E}">
        <p14:creationId xmlns:p14="http://schemas.microsoft.com/office/powerpoint/2010/main" val="176922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80400</TotalTime>
  <Words>116</Words>
  <Application>Microsoft Office PowerPoint</Application>
  <PresentationFormat>Custom</PresentationFormat>
  <Paragraphs>29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8414</cp:revision>
  <dcterms:created xsi:type="dcterms:W3CDTF">2006-08-16T00:00:00Z</dcterms:created>
  <dcterms:modified xsi:type="dcterms:W3CDTF">2018-03-30T10:38:26Z</dcterms:modified>
</cp:coreProperties>
</file>