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43" r:id="rId2"/>
    <p:sldId id="444" r:id="rId3"/>
    <p:sldId id="445" r:id="rId4"/>
    <p:sldId id="446" r:id="rId5"/>
    <p:sldId id="44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4/5/2018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sp>
        <p:nvSpPr>
          <p:cNvPr id="6" name="Oval 5"/>
          <p:cNvSpPr/>
          <p:nvPr/>
        </p:nvSpPr>
        <p:spPr>
          <a:xfrm>
            <a:off x="7143750" y="3153156"/>
            <a:ext cx="1924050" cy="77762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i="1" dirty="0" smtClean="0"/>
              <a:t>Application Listener</a:t>
            </a:r>
            <a:endParaRPr lang="en-US" sz="1200" dirty="0"/>
          </a:p>
        </p:txBody>
      </p:sp>
      <p:sp>
        <p:nvSpPr>
          <p:cNvPr id="9" name="Oval 8"/>
          <p:cNvSpPr/>
          <p:nvPr/>
        </p:nvSpPr>
        <p:spPr>
          <a:xfrm>
            <a:off x="47625" y="3119723"/>
            <a:ext cx="1981200" cy="84448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Application Context</a:t>
            </a:r>
            <a:endParaRPr lang="en-US" sz="1200" dirty="0"/>
          </a:p>
        </p:txBody>
      </p:sp>
      <p:sp>
        <p:nvSpPr>
          <p:cNvPr id="5" name="Flowchart: Terminator 4"/>
          <p:cNvSpPr/>
          <p:nvPr/>
        </p:nvSpPr>
        <p:spPr>
          <a:xfrm>
            <a:off x="3028950" y="3252979"/>
            <a:ext cx="3200400" cy="577977"/>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endParaRPr lang="en-US" sz="1100" i="1" dirty="0" smtClean="0">
              <a:solidFill>
                <a:schemeClr val="bg1"/>
              </a:solidFill>
            </a:endParaRPr>
          </a:p>
          <a:p>
            <a:r>
              <a:rPr lang="en-US" sz="1100" i="1" dirty="0" smtClean="0">
                <a:solidFill>
                  <a:schemeClr val="bg1"/>
                </a:solidFill>
              </a:rPr>
              <a:t>Application Event(e.g ContextStartedEvent,</a:t>
            </a:r>
            <a:r>
              <a:rPr lang="en-US" sz="1100" i="1" dirty="0">
                <a:solidFill>
                  <a:schemeClr val="bg1"/>
                </a:solidFill>
              </a:rPr>
              <a:t> ContextStoppedEvent</a:t>
            </a:r>
            <a:endParaRPr lang="en-US" sz="1100" dirty="0">
              <a:solidFill>
                <a:schemeClr val="bg1"/>
              </a:solidFill>
            </a:endParaRPr>
          </a:p>
          <a:p>
            <a:endParaRPr lang="en-US" sz="1100" dirty="0">
              <a:solidFill>
                <a:schemeClr val="bg1"/>
              </a:solidFill>
            </a:endParaRPr>
          </a:p>
        </p:txBody>
      </p:sp>
      <p:cxnSp>
        <p:nvCxnSpPr>
          <p:cNvPr id="12" name="Straight Arrow Connector 11"/>
          <p:cNvCxnSpPr>
            <a:stCxn id="9" idx="6"/>
            <a:endCxn id="5" idx="1"/>
          </p:cNvCxnSpPr>
          <p:nvPr/>
        </p:nvCxnSpPr>
        <p:spPr>
          <a:xfrm>
            <a:off x="2028825" y="3541966"/>
            <a:ext cx="1000125"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6" idx="2"/>
          </p:cNvCxnSpPr>
          <p:nvPr/>
        </p:nvCxnSpPr>
        <p:spPr>
          <a:xfrm flipV="1">
            <a:off x="6229350" y="3541967"/>
            <a:ext cx="9144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90750" y="3252979"/>
            <a:ext cx="636713" cy="276999"/>
          </a:xfrm>
          <a:prstGeom prst="rect">
            <a:avLst/>
          </a:prstGeom>
          <a:noFill/>
        </p:spPr>
        <p:txBody>
          <a:bodyPr wrap="none" rtlCol="0">
            <a:spAutoFit/>
          </a:bodyPr>
          <a:lstStyle/>
          <a:p>
            <a:r>
              <a:rPr lang="en-US" sz="1200" dirty="0" smtClean="0"/>
              <a:t>Publish</a:t>
            </a:r>
            <a:endParaRPr lang="en-US" sz="1200" dirty="0"/>
          </a:p>
        </p:txBody>
      </p:sp>
      <p:sp>
        <p:nvSpPr>
          <p:cNvPr id="24" name="TextBox 23"/>
          <p:cNvSpPr txBox="1"/>
          <p:nvPr/>
        </p:nvSpPr>
        <p:spPr>
          <a:xfrm>
            <a:off x="6305550" y="3237358"/>
            <a:ext cx="664606" cy="276999"/>
          </a:xfrm>
          <a:prstGeom prst="rect">
            <a:avLst/>
          </a:prstGeom>
          <a:noFill/>
        </p:spPr>
        <p:txBody>
          <a:bodyPr wrap="none" rtlCol="0">
            <a:spAutoFit/>
          </a:bodyPr>
          <a:lstStyle/>
          <a:p>
            <a:r>
              <a:rPr lang="en-US" sz="1200" dirty="0" smtClean="0"/>
              <a:t>Receive</a:t>
            </a:r>
            <a:endParaRPr lang="en-US" sz="1200" dirty="0"/>
          </a:p>
        </p:txBody>
      </p:sp>
      <p:sp>
        <p:nvSpPr>
          <p:cNvPr id="25" name="Rectangle 24"/>
          <p:cNvSpPr/>
          <p:nvPr/>
        </p:nvSpPr>
        <p:spPr>
          <a:xfrm>
            <a:off x="136525" y="465138"/>
            <a:ext cx="8778875" cy="227006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core of Spring is the </a:t>
            </a:r>
            <a:r>
              <a:rPr lang="en-US" sz="1200" dirty="0">
                <a:solidFill>
                  <a:srgbClr val="FF0000"/>
                </a:solidFill>
              </a:rPr>
              <a:t>ApplicationContext</a:t>
            </a:r>
            <a:r>
              <a:rPr lang="en-US" sz="1200" dirty="0"/>
              <a:t>, which manages the complete life cycle of the beans. </a:t>
            </a:r>
          </a:p>
          <a:p>
            <a:pPr marL="171450" indent="-171450">
              <a:buFont typeface="Wingdings" pitchFamily="2" charset="2"/>
              <a:buChar char="ü"/>
            </a:pPr>
            <a:endParaRPr lang="en-US" sz="1200" dirty="0">
              <a:solidFill>
                <a:srgbClr val="FF0000"/>
              </a:solidFill>
            </a:endParaRPr>
          </a:p>
          <a:p>
            <a:pPr marL="171450" indent="-171450">
              <a:buFont typeface="Wingdings" pitchFamily="2" charset="2"/>
              <a:buChar char="ü"/>
            </a:pPr>
            <a:r>
              <a:rPr lang="en-US" sz="1200" dirty="0"/>
              <a:t>The ApplicationContext publishes certain types of events when loading the beans. For example, a </a:t>
            </a:r>
            <a:r>
              <a:rPr lang="en-US" sz="1200" i="1" dirty="0">
                <a:solidFill>
                  <a:srgbClr val="FF0000"/>
                </a:solidFill>
              </a:rPr>
              <a:t>ContextStartedEvent</a:t>
            </a:r>
            <a:r>
              <a:rPr lang="en-US" sz="1200" dirty="0"/>
              <a:t> is published when the context is started and </a:t>
            </a:r>
            <a:r>
              <a:rPr lang="en-US" sz="1200" i="1" dirty="0">
                <a:solidFill>
                  <a:srgbClr val="FF0000"/>
                </a:solidFill>
              </a:rPr>
              <a:t>ContextStoppedEvent</a:t>
            </a:r>
            <a:r>
              <a:rPr lang="en-US" sz="1200" dirty="0"/>
              <a:t> is published when the context is stopped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Event </a:t>
            </a:r>
            <a:r>
              <a:rPr lang="en-US" sz="1200" dirty="0"/>
              <a:t>handling in the </a:t>
            </a:r>
            <a:r>
              <a:rPr lang="en-US" sz="1200" i="1" dirty="0">
                <a:solidFill>
                  <a:srgbClr val="FF0000"/>
                </a:solidFill>
              </a:rPr>
              <a:t>ApplicationContext</a:t>
            </a:r>
            <a:r>
              <a:rPr lang="en-US" sz="1200" dirty="0"/>
              <a:t> is provided through the </a:t>
            </a:r>
            <a:r>
              <a:rPr lang="en-US" sz="1200" i="1" dirty="0">
                <a:solidFill>
                  <a:srgbClr val="FF0000"/>
                </a:solidFill>
              </a:rPr>
              <a:t>ApplicationEvent</a:t>
            </a:r>
            <a:r>
              <a:rPr lang="en-US" sz="1200" dirty="0"/>
              <a:t> </a:t>
            </a:r>
            <a:r>
              <a:rPr lang="en-US" sz="1200" dirty="0">
                <a:solidFill>
                  <a:srgbClr val="FF0000"/>
                </a:solidFill>
              </a:rPr>
              <a:t>class</a:t>
            </a:r>
            <a:r>
              <a:rPr lang="en-US" sz="1200" dirty="0"/>
              <a:t> and </a:t>
            </a:r>
            <a:r>
              <a:rPr lang="en-US" sz="1200" i="1" dirty="0">
                <a:solidFill>
                  <a:srgbClr val="FF0000"/>
                </a:solidFill>
              </a:rPr>
              <a:t>ApplicationListener</a:t>
            </a:r>
            <a:r>
              <a:rPr lang="en-US" sz="1200" dirty="0"/>
              <a:t> </a:t>
            </a:r>
            <a:r>
              <a:rPr lang="en-US" sz="1200" dirty="0">
                <a:solidFill>
                  <a:srgbClr val="FF0000"/>
                </a:solidFill>
              </a:rPr>
              <a:t>interface</a:t>
            </a:r>
            <a:r>
              <a:rPr lang="en-US" sz="1200" dirty="0"/>
              <a:t>. Hence, if a bean implements the </a:t>
            </a:r>
            <a:r>
              <a:rPr lang="en-US" sz="1200" i="1" dirty="0"/>
              <a:t>ApplicationListener</a:t>
            </a:r>
            <a:r>
              <a:rPr lang="en-US" sz="1200" dirty="0"/>
              <a:t>, then every time an </a:t>
            </a:r>
            <a:r>
              <a:rPr lang="en-US" sz="1200" i="1" dirty="0"/>
              <a:t>ApplicationEvent</a:t>
            </a:r>
            <a:r>
              <a:rPr lang="en-US" sz="1200" dirty="0"/>
              <a:t> gets published </a:t>
            </a:r>
            <a:r>
              <a:rPr lang="en-US" sz="1200" dirty="0" smtClean="0"/>
              <a:t>by </a:t>
            </a:r>
            <a:r>
              <a:rPr lang="en-US" sz="1200" dirty="0"/>
              <a:t>the ApplicationContext, that bean is notified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Spring's event handling is single-threaded so if an event is published, until and unless all the receivers get the message, the processes are blocked and the flow will not continue. Hence, care should be taken when designing your application if the event handling is to be used.</a:t>
            </a:r>
            <a:endParaRPr lang="en-US" sz="1200" dirty="0"/>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sp>
        <p:nvSpPr>
          <p:cNvPr id="7" name="Rectangle 6"/>
          <p:cNvSpPr/>
          <p:nvPr/>
        </p:nvSpPr>
        <p:spPr>
          <a:xfrm>
            <a:off x="107950" y="935593"/>
            <a:ext cx="4953000"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This event is published when the </a:t>
            </a:r>
            <a:r>
              <a:rPr lang="en-US" sz="1200" i="1" dirty="0"/>
              <a:t>ApplicationContext</a:t>
            </a:r>
            <a:r>
              <a:rPr lang="en-US" sz="1200" dirty="0"/>
              <a:t> is started using the start() method on the </a:t>
            </a:r>
            <a:r>
              <a:rPr lang="en-US" sz="1200" i="1" dirty="0" smtClean="0"/>
              <a:t>ConfigurableApplicationContext </a:t>
            </a:r>
            <a:r>
              <a:rPr lang="en-US" sz="1200" dirty="0" smtClean="0"/>
              <a:t>interface</a:t>
            </a:r>
            <a:r>
              <a:rPr lang="en-US" sz="1200" dirty="0"/>
              <a:t>. You can poll your database or you can restart any stopped application after receiving this event.</a:t>
            </a:r>
          </a:p>
        </p:txBody>
      </p:sp>
      <p:sp>
        <p:nvSpPr>
          <p:cNvPr id="15" name="Rectangle 14"/>
          <p:cNvSpPr/>
          <p:nvPr/>
        </p:nvSpPr>
        <p:spPr>
          <a:xfrm>
            <a:off x="4038600" y="3581400"/>
            <a:ext cx="4953000"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This event is published when the </a:t>
            </a:r>
            <a:r>
              <a:rPr lang="en-US" sz="1200" i="1" dirty="0"/>
              <a:t>ApplicationContext</a:t>
            </a:r>
            <a:r>
              <a:rPr lang="en-US" sz="1200" dirty="0"/>
              <a:t> is stopped using the stop() method on the </a:t>
            </a:r>
            <a:r>
              <a:rPr lang="en-US" sz="1200" i="1" dirty="0" smtClean="0"/>
              <a:t>ConfigurableApplicationContext </a:t>
            </a:r>
            <a:r>
              <a:rPr lang="en-US" sz="1200" dirty="0" smtClean="0"/>
              <a:t>interface</a:t>
            </a:r>
            <a:r>
              <a:rPr lang="en-US" sz="1200" dirty="0"/>
              <a:t>. You can do required housekeep work after receiving this event.</a:t>
            </a:r>
          </a:p>
        </p:txBody>
      </p:sp>
      <p:sp>
        <p:nvSpPr>
          <p:cNvPr id="8" name="Rectangle 7"/>
          <p:cNvSpPr/>
          <p:nvPr/>
        </p:nvSpPr>
        <p:spPr>
          <a:xfrm>
            <a:off x="107950" y="651212"/>
            <a:ext cx="149932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ContextStartedEvent</a:t>
            </a:r>
          </a:p>
        </p:txBody>
      </p:sp>
      <p:sp>
        <p:nvSpPr>
          <p:cNvPr id="17" name="Rectangle 16"/>
          <p:cNvSpPr/>
          <p:nvPr/>
        </p:nvSpPr>
        <p:spPr>
          <a:xfrm>
            <a:off x="4038600" y="3286720"/>
            <a:ext cx="15685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ContextStoppedEvent</a:t>
            </a:r>
          </a:p>
        </p:txBody>
      </p:sp>
    </p:spTree>
    <p:extLst>
      <p:ext uri="{BB962C8B-B14F-4D97-AF65-F5344CB8AC3E}">
        <p14:creationId xmlns:p14="http://schemas.microsoft.com/office/powerpoint/2010/main" val="66004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65138"/>
            <a:ext cx="5848629" cy="2052638"/>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675" y="2759268"/>
            <a:ext cx="6130925" cy="2193732"/>
          </a:xfrm>
          <a:prstGeom prst="rect">
            <a:avLst/>
          </a:prstGeom>
          <a:ln/>
        </p:spPr>
        <p:style>
          <a:lnRef idx="1">
            <a:schemeClr val="accent4"/>
          </a:lnRef>
          <a:fillRef idx="2">
            <a:schemeClr val="accent4"/>
          </a:fillRef>
          <a:effectRef idx="1">
            <a:schemeClr val="accent4"/>
          </a:effectRef>
          <a:fontRef idx="minor">
            <a:schemeClr val="dk1"/>
          </a:fontRef>
        </p:style>
      </p:pic>
      <p:sp>
        <p:nvSpPr>
          <p:cNvPr id="5" name="Rectangle 4"/>
          <p:cNvSpPr/>
          <p:nvPr/>
        </p:nvSpPr>
        <p:spPr>
          <a:xfrm>
            <a:off x="6128028" y="937459"/>
            <a:ext cx="3006447" cy="553998"/>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000" dirty="0"/>
              <a:t>To listen to a context event, a bean should implement the </a:t>
            </a:r>
            <a:r>
              <a:rPr lang="en-US" sz="1000" i="1" dirty="0" smtClean="0"/>
              <a:t>ApplicationListener </a:t>
            </a:r>
            <a:r>
              <a:rPr lang="en-US" sz="1000" dirty="0" smtClean="0"/>
              <a:t>interface </a:t>
            </a:r>
            <a:r>
              <a:rPr lang="en-US" sz="1000" dirty="0"/>
              <a:t>which has just one method </a:t>
            </a:r>
            <a:r>
              <a:rPr lang="en-US" sz="1000" b="1" dirty="0"/>
              <a:t>onApplicationEvent()</a:t>
            </a:r>
            <a:r>
              <a:rPr lang="en-US" sz="1000" dirty="0"/>
              <a:t>.</a:t>
            </a:r>
          </a:p>
        </p:txBody>
      </p:sp>
    </p:spTree>
    <p:extLst>
      <p:ext uri="{BB962C8B-B14F-4D97-AF65-F5344CB8AC3E}">
        <p14:creationId xmlns:p14="http://schemas.microsoft.com/office/powerpoint/2010/main" val="378974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1281113"/>
            <a:ext cx="5376863" cy="2543175"/>
          </a:xfrm>
          <a:prstGeom prst="rect">
            <a:avLst/>
          </a:prstGeom>
          <a:ln/>
        </p:spPr>
        <p:style>
          <a:lnRef idx="1">
            <a:schemeClr val="accent4"/>
          </a:lnRef>
          <a:fillRef idx="3">
            <a:schemeClr val="accent4"/>
          </a:fillRef>
          <a:effectRef idx="2">
            <a:schemeClr val="accent4"/>
          </a:effectRef>
          <a:fontRef idx="minor">
            <a:schemeClr val="lt1"/>
          </a:fontRef>
        </p:style>
      </p:pic>
      <p:cxnSp>
        <p:nvCxnSpPr>
          <p:cNvPr id="6" name="Straight Arrow Connector 5"/>
          <p:cNvCxnSpPr/>
          <p:nvPr/>
        </p:nvCxnSpPr>
        <p:spPr>
          <a:xfrm flipH="1">
            <a:off x="8077200" y="2819400"/>
            <a:ext cx="5334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flipV="1">
            <a:off x="8115300" y="3438525"/>
            <a:ext cx="457199" cy="1905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3" y="762000"/>
            <a:ext cx="2892425" cy="286702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45592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35814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Event Handling in Spring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17513"/>
            <a:ext cx="5011737" cy="2630487"/>
          </a:xfrm>
          <a:prstGeom prst="rect">
            <a:avLst/>
          </a:prstGeom>
          <a:ln/>
        </p:spPr>
        <p:style>
          <a:lnRef idx="1">
            <a:schemeClr val="accent4"/>
          </a:lnRef>
          <a:fillRef idx="2">
            <a:schemeClr val="accent4"/>
          </a:fillRef>
          <a:effectRef idx="1">
            <a:schemeClr val="accent4"/>
          </a:effectRef>
          <a:fontRef idx="minor">
            <a:schemeClr val="dk1"/>
          </a:fontRef>
        </p:style>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180791"/>
            <a:ext cx="8915400" cy="184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592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82429</TotalTime>
  <Words>68</Words>
  <Application>Microsoft Office PowerPoint</Application>
  <PresentationFormat>Custom</PresentationFormat>
  <Paragraphs>28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8871</cp:revision>
  <dcterms:created xsi:type="dcterms:W3CDTF">2006-08-16T00:00:00Z</dcterms:created>
  <dcterms:modified xsi:type="dcterms:W3CDTF">2018-04-05T10:37:25Z</dcterms:modified>
</cp:coreProperties>
</file>