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32" r:id="rId2"/>
    <p:sldId id="433" r:id="rId3"/>
    <p:sldId id="434" r:id="rId4"/>
    <p:sldId id="435" r:id="rId5"/>
    <p:sldId id="436"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12/19/2017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5"/>
          <p:cNvSpPr/>
          <p:nvPr/>
        </p:nvSpPr>
        <p:spPr>
          <a:xfrm>
            <a:off x="152400" y="381000"/>
            <a:ext cx="6172200" cy="4419600"/>
          </a:xfrm>
          <a:prstGeom prst="rect">
            <a:avLst/>
          </a:prstGeom>
          <a:ln w="3175"/>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ounded Rectangle 8"/>
          <p:cNvSpPr/>
          <p:nvPr/>
        </p:nvSpPr>
        <p:spPr>
          <a:xfrm>
            <a:off x="381000" y="838200"/>
            <a:ext cx="2362200" cy="160020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t>Data Access/Integration</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p:txBody>
      </p:sp>
      <p:sp>
        <p:nvSpPr>
          <p:cNvPr id="12" name="Rounded Rectangle 11"/>
          <p:cNvSpPr/>
          <p:nvPr/>
        </p:nvSpPr>
        <p:spPr>
          <a:xfrm>
            <a:off x="514350"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15" name="Rounded Rectangle 14"/>
          <p:cNvSpPr/>
          <p:nvPr/>
        </p:nvSpPr>
        <p:spPr>
          <a:xfrm>
            <a:off x="1700212"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16" name="Rounded Rectangle 15"/>
          <p:cNvSpPr/>
          <p:nvPr/>
        </p:nvSpPr>
        <p:spPr>
          <a:xfrm>
            <a:off x="1700212" y="1609725"/>
            <a:ext cx="904874"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18" name="Rounded Rectangle 17"/>
          <p:cNvSpPr/>
          <p:nvPr/>
        </p:nvSpPr>
        <p:spPr>
          <a:xfrm>
            <a:off x="533399" y="1600200"/>
            <a:ext cx="88582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13" name="Rounded Rectangle 12"/>
          <p:cNvSpPr/>
          <p:nvPr/>
        </p:nvSpPr>
        <p:spPr>
          <a:xfrm>
            <a:off x="381000" y="4114800"/>
            <a:ext cx="5638800"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Test</a:t>
            </a:r>
            <a:endParaRPr lang="en-US" sz="1600" b="1" dirty="0"/>
          </a:p>
        </p:txBody>
      </p:sp>
      <p:sp>
        <p:nvSpPr>
          <p:cNvPr id="19" name="Rounded Rectangle 18"/>
          <p:cNvSpPr/>
          <p:nvPr/>
        </p:nvSpPr>
        <p:spPr>
          <a:xfrm>
            <a:off x="381000" y="3124200"/>
            <a:ext cx="5638800" cy="83820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smtClean="0"/>
              <a:t>Spring Core Container</a:t>
            </a:r>
          </a:p>
          <a:p>
            <a:pPr algn="ctr"/>
            <a:endParaRPr lang="en-US" dirty="0"/>
          </a:p>
          <a:p>
            <a:pPr algn="ctr"/>
            <a:endParaRPr lang="en-US" dirty="0"/>
          </a:p>
        </p:txBody>
      </p:sp>
      <p:sp>
        <p:nvSpPr>
          <p:cNvPr id="20" name="Rounded Rectangle 19"/>
          <p:cNvSpPr/>
          <p:nvPr/>
        </p:nvSpPr>
        <p:spPr>
          <a:xfrm>
            <a:off x="762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Core</a:t>
            </a:r>
            <a:endParaRPr lang="en-US" sz="1200" dirty="0"/>
          </a:p>
        </p:txBody>
      </p:sp>
      <p:sp>
        <p:nvSpPr>
          <p:cNvPr id="21" name="Rounded Rectangle 20"/>
          <p:cNvSpPr/>
          <p:nvPr/>
        </p:nvSpPr>
        <p:spPr>
          <a:xfrm>
            <a:off x="2105025"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Beans</a:t>
            </a:r>
            <a:endParaRPr lang="en-US" sz="1200" dirty="0"/>
          </a:p>
        </p:txBody>
      </p:sp>
      <p:sp>
        <p:nvSpPr>
          <p:cNvPr id="22" name="Rounded Rectangle 21"/>
          <p:cNvSpPr/>
          <p:nvPr/>
        </p:nvSpPr>
        <p:spPr>
          <a:xfrm>
            <a:off x="3429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Context</a:t>
            </a:r>
            <a:endParaRPr lang="en-US" sz="1200" dirty="0"/>
          </a:p>
        </p:txBody>
      </p:sp>
      <p:sp>
        <p:nvSpPr>
          <p:cNvPr id="23" name="Rounded Rectangle 22"/>
          <p:cNvSpPr/>
          <p:nvPr/>
        </p:nvSpPr>
        <p:spPr>
          <a:xfrm>
            <a:off x="4800600" y="3505200"/>
            <a:ext cx="990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Expression Language</a:t>
            </a:r>
            <a:endParaRPr lang="en-US" sz="1200" dirty="0"/>
          </a:p>
        </p:txBody>
      </p:sp>
      <p:sp>
        <p:nvSpPr>
          <p:cNvPr id="24" name="Rounded Rectangle 23"/>
          <p:cNvSpPr/>
          <p:nvPr/>
        </p:nvSpPr>
        <p:spPr>
          <a:xfrm>
            <a:off x="685800" y="2133600"/>
            <a:ext cx="1466850" cy="24765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Transactions</a:t>
            </a:r>
            <a:endParaRPr lang="en-US" sz="1200" dirty="0"/>
          </a:p>
        </p:txBody>
      </p:sp>
      <p:sp>
        <p:nvSpPr>
          <p:cNvPr id="25" name="Rounded Rectangle 24"/>
          <p:cNvSpPr/>
          <p:nvPr/>
        </p:nvSpPr>
        <p:spPr>
          <a:xfrm>
            <a:off x="581025" y="2657475"/>
            <a:ext cx="15525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AOP</a:t>
            </a:r>
            <a:endParaRPr lang="en-US" sz="1200" dirty="0"/>
          </a:p>
        </p:txBody>
      </p:sp>
      <p:sp>
        <p:nvSpPr>
          <p:cNvPr id="26" name="Rounded Rectangle 25"/>
          <p:cNvSpPr/>
          <p:nvPr/>
        </p:nvSpPr>
        <p:spPr>
          <a:xfrm>
            <a:off x="4572000" y="2667000"/>
            <a:ext cx="1371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Instrumentation</a:t>
            </a:r>
            <a:endParaRPr lang="en-US" sz="1200" dirty="0"/>
          </a:p>
        </p:txBody>
      </p:sp>
      <p:sp>
        <p:nvSpPr>
          <p:cNvPr id="27" name="Rounded Rectangle 26"/>
          <p:cNvSpPr/>
          <p:nvPr/>
        </p:nvSpPr>
        <p:spPr>
          <a:xfrm>
            <a:off x="2743200" y="2657475"/>
            <a:ext cx="14097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Aspects</a:t>
            </a:r>
            <a:endParaRPr lang="en-US" sz="1200" dirty="0"/>
          </a:p>
        </p:txBody>
      </p:sp>
      <p:sp>
        <p:nvSpPr>
          <p:cNvPr id="28" name="Rounded Rectangle 27"/>
          <p:cNvSpPr/>
          <p:nvPr/>
        </p:nvSpPr>
        <p:spPr>
          <a:xfrm>
            <a:off x="3886200" y="847725"/>
            <a:ext cx="1905000" cy="16002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b="1" dirty="0" smtClean="0"/>
              <a:t>Data Access/Integration</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p:txBody>
      </p:sp>
      <p:sp>
        <p:nvSpPr>
          <p:cNvPr id="29" name="Rounded Rectangle 28"/>
          <p:cNvSpPr/>
          <p:nvPr/>
        </p:nvSpPr>
        <p:spPr>
          <a:xfrm>
            <a:off x="3990975"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30" name="Rounded Rectangle 29"/>
          <p:cNvSpPr/>
          <p:nvPr/>
        </p:nvSpPr>
        <p:spPr>
          <a:xfrm>
            <a:off x="4933950"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31" name="Rounded Rectangle 30"/>
          <p:cNvSpPr/>
          <p:nvPr/>
        </p:nvSpPr>
        <p:spPr>
          <a:xfrm>
            <a:off x="49244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32" name="Rounded Rectangle 31"/>
          <p:cNvSpPr/>
          <p:nvPr/>
        </p:nvSpPr>
        <p:spPr>
          <a:xfrm>
            <a:off x="40100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33" name="Rounded Rectangle 32"/>
          <p:cNvSpPr/>
          <p:nvPr/>
        </p:nvSpPr>
        <p:spPr>
          <a:xfrm>
            <a:off x="3429000" y="847725"/>
            <a:ext cx="2371725" cy="1600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smtClean="0"/>
              <a:t>WEB(MVC/</a:t>
            </a:r>
            <a:r>
              <a:rPr lang="en-US" sz="1200" b="1" dirty="0" err="1" smtClean="0"/>
              <a:t>Remoting</a:t>
            </a:r>
            <a:r>
              <a:rPr lang="en-US" sz="1200" b="1" dirty="0" smtClean="0"/>
              <a:t>)</a:t>
            </a:r>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p:txBody>
      </p:sp>
      <p:sp>
        <p:nvSpPr>
          <p:cNvPr id="34" name="Rounded Rectangle 33"/>
          <p:cNvSpPr/>
          <p:nvPr/>
        </p:nvSpPr>
        <p:spPr>
          <a:xfrm>
            <a:off x="3581400" y="1257300"/>
            <a:ext cx="99060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Web</a:t>
            </a:r>
          </a:p>
        </p:txBody>
      </p:sp>
      <p:sp>
        <p:nvSpPr>
          <p:cNvPr id="35" name="Rounded Rectangle 34"/>
          <p:cNvSpPr/>
          <p:nvPr/>
        </p:nvSpPr>
        <p:spPr>
          <a:xfrm>
            <a:off x="4772025" y="1257300"/>
            <a:ext cx="93345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Servlet</a:t>
            </a:r>
            <a:endParaRPr lang="en-US" sz="1200" dirty="0"/>
          </a:p>
        </p:txBody>
      </p:sp>
      <p:sp>
        <p:nvSpPr>
          <p:cNvPr id="36" name="Rounded Rectangle 35"/>
          <p:cNvSpPr/>
          <p:nvPr/>
        </p:nvSpPr>
        <p:spPr>
          <a:xfrm>
            <a:off x="4800600" y="1828800"/>
            <a:ext cx="90487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Struts</a:t>
            </a:r>
            <a:endParaRPr lang="en-US" sz="1200" dirty="0"/>
          </a:p>
        </p:txBody>
      </p:sp>
      <p:sp>
        <p:nvSpPr>
          <p:cNvPr id="37" name="Rounded Rectangle 36"/>
          <p:cNvSpPr/>
          <p:nvPr/>
        </p:nvSpPr>
        <p:spPr>
          <a:xfrm>
            <a:off x="3581400" y="1828800"/>
            <a:ext cx="96202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Portlet</a:t>
            </a:r>
            <a:endParaRPr lang="en-US" sz="1200" dirty="0"/>
          </a:p>
        </p:txBody>
      </p:sp>
      <p:sp>
        <p:nvSpPr>
          <p:cNvPr id="14" name="TextBox 13"/>
          <p:cNvSpPr txBox="1"/>
          <p:nvPr/>
        </p:nvSpPr>
        <p:spPr>
          <a:xfrm>
            <a:off x="152400" y="381000"/>
            <a:ext cx="1929887"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b="1" dirty="0" smtClean="0"/>
              <a:t>Spring Framework Runtime</a:t>
            </a:r>
            <a:endParaRPr lang="en-US" sz="1200" b="1" dirty="0"/>
          </a:p>
        </p:txBody>
      </p:sp>
      <p:sp>
        <p:nvSpPr>
          <p:cNvPr id="38" name="Rounded Rectangular Callout 37"/>
          <p:cNvSpPr/>
          <p:nvPr/>
        </p:nvSpPr>
        <p:spPr>
          <a:xfrm>
            <a:off x="6553200" y="1066800"/>
            <a:ext cx="2514600" cy="3124200"/>
          </a:xfrm>
          <a:prstGeom prst="wedgeRoundRectCallout">
            <a:avLst>
              <a:gd name="adj1" fmla="val -59139"/>
              <a:gd name="adj2" fmla="val -7463"/>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200" dirty="0"/>
              <a:t>The Spring framework comprises of many modules such as core, beans, context, expression language, AOP, Aspects, Instrumentation, JDBC, ORM, OXM, JMS, Transaction, Web, Servlet, Struts etc.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These </a:t>
            </a:r>
            <a:r>
              <a:rPr lang="en-US" sz="1200" dirty="0"/>
              <a:t>modules are grouped into Test, Core Container, AOP, Aspects, Instrumentation, Data Access / Integration, Web (MVC / Remoting)</a:t>
            </a:r>
          </a:p>
        </p:txBody>
      </p:sp>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5"/>
          <p:cNvSpPr/>
          <p:nvPr/>
        </p:nvSpPr>
        <p:spPr>
          <a:xfrm>
            <a:off x="152400" y="381000"/>
            <a:ext cx="6172200" cy="4419600"/>
          </a:xfrm>
          <a:prstGeom prst="rect">
            <a:avLst/>
          </a:prstGeom>
          <a:ln w="3175"/>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ounded Rectangle 8"/>
          <p:cNvSpPr/>
          <p:nvPr/>
        </p:nvSpPr>
        <p:spPr>
          <a:xfrm>
            <a:off x="381000" y="838200"/>
            <a:ext cx="2362200" cy="160020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t>Data Access/Integration</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p:txBody>
      </p:sp>
      <p:sp>
        <p:nvSpPr>
          <p:cNvPr id="12" name="Rounded Rectangle 11"/>
          <p:cNvSpPr/>
          <p:nvPr/>
        </p:nvSpPr>
        <p:spPr>
          <a:xfrm>
            <a:off x="514350"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15" name="Rounded Rectangle 14"/>
          <p:cNvSpPr/>
          <p:nvPr/>
        </p:nvSpPr>
        <p:spPr>
          <a:xfrm>
            <a:off x="1700212"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16" name="Rounded Rectangle 15"/>
          <p:cNvSpPr/>
          <p:nvPr/>
        </p:nvSpPr>
        <p:spPr>
          <a:xfrm>
            <a:off x="1700212" y="1609725"/>
            <a:ext cx="904874"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18" name="Rounded Rectangle 17"/>
          <p:cNvSpPr/>
          <p:nvPr/>
        </p:nvSpPr>
        <p:spPr>
          <a:xfrm>
            <a:off x="533399" y="1600200"/>
            <a:ext cx="88582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13" name="Rounded Rectangle 12"/>
          <p:cNvSpPr/>
          <p:nvPr/>
        </p:nvSpPr>
        <p:spPr>
          <a:xfrm>
            <a:off x="381000" y="4114800"/>
            <a:ext cx="5638800"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Test</a:t>
            </a:r>
            <a:endParaRPr lang="en-US" sz="1600" b="1" dirty="0"/>
          </a:p>
        </p:txBody>
      </p:sp>
      <p:sp>
        <p:nvSpPr>
          <p:cNvPr id="19" name="Rounded Rectangle 18"/>
          <p:cNvSpPr/>
          <p:nvPr/>
        </p:nvSpPr>
        <p:spPr>
          <a:xfrm>
            <a:off x="381000" y="3124200"/>
            <a:ext cx="5638800" cy="83820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smtClean="0"/>
              <a:t>Spring Core Container</a:t>
            </a:r>
          </a:p>
          <a:p>
            <a:pPr algn="ctr"/>
            <a:endParaRPr lang="en-US" dirty="0"/>
          </a:p>
          <a:p>
            <a:pPr algn="ctr"/>
            <a:endParaRPr lang="en-US" dirty="0"/>
          </a:p>
        </p:txBody>
      </p:sp>
      <p:sp>
        <p:nvSpPr>
          <p:cNvPr id="20" name="Rounded Rectangle 19"/>
          <p:cNvSpPr/>
          <p:nvPr/>
        </p:nvSpPr>
        <p:spPr>
          <a:xfrm>
            <a:off x="762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Core</a:t>
            </a:r>
            <a:endParaRPr lang="en-US" sz="1200" dirty="0"/>
          </a:p>
        </p:txBody>
      </p:sp>
      <p:sp>
        <p:nvSpPr>
          <p:cNvPr id="21" name="Rounded Rectangle 20"/>
          <p:cNvSpPr/>
          <p:nvPr/>
        </p:nvSpPr>
        <p:spPr>
          <a:xfrm>
            <a:off x="2105025"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Beans</a:t>
            </a:r>
            <a:endParaRPr lang="en-US" sz="1200" dirty="0"/>
          </a:p>
        </p:txBody>
      </p:sp>
      <p:sp>
        <p:nvSpPr>
          <p:cNvPr id="22" name="Rounded Rectangle 21"/>
          <p:cNvSpPr/>
          <p:nvPr/>
        </p:nvSpPr>
        <p:spPr>
          <a:xfrm>
            <a:off x="3429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Context</a:t>
            </a:r>
            <a:endParaRPr lang="en-US" sz="1200" dirty="0"/>
          </a:p>
        </p:txBody>
      </p:sp>
      <p:sp>
        <p:nvSpPr>
          <p:cNvPr id="23" name="Rounded Rectangle 22"/>
          <p:cNvSpPr/>
          <p:nvPr/>
        </p:nvSpPr>
        <p:spPr>
          <a:xfrm>
            <a:off x="4800600" y="3505200"/>
            <a:ext cx="990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Expression Language</a:t>
            </a:r>
            <a:endParaRPr lang="en-US" sz="1200" dirty="0"/>
          </a:p>
        </p:txBody>
      </p:sp>
      <p:sp>
        <p:nvSpPr>
          <p:cNvPr id="24" name="Rounded Rectangle 23"/>
          <p:cNvSpPr/>
          <p:nvPr/>
        </p:nvSpPr>
        <p:spPr>
          <a:xfrm>
            <a:off x="685800" y="2133600"/>
            <a:ext cx="1466850" cy="24765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Transactions</a:t>
            </a:r>
            <a:endParaRPr lang="en-US" sz="1200" dirty="0"/>
          </a:p>
        </p:txBody>
      </p:sp>
      <p:sp>
        <p:nvSpPr>
          <p:cNvPr id="25" name="Rounded Rectangle 24"/>
          <p:cNvSpPr/>
          <p:nvPr/>
        </p:nvSpPr>
        <p:spPr>
          <a:xfrm>
            <a:off x="581025" y="2657475"/>
            <a:ext cx="15525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AOP</a:t>
            </a:r>
            <a:endParaRPr lang="en-US" sz="1200" dirty="0"/>
          </a:p>
        </p:txBody>
      </p:sp>
      <p:sp>
        <p:nvSpPr>
          <p:cNvPr id="26" name="Rounded Rectangle 25"/>
          <p:cNvSpPr/>
          <p:nvPr/>
        </p:nvSpPr>
        <p:spPr>
          <a:xfrm>
            <a:off x="4572000" y="2667000"/>
            <a:ext cx="1371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Instrumentation</a:t>
            </a:r>
            <a:endParaRPr lang="en-US" sz="1200" dirty="0"/>
          </a:p>
        </p:txBody>
      </p:sp>
      <p:sp>
        <p:nvSpPr>
          <p:cNvPr id="27" name="Rounded Rectangle 26"/>
          <p:cNvSpPr/>
          <p:nvPr/>
        </p:nvSpPr>
        <p:spPr>
          <a:xfrm>
            <a:off x="2743200" y="2657475"/>
            <a:ext cx="14097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Aspects</a:t>
            </a:r>
            <a:endParaRPr lang="en-US" sz="1200" dirty="0"/>
          </a:p>
        </p:txBody>
      </p:sp>
      <p:sp>
        <p:nvSpPr>
          <p:cNvPr id="28" name="Rounded Rectangle 27"/>
          <p:cNvSpPr/>
          <p:nvPr/>
        </p:nvSpPr>
        <p:spPr>
          <a:xfrm>
            <a:off x="3886200" y="847725"/>
            <a:ext cx="1905000" cy="16002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b="1" dirty="0" smtClean="0"/>
              <a:t>Data Access/Integration</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p:txBody>
      </p:sp>
      <p:sp>
        <p:nvSpPr>
          <p:cNvPr id="29" name="Rounded Rectangle 28"/>
          <p:cNvSpPr/>
          <p:nvPr/>
        </p:nvSpPr>
        <p:spPr>
          <a:xfrm>
            <a:off x="3990975"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30" name="Rounded Rectangle 29"/>
          <p:cNvSpPr/>
          <p:nvPr/>
        </p:nvSpPr>
        <p:spPr>
          <a:xfrm>
            <a:off x="4933950"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31" name="Rounded Rectangle 30"/>
          <p:cNvSpPr/>
          <p:nvPr/>
        </p:nvSpPr>
        <p:spPr>
          <a:xfrm>
            <a:off x="49244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32" name="Rounded Rectangle 31"/>
          <p:cNvSpPr/>
          <p:nvPr/>
        </p:nvSpPr>
        <p:spPr>
          <a:xfrm>
            <a:off x="40100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33" name="Rounded Rectangle 32"/>
          <p:cNvSpPr/>
          <p:nvPr/>
        </p:nvSpPr>
        <p:spPr>
          <a:xfrm>
            <a:off x="3429000" y="847725"/>
            <a:ext cx="2371725" cy="1600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smtClean="0"/>
              <a:t>WEB(MVC/</a:t>
            </a:r>
            <a:r>
              <a:rPr lang="en-US" sz="1200" b="1" dirty="0" err="1" smtClean="0"/>
              <a:t>Remoting</a:t>
            </a:r>
            <a:r>
              <a:rPr lang="en-US" sz="1200" b="1" dirty="0" smtClean="0"/>
              <a:t>)</a:t>
            </a:r>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p:txBody>
      </p:sp>
      <p:sp>
        <p:nvSpPr>
          <p:cNvPr id="34" name="Rounded Rectangle 33"/>
          <p:cNvSpPr/>
          <p:nvPr/>
        </p:nvSpPr>
        <p:spPr>
          <a:xfrm>
            <a:off x="3581400" y="1257300"/>
            <a:ext cx="99060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Web</a:t>
            </a:r>
          </a:p>
        </p:txBody>
      </p:sp>
      <p:sp>
        <p:nvSpPr>
          <p:cNvPr id="35" name="Rounded Rectangle 34"/>
          <p:cNvSpPr/>
          <p:nvPr/>
        </p:nvSpPr>
        <p:spPr>
          <a:xfrm>
            <a:off x="4772025" y="1257300"/>
            <a:ext cx="93345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Servlet</a:t>
            </a:r>
            <a:endParaRPr lang="en-US" sz="1200" dirty="0"/>
          </a:p>
        </p:txBody>
      </p:sp>
      <p:sp>
        <p:nvSpPr>
          <p:cNvPr id="36" name="Rounded Rectangle 35"/>
          <p:cNvSpPr/>
          <p:nvPr/>
        </p:nvSpPr>
        <p:spPr>
          <a:xfrm>
            <a:off x="4800600" y="1828800"/>
            <a:ext cx="90487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Struts</a:t>
            </a:r>
            <a:endParaRPr lang="en-US" sz="1200" dirty="0"/>
          </a:p>
        </p:txBody>
      </p:sp>
      <p:sp>
        <p:nvSpPr>
          <p:cNvPr id="37" name="Rounded Rectangle 36"/>
          <p:cNvSpPr/>
          <p:nvPr/>
        </p:nvSpPr>
        <p:spPr>
          <a:xfrm>
            <a:off x="3581400" y="1828800"/>
            <a:ext cx="96202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Portlet</a:t>
            </a:r>
            <a:endParaRPr lang="en-US" sz="1200" dirty="0"/>
          </a:p>
        </p:txBody>
      </p:sp>
      <p:sp>
        <p:nvSpPr>
          <p:cNvPr id="14" name="TextBox 13"/>
          <p:cNvSpPr txBox="1"/>
          <p:nvPr/>
        </p:nvSpPr>
        <p:spPr>
          <a:xfrm>
            <a:off x="152400" y="381000"/>
            <a:ext cx="1929887"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b="1" dirty="0" smtClean="0"/>
              <a:t>Spring Framework Runtime</a:t>
            </a:r>
            <a:endParaRPr lang="en-US" sz="1200" b="1" dirty="0"/>
          </a:p>
        </p:txBody>
      </p:sp>
      <p:sp>
        <p:nvSpPr>
          <p:cNvPr id="38" name="Rounded Rectangular Callout 37"/>
          <p:cNvSpPr/>
          <p:nvPr/>
        </p:nvSpPr>
        <p:spPr>
          <a:xfrm>
            <a:off x="6172200" y="4124325"/>
            <a:ext cx="2667000" cy="457200"/>
          </a:xfrm>
          <a:prstGeom prst="wedgeRoundRectCallout">
            <a:avLst>
              <a:gd name="adj1" fmla="val -59139"/>
              <a:gd name="adj2" fmla="val -7463"/>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b="1" dirty="0" smtClean="0"/>
              <a:t>Test</a:t>
            </a:r>
            <a:r>
              <a:rPr lang="en-US" sz="1200" dirty="0" smtClean="0"/>
              <a:t> layer </a:t>
            </a:r>
            <a:r>
              <a:rPr lang="en-US" sz="1200" dirty="0"/>
              <a:t>provides support of testing with JUnit and TestNG.</a:t>
            </a:r>
          </a:p>
        </p:txBody>
      </p:sp>
      <p:sp>
        <p:nvSpPr>
          <p:cNvPr id="39" name="Rounded Rectangular Callout 38"/>
          <p:cNvSpPr/>
          <p:nvPr/>
        </p:nvSpPr>
        <p:spPr>
          <a:xfrm>
            <a:off x="6181724" y="312738"/>
            <a:ext cx="2809875" cy="3573462"/>
          </a:xfrm>
          <a:prstGeom prst="wedgeRoundRectCallout">
            <a:avLst>
              <a:gd name="adj1" fmla="val -58425"/>
              <a:gd name="adj2" fmla="val 35506"/>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endParaRPr lang="en-US" sz="1000" dirty="0" smtClean="0"/>
          </a:p>
          <a:p>
            <a:r>
              <a:rPr lang="en-US" sz="1000" b="1" dirty="0" smtClean="0"/>
              <a:t>Core </a:t>
            </a:r>
            <a:r>
              <a:rPr lang="en-US" sz="1000" b="1" dirty="0"/>
              <a:t>and Beans</a:t>
            </a:r>
          </a:p>
          <a:p>
            <a:endParaRPr lang="en-US" sz="1000" dirty="0" smtClean="0"/>
          </a:p>
          <a:p>
            <a:r>
              <a:rPr lang="en-US" sz="1000" dirty="0" smtClean="0"/>
              <a:t>These </a:t>
            </a:r>
            <a:r>
              <a:rPr lang="en-US" sz="1000" dirty="0"/>
              <a:t>modules provide IOC and Dependency Injection features</a:t>
            </a:r>
            <a:r>
              <a:rPr lang="en-US" sz="1000" dirty="0" smtClean="0"/>
              <a:t>.</a:t>
            </a:r>
          </a:p>
          <a:p>
            <a:endParaRPr lang="en-US" sz="1000" dirty="0"/>
          </a:p>
          <a:p>
            <a:r>
              <a:rPr lang="en-US" sz="1000" b="1" dirty="0"/>
              <a:t>Context</a:t>
            </a:r>
          </a:p>
          <a:p>
            <a:endParaRPr lang="en-US" sz="1000" dirty="0" smtClean="0"/>
          </a:p>
          <a:p>
            <a:r>
              <a:rPr lang="en-US" sz="1000" dirty="0"/>
              <a:t>The </a:t>
            </a:r>
            <a:r>
              <a:rPr lang="en-US" sz="1000" b="1" dirty="0"/>
              <a:t>Context</a:t>
            </a:r>
            <a:r>
              <a:rPr lang="en-US" sz="1000" dirty="0"/>
              <a:t> module builds on the solid base provided by the Core and Beans modules and it is a medium to access any objects defined and configured. The ApplicationContext interface is the focal point of the Context module</a:t>
            </a:r>
            <a:r>
              <a:rPr lang="en-US" sz="1000" dirty="0" smtClean="0"/>
              <a:t>.</a:t>
            </a:r>
            <a:br>
              <a:rPr lang="en-US" sz="1000" dirty="0" smtClean="0"/>
            </a:br>
            <a:endParaRPr lang="en-US" sz="1000" dirty="0" smtClean="0"/>
          </a:p>
          <a:p>
            <a:r>
              <a:rPr lang="en-US" sz="1000" b="1" dirty="0"/>
              <a:t>Expression </a:t>
            </a:r>
            <a:r>
              <a:rPr lang="en-US" sz="1000" b="1" dirty="0" smtClean="0"/>
              <a:t>Language</a:t>
            </a:r>
            <a:br>
              <a:rPr lang="en-US" sz="1000" b="1" dirty="0" smtClean="0"/>
            </a:br>
            <a:endParaRPr lang="en-US" sz="1000" b="1" dirty="0"/>
          </a:p>
          <a:p>
            <a:r>
              <a:rPr lang="en-US" sz="1000" dirty="0"/>
              <a:t>It is an extension to the EL defined in JSP. It provides support to setting and getting property values, method invocation, accessing collections and indexers, named variables, logical and arithmetic operators, retrieval of objects by name etc.</a:t>
            </a:r>
          </a:p>
          <a:p>
            <a:endParaRPr lang="en-US" sz="1000" dirty="0"/>
          </a:p>
        </p:txBody>
      </p:sp>
    </p:spTree>
    <p:extLst>
      <p:ext uri="{BB962C8B-B14F-4D97-AF65-F5344CB8AC3E}">
        <p14:creationId xmlns:p14="http://schemas.microsoft.com/office/powerpoint/2010/main" val="3537039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5"/>
          <p:cNvSpPr/>
          <p:nvPr/>
        </p:nvSpPr>
        <p:spPr>
          <a:xfrm>
            <a:off x="152400" y="381000"/>
            <a:ext cx="6172200" cy="4419600"/>
          </a:xfrm>
          <a:prstGeom prst="rect">
            <a:avLst/>
          </a:prstGeom>
          <a:ln w="3175"/>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ounded Rectangle 8"/>
          <p:cNvSpPr/>
          <p:nvPr/>
        </p:nvSpPr>
        <p:spPr>
          <a:xfrm>
            <a:off x="381000" y="838200"/>
            <a:ext cx="2362200" cy="160020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t>Data Access/Integration</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p:txBody>
      </p:sp>
      <p:sp>
        <p:nvSpPr>
          <p:cNvPr id="12" name="Rounded Rectangle 11"/>
          <p:cNvSpPr/>
          <p:nvPr/>
        </p:nvSpPr>
        <p:spPr>
          <a:xfrm>
            <a:off x="514350"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15" name="Rounded Rectangle 14"/>
          <p:cNvSpPr/>
          <p:nvPr/>
        </p:nvSpPr>
        <p:spPr>
          <a:xfrm>
            <a:off x="1700212"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16" name="Rounded Rectangle 15"/>
          <p:cNvSpPr/>
          <p:nvPr/>
        </p:nvSpPr>
        <p:spPr>
          <a:xfrm>
            <a:off x="1700212" y="1609725"/>
            <a:ext cx="904874"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18" name="Rounded Rectangle 17"/>
          <p:cNvSpPr/>
          <p:nvPr/>
        </p:nvSpPr>
        <p:spPr>
          <a:xfrm>
            <a:off x="533399" y="1600200"/>
            <a:ext cx="88582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13" name="Rounded Rectangle 12"/>
          <p:cNvSpPr/>
          <p:nvPr/>
        </p:nvSpPr>
        <p:spPr>
          <a:xfrm>
            <a:off x="381000" y="4114800"/>
            <a:ext cx="5638800"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Test</a:t>
            </a:r>
            <a:endParaRPr lang="en-US" sz="1600" b="1" dirty="0"/>
          </a:p>
        </p:txBody>
      </p:sp>
      <p:sp>
        <p:nvSpPr>
          <p:cNvPr id="19" name="Rounded Rectangle 18"/>
          <p:cNvSpPr/>
          <p:nvPr/>
        </p:nvSpPr>
        <p:spPr>
          <a:xfrm>
            <a:off x="381000" y="3124200"/>
            <a:ext cx="5638800" cy="83820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smtClean="0"/>
              <a:t>Spring Core Container</a:t>
            </a:r>
          </a:p>
          <a:p>
            <a:pPr algn="ctr"/>
            <a:endParaRPr lang="en-US" dirty="0"/>
          </a:p>
          <a:p>
            <a:pPr algn="ctr"/>
            <a:endParaRPr lang="en-US" dirty="0"/>
          </a:p>
        </p:txBody>
      </p:sp>
      <p:sp>
        <p:nvSpPr>
          <p:cNvPr id="20" name="Rounded Rectangle 19"/>
          <p:cNvSpPr/>
          <p:nvPr/>
        </p:nvSpPr>
        <p:spPr>
          <a:xfrm>
            <a:off x="762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Core</a:t>
            </a:r>
            <a:endParaRPr lang="en-US" sz="1200" dirty="0"/>
          </a:p>
        </p:txBody>
      </p:sp>
      <p:sp>
        <p:nvSpPr>
          <p:cNvPr id="21" name="Rounded Rectangle 20"/>
          <p:cNvSpPr/>
          <p:nvPr/>
        </p:nvSpPr>
        <p:spPr>
          <a:xfrm>
            <a:off x="2105025"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Beans</a:t>
            </a:r>
            <a:endParaRPr lang="en-US" sz="1200" dirty="0"/>
          </a:p>
        </p:txBody>
      </p:sp>
      <p:sp>
        <p:nvSpPr>
          <p:cNvPr id="22" name="Rounded Rectangle 21"/>
          <p:cNvSpPr/>
          <p:nvPr/>
        </p:nvSpPr>
        <p:spPr>
          <a:xfrm>
            <a:off x="3429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Context</a:t>
            </a:r>
            <a:endParaRPr lang="en-US" sz="1200" dirty="0"/>
          </a:p>
        </p:txBody>
      </p:sp>
      <p:sp>
        <p:nvSpPr>
          <p:cNvPr id="23" name="Rounded Rectangle 22"/>
          <p:cNvSpPr/>
          <p:nvPr/>
        </p:nvSpPr>
        <p:spPr>
          <a:xfrm>
            <a:off x="4800600" y="3505200"/>
            <a:ext cx="990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Expression Language</a:t>
            </a:r>
            <a:endParaRPr lang="en-US" sz="1200" dirty="0"/>
          </a:p>
        </p:txBody>
      </p:sp>
      <p:sp>
        <p:nvSpPr>
          <p:cNvPr id="24" name="Rounded Rectangle 23"/>
          <p:cNvSpPr/>
          <p:nvPr/>
        </p:nvSpPr>
        <p:spPr>
          <a:xfrm>
            <a:off x="685800" y="2133600"/>
            <a:ext cx="1466850" cy="24765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Transactions</a:t>
            </a:r>
            <a:endParaRPr lang="en-US" sz="1200" dirty="0"/>
          </a:p>
        </p:txBody>
      </p:sp>
      <p:sp>
        <p:nvSpPr>
          <p:cNvPr id="25" name="Rounded Rectangle 24"/>
          <p:cNvSpPr/>
          <p:nvPr/>
        </p:nvSpPr>
        <p:spPr>
          <a:xfrm>
            <a:off x="581025" y="2657475"/>
            <a:ext cx="15525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AOP</a:t>
            </a:r>
            <a:endParaRPr lang="en-US" sz="1200" dirty="0"/>
          </a:p>
        </p:txBody>
      </p:sp>
      <p:sp>
        <p:nvSpPr>
          <p:cNvPr id="26" name="Rounded Rectangle 25"/>
          <p:cNvSpPr/>
          <p:nvPr/>
        </p:nvSpPr>
        <p:spPr>
          <a:xfrm>
            <a:off x="4572000" y="2667000"/>
            <a:ext cx="1371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Instrumentation</a:t>
            </a:r>
            <a:endParaRPr lang="en-US" sz="1200" dirty="0"/>
          </a:p>
        </p:txBody>
      </p:sp>
      <p:sp>
        <p:nvSpPr>
          <p:cNvPr id="27" name="Rounded Rectangle 26"/>
          <p:cNvSpPr/>
          <p:nvPr/>
        </p:nvSpPr>
        <p:spPr>
          <a:xfrm>
            <a:off x="2743200" y="2657475"/>
            <a:ext cx="14097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Aspects</a:t>
            </a:r>
            <a:endParaRPr lang="en-US" sz="1200" dirty="0"/>
          </a:p>
        </p:txBody>
      </p:sp>
      <p:sp>
        <p:nvSpPr>
          <p:cNvPr id="28" name="Rounded Rectangle 27"/>
          <p:cNvSpPr/>
          <p:nvPr/>
        </p:nvSpPr>
        <p:spPr>
          <a:xfrm>
            <a:off x="3886200" y="847725"/>
            <a:ext cx="1905000" cy="16002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b="1" dirty="0" smtClean="0"/>
              <a:t>Data Access/Integration</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p:txBody>
      </p:sp>
      <p:sp>
        <p:nvSpPr>
          <p:cNvPr id="29" name="Rounded Rectangle 28"/>
          <p:cNvSpPr/>
          <p:nvPr/>
        </p:nvSpPr>
        <p:spPr>
          <a:xfrm>
            <a:off x="3990975"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30" name="Rounded Rectangle 29"/>
          <p:cNvSpPr/>
          <p:nvPr/>
        </p:nvSpPr>
        <p:spPr>
          <a:xfrm>
            <a:off x="4933950"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31" name="Rounded Rectangle 30"/>
          <p:cNvSpPr/>
          <p:nvPr/>
        </p:nvSpPr>
        <p:spPr>
          <a:xfrm>
            <a:off x="49244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32" name="Rounded Rectangle 31"/>
          <p:cNvSpPr/>
          <p:nvPr/>
        </p:nvSpPr>
        <p:spPr>
          <a:xfrm>
            <a:off x="40100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33" name="Rounded Rectangle 32"/>
          <p:cNvSpPr/>
          <p:nvPr/>
        </p:nvSpPr>
        <p:spPr>
          <a:xfrm>
            <a:off x="3429000" y="847725"/>
            <a:ext cx="2371725" cy="1600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smtClean="0"/>
              <a:t>WEB(MVC/</a:t>
            </a:r>
            <a:r>
              <a:rPr lang="en-US" sz="1200" b="1" dirty="0" err="1" smtClean="0"/>
              <a:t>Remoting</a:t>
            </a:r>
            <a:r>
              <a:rPr lang="en-US" sz="1200" b="1" dirty="0" smtClean="0"/>
              <a:t>)</a:t>
            </a:r>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p:txBody>
      </p:sp>
      <p:sp>
        <p:nvSpPr>
          <p:cNvPr id="34" name="Rounded Rectangle 33"/>
          <p:cNvSpPr/>
          <p:nvPr/>
        </p:nvSpPr>
        <p:spPr>
          <a:xfrm>
            <a:off x="3581400" y="1257300"/>
            <a:ext cx="99060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Web</a:t>
            </a:r>
          </a:p>
        </p:txBody>
      </p:sp>
      <p:sp>
        <p:nvSpPr>
          <p:cNvPr id="35" name="Rounded Rectangle 34"/>
          <p:cNvSpPr/>
          <p:nvPr/>
        </p:nvSpPr>
        <p:spPr>
          <a:xfrm>
            <a:off x="4772025" y="1257300"/>
            <a:ext cx="93345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Servlet</a:t>
            </a:r>
            <a:endParaRPr lang="en-US" sz="1200" dirty="0"/>
          </a:p>
        </p:txBody>
      </p:sp>
      <p:sp>
        <p:nvSpPr>
          <p:cNvPr id="36" name="Rounded Rectangle 35"/>
          <p:cNvSpPr/>
          <p:nvPr/>
        </p:nvSpPr>
        <p:spPr>
          <a:xfrm>
            <a:off x="4800600" y="1828800"/>
            <a:ext cx="90487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Struts</a:t>
            </a:r>
            <a:endParaRPr lang="en-US" sz="1200" dirty="0"/>
          </a:p>
        </p:txBody>
      </p:sp>
      <p:sp>
        <p:nvSpPr>
          <p:cNvPr id="37" name="Rounded Rectangle 36"/>
          <p:cNvSpPr/>
          <p:nvPr/>
        </p:nvSpPr>
        <p:spPr>
          <a:xfrm>
            <a:off x="3581400" y="1828800"/>
            <a:ext cx="96202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Portlet</a:t>
            </a:r>
            <a:endParaRPr lang="en-US" sz="1200" dirty="0"/>
          </a:p>
        </p:txBody>
      </p:sp>
      <p:sp>
        <p:nvSpPr>
          <p:cNvPr id="14" name="TextBox 13"/>
          <p:cNvSpPr txBox="1"/>
          <p:nvPr/>
        </p:nvSpPr>
        <p:spPr>
          <a:xfrm>
            <a:off x="152400" y="381000"/>
            <a:ext cx="1929887"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b="1" dirty="0" smtClean="0"/>
              <a:t>Spring Framework Runtime</a:t>
            </a:r>
            <a:endParaRPr lang="en-US" sz="1200" b="1" dirty="0"/>
          </a:p>
        </p:txBody>
      </p:sp>
      <p:sp>
        <p:nvSpPr>
          <p:cNvPr id="39" name="Rounded Rectangular Callout 38"/>
          <p:cNvSpPr/>
          <p:nvPr/>
        </p:nvSpPr>
        <p:spPr>
          <a:xfrm>
            <a:off x="6200775" y="918369"/>
            <a:ext cx="2809875" cy="3091656"/>
          </a:xfrm>
          <a:prstGeom prst="wedgeRoundRectCallout">
            <a:avLst>
              <a:gd name="adj1" fmla="val -60459"/>
              <a:gd name="adj2" fmla="val 8460"/>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100" b="1" dirty="0"/>
              <a:t>AOP, Aspects and </a:t>
            </a:r>
            <a:r>
              <a:rPr lang="en-US" sz="1100" b="1" dirty="0" smtClean="0"/>
              <a:t>Instrumentation</a:t>
            </a:r>
          </a:p>
          <a:p>
            <a:endParaRPr lang="en-US" sz="1100" b="1" dirty="0"/>
          </a:p>
          <a:p>
            <a:pPr marL="171450" indent="-171450">
              <a:buFont typeface="Wingdings" pitchFamily="2" charset="2"/>
              <a:buChar char="ü"/>
            </a:pPr>
            <a:r>
              <a:rPr lang="en-US" sz="1100" dirty="0"/>
              <a:t>These modules support aspect oriented programming implementation where you can use Advices, Pointcuts etc. to decouple the code</a:t>
            </a:r>
            <a:r>
              <a:rPr lang="en-US" sz="1100" dirty="0" smtClean="0"/>
              <a:t>.</a:t>
            </a:r>
            <a:br>
              <a:rPr lang="en-US" sz="1100" dirty="0" smtClean="0"/>
            </a:br>
            <a:endParaRPr lang="en-US" sz="1100" dirty="0"/>
          </a:p>
          <a:p>
            <a:pPr marL="171450" indent="-171450">
              <a:buFont typeface="Wingdings" pitchFamily="2" charset="2"/>
              <a:buChar char="ü"/>
            </a:pPr>
            <a:r>
              <a:rPr lang="en-US" sz="1100" dirty="0"/>
              <a:t>The aspects module provides support to integration with AspectJ</a:t>
            </a:r>
            <a:r>
              <a:rPr lang="en-US" sz="1100" dirty="0" smtClean="0"/>
              <a:t>.</a:t>
            </a:r>
            <a:br>
              <a:rPr lang="en-US" sz="1100" dirty="0" smtClean="0"/>
            </a:br>
            <a:endParaRPr lang="en-US" sz="1100" dirty="0"/>
          </a:p>
          <a:p>
            <a:pPr marL="171450" indent="-171450">
              <a:buFont typeface="Wingdings" pitchFamily="2" charset="2"/>
              <a:buChar char="ü"/>
            </a:pPr>
            <a:r>
              <a:rPr lang="en-US" sz="1100" dirty="0"/>
              <a:t>The instrumentation module provides support to class instrumentation and classloader implementations.</a:t>
            </a:r>
          </a:p>
          <a:p>
            <a:endParaRPr lang="en-US" sz="1100" b="1" dirty="0"/>
          </a:p>
        </p:txBody>
      </p:sp>
    </p:spTree>
    <p:extLst>
      <p:ext uri="{BB962C8B-B14F-4D97-AF65-F5344CB8AC3E}">
        <p14:creationId xmlns:p14="http://schemas.microsoft.com/office/powerpoint/2010/main" val="339179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5"/>
          <p:cNvSpPr/>
          <p:nvPr/>
        </p:nvSpPr>
        <p:spPr>
          <a:xfrm>
            <a:off x="152400" y="381000"/>
            <a:ext cx="6172200" cy="4419600"/>
          </a:xfrm>
          <a:prstGeom prst="rect">
            <a:avLst/>
          </a:prstGeom>
          <a:ln w="3175"/>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ounded Rectangle 8"/>
          <p:cNvSpPr/>
          <p:nvPr/>
        </p:nvSpPr>
        <p:spPr>
          <a:xfrm>
            <a:off x="381000" y="838200"/>
            <a:ext cx="2362200" cy="160020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t>Data Access/Integration</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p:txBody>
      </p:sp>
      <p:sp>
        <p:nvSpPr>
          <p:cNvPr id="12" name="Rounded Rectangle 11"/>
          <p:cNvSpPr/>
          <p:nvPr/>
        </p:nvSpPr>
        <p:spPr>
          <a:xfrm>
            <a:off x="514350"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15" name="Rounded Rectangle 14"/>
          <p:cNvSpPr/>
          <p:nvPr/>
        </p:nvSpPr>
        <p:spPr>
          <a:xfrm>
            <a:off x="1700212"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16" name="Rounded Rectangle 15"/>
          <p:cNvSpPr/>
          <p:nvPr/>
        </p:nvSpPr>
        <p:spPr>
          <a:xfrm>
            <a:off x="1700212" y="1609725"/>
            <a:ext cx="904874"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18" name="Rounded Rectangle 17"/>
          <p:cNvSpPr/>
          <p:nvPr/>
        </p:nvSpPr>
        <p:spPr>
          <a:xfrm>
            <a:off x="533399" y="1600200"/>
            <a:ext cx="88582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13" name="Rounded Rectangle 12"/>
          <p:cNvSpPr/>
          <p:nvPr/>
        </p:nvSpPr>
        <p:spPr>
          <a:xfrm>
            <a:off x="381000" y="4114800"/>
            <a:ext cx="5638800"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Test</a:t>
            </a:r>
            <a:endParaRPr lang="en-US" sz="1600" b="1" dirty="0"/>
          </a:p>
        </p:txBody>
      </p:sp>
      <p:sp>
        <p:nvSpPr>
          <p:cNvPr id="19" name="Rounded Rectangle 18"/>
          <p:cNvSpPr/>
          <p:nvPr/>
        </p:nvSpPr>
        <p:spPr>
          <a:xfrm>
            <a:off x="381000" y="3124200"/>
            <a:ext cx="5638800" cy="83820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smtClean="0"/>
              <a:t>Spring Core Container</a:t>
            </a:r>
          </a:p>
          <a:p>
            <a:pPr algn="ctr"/>
            <a:endParaRPr lang="en-US" dirty="0"/>
          </a:p>
          <a:p>
            <a:pPr algn="ctr"/>
            <a:endParaRPr lang="en-US" dirty="0"/>
          </a:p>
        </p:txBody>
      </p:sp>
      <p:sp>
        <p:nvSpPr>
          <p:cNvPr id="20" name="Rounded Rectangle 19"/>
          <p:cNvSpPr/>
          <p:nvPr/>
        </p:nvSpPr>
        <p:spPr>
          <a:xfrm>
            <a:off x="762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Core</a:t>
            </a:r>
            <a:endParaRPr lang="en-US" sz="1200" dirty="0"/>
          </a:p>
        </p:txBody>
      </p:sp>
      <p:sp>
        <p:nvSpPr>
          <p:cNvPr id="21" name="Rounded Rectangle 20"/>
          <p:cNvSpPr/>
          <p:nvPr/>
        </p:nvSpPr>
        <p:spPr>
          <a:xfrm>
            <a:off x="2105025"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Beans</a:t>
            </a:r>
            <a:endParaRPr lang="en-US" sz="1200" dirty="0"/>
          </a:p>
        </p:txBody>
      </p:sp>
      <p:sp>
        <p:nvSpPr>
          <p:cNvPr id="22" name="Rounded Rectangle 21"/>
          <p:cNvSpPr/>
          <p:nvPr/>
        </p:nvSpPr>
        <p:spPr>
          <a:xfrm>
            <a:off x="3429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Context</a:t>
            </a:r>
            <a:endParaRPr lang="en-US" sz="1200" dirty="0"/>
          </a:p>
        </p:txBody>
      </p:sp>
      <p:sp>
        <p:nvSpPr>
          <p:cNvPr id="23" name="Rounded Rectangle 22"/>
          <p:cNvSpPr/>
          <p:nvPr/>
        </p:nvSpPr>
        <p:spPr>
          <a:xfrm>
            <a:off x="4800600" y="3505200"/>
            <a:ext cx="990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Expression Language</a:t>
            </a:r>
            <a:endParaRPr lang="en-US" sz="1200" dirty="0"/>
          </a:p>
        </p:txBody>
      </p:sp>
      <p:sp>
        <p:nvSpPr>
          <p:cNvPr id="24" name="Rounded Rectangle 23"/>
          <p:cNvSpPr/>
          <p:nvPr/>
        </p:nvSpPr>
        <p:spPr>
          <a:xfrm>
            <a:off x="685800" y="2133600"/>
            <a:ext cx="1466850" cy="24765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Transactions</a:t>
            </a:r>
            <a:endParaRPr lang="en-US" sz="1200" dirty="0"/>
          </a:p>
        </p:txBody>
      </p:sp>
      <p:sp>
        <p:nvSpPr>
          <p:cNvPr id="25" name="Rounded Rectangle 24"/>
          <p:cNvSpPr/>
          <p:nvPr/>
        </p:nvSpPr>
        <p:spPr>
          <a:xfrm>
            <a:off x="581025" y="2657475"/>
            <a:ext cx="15525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AOP</a:t>
            </a:r>
            <a:endParaRPr lang="en-US" sz="1200" dirty="0"/>
          </a:p>
        </p:txBody>
      </p:sp>
      <p:sp>
        <p:nvSpPr>
          <p:cNvPr id="26" name="Rounded Rectangle 25"/>
          <p:cNvSpPr/>
          <p:nvPr/>
        </p:nvSpPr>
        <p:spPr>
          <a:xfrm>
            <a:off x="4572000" y="2667000"/>
            <a:ext cx="1371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Instrumentation</a:t>
            </a:r>
            <a:endParaRPr lang="en-US" sz="1200" dirty="0"/>
          </a:p>
        </p:txBody>
      </p:sp>
      <p:sp>
        <p:nvSpPr>
          <p:cNvPr id="27" name="Rounded Rectangle 26"/>
          <p:cNvSpPr/>
          <p:nvPr/>
        </p:nvSpPr>
        <p:spPr>
          <a:xfrm>
            <a:off x="2743200" y="2657475"/>
            <a:ext cx="14097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Aspects</a:t>
            </a:r>
            <a:endParaRPr lang="en-US" sz="1200" dirty="0"/>
          </a:p>
        </p:txBody>
      </p:sp>
      <p:sp>
        <p:nvSpPr>
          <p:cNvPr id="28" name="Rounded Rectangle 27"/>
          <p:cNvSpPr/>
          <p:nvPr/>
        </p:nvSpPr>
        <p:spPr>
          <a:xfrm>
            <a:off x="3886200" y="847725"/>
            <a:ext cx="1905000" cy="16002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b="1" dirty="0" smtClean="0"/>
              <a:t>Data Access/Integration</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p:txBody>
      </p:sp>
      <p:sp>
        <p:nvSpPr>
          <p:cNvPr id="29" name="Rounded Rectangle 28"/>
          <p:cNvSpPr/>
          <p:nvPr/>
        </p:nvSpPr>
        <p:spPr>
          <a:xfrm>
            <a:off x="3990975"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30" name="Rounded Rectangle 29"/>
          <p:cNvSpPr/>
          <p:nvPr/>
        </p:nvSpPr>
        <p:spPr>
          <a:xfrm>
            <a:off x="4933950"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31" name="Rounded Rectangle 30"/>
          <p:cNvSpPr/>
          <p:nvPr/>
        </p:nvSpPr>
        <p:spPr>
          <a:xfrm>
            <a:off x="49244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32" name="Rounded Rectangle 31"/>
          <p:cNvSpPr/>
          <p:nvPr/>
        </p:nvSpPr>
        <p:spPr>
          <a:xfrm>
            <a:off x="40100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33" name="Rounded Rectangle 32"/>
          <p:cNvSpPr/>
          <p:nvPr/>
        </p:nvSpPr>
        <p:spPr>
          <a:xfrm>
            <a:off x="3429000" y="847725"/>
            <a:ext cx="2371725" cy="1600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smtClean="0"/>
              <a:t>WEB(MVC/</a:t>
            </a:r>
            <a:r>
              <a:rPr lang="en-US" sz="1200" b="1" dirty="0" err="1" smtClean="0"/>
              <a:t>Remoting</a:t>
            </a:r>
            <a:r>
              <a:rPr lang="en-US" sz="1200" b="1" dirty="0" smtClean="0"/>
              <a:t>)</a:t>
            </a:r>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p:txBody>
      </p:sp>
      <p:sp>
        <p:nvSpPr>
          <p:cNvPr id="34" name="Rounded Rectangle 33"/>
          <p:cNvSpPr/>
          <p:nvPr/>
        </p:nvSpPr>
        <p:spPr>
          <a:xfrm>
            <a:off x="3581400" y="1257300"/>
            <a:ext cx="99060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Web</a:t>
            </a:r>
          </a:p>
        </p:txBody>
      </p:sp>
      <p:sp>
        <p:nvSpPr>
          <p:cNvPr id="35" name="Rounded Rectangle 34"/>
          <p:cNvSpPr/>
          <p:nvPr/>
        </p:nvSpPr>
        <p:spPr>
          <a:xfrm>
            <a:off x="4772025" y="1257300"/>
            <a:ext cx="93345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Servlet</a:t>
            </a:r>
            <a:endParaRPr lang="en-US" sz="1200" dirty="0"/>
          </a:p>
        </p:txBody>
      </p:sp>
      <p:sp>
        <p:nvSpPr>
          <p:cNvPr id="36" name="Rounded Rectangle 35"/>
          <p:cNvSpPr/>
          <p:nvPr/>
        </p:nvSpPr>
        <p:spPr>
          <a:xfrm>
            <a:off x="4800600" y="1828800"/>
            <a:ext cx="90487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Struts</a:t>
            </a:r>
            <a:endParaRPr lang="en-US" sz="1200" dirty="0"/>
          </a:p>
        </p:txBody>
      </p:sp>
      <p:sp>
        <p:nvSpPr>
          <p:cNvPr id="37" name="Rounded Rectangle 36"/>
          <p:cNvSpPr/>
          <p:nvPr/>
        </p:nvSpPr>
        <p:spPr>
          <a:xfrm>
            <a:off x="3581400" y="1828800"/>
            <a:ext cx="96202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Portlet</a:t>
            </a:r>
            <a:endParaRPr lang="en-US" sz="1200" dirty="0"/>
          </a:p>
        </p:txBody>
      </p:sp>
      <p:sp>
        <p:nvSpPr>
          <p:cNvPr id="14" name="TextBox 13"/>
          <p:cNvSpPr txBox="1"/>
          <p:nvPr/>
        </p:nvSpPr>
        <p:spPr>
          <a:xfrm>
            <a:off x="152400" y="381000"/>
            <a:ext cx="1929887"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b="1" dirty="0" smtClean="0"/>
              <a:t>Spring Framework Runtime</a:t>
            </a:r>
            <a:endParaRPr lang="en-US" sz="1200" b="1" dirty="0"/>
          </a:p>
        </p:txBody>
      </p:sp>
      <p:sp>
        <p:nvSpPr>
          <p:cNvPr id="39" name="Rounded Rectangular Callout 38"/>
          <p:cNvSpPr/>
          <p:nvPr/>
        </p:nvSpPr>
        <p:spPr>
          <a:xfrm>
            <a:off x="6334125" y="1600200"/>
            <a:ext cx="2733675" cy="1152525"/>
          </a:xfrm>
          <a:prstGeom prst="wedgeRoundRectCallout">
            <a:avLst>
              <a:gd name="adj1" fmla="val -186560"/>
              <a:gd name="adj2" fmla="val -98978"/>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100" b="1" dirty="0"/>
              <a:t>Data Access / </a:t>
            </a:r>
            <a:r>
              <a:rPr lang="en-US" sz="1100" b="1" dirty="0" smtClean="0"/>
              <a:t>Integration</a:t>
            </a:r>
          </a:p>
          <a:p>
            <a:endParaRPr lang="en-US" sz="1100" dirty="0"/>
          </a:p>
          <a:p>
            <a:pPr marL="171450" indent="-171450">
              <a:buFont typeface="Wingdings" pitchFamily="2" charset="2"/>
              <a:buChar char="ü"/>
            </a:pPr>
            <a:r>
              <a:rPr lang="en-US" sz="1100" dirty="0"/>
              <a:t>This group comprises of JDBC, ORM, OXM, JMS and Transaction modules. </a:t>
            </a:r>
            <a:r>
              <a:rPr lang="en-US" sz="1100" dirty="0" smtClean="0"/>
              <a:t/>
            </a:r>
            <a:br>
              <a:rPr lang="en-US" sz="1100" dirty="0" smtClean="0"/>
            </a:br>
            <a:endParaRPr lang="en-US" sz="1100" dirty="0" smtClean="0"/>
          </a:p>
          <a:p>
            <a:pPr marL="171450" indent="-171450">
              <a:buFont typeface="Wingdings" pitchFamily="2" charset="2"/>
              <a:buChar char="ü"/>
            </a:pPr>
            <a:r>
              <a:rPr lang="en-US" sz="1100" dirty="0" smtClean="0"/>
              <a:t>These </a:t>
            </a:r>
            <a:r>
              <a:rPr lang="en-US" sz="1100" dirty="0"/>
              <a:t>modules basically provide support to interact with the database.</a:t>
            </a:r>
          </a:p>
        </p:txBody>
      </p:sp>
    </p:spTree>
    <p:extLst>
      <p:ext uri="{BB962C8B-B14F-4D97-AF65-F5344CB8AC3E}">
        <p14:creationId xmlns:p14="http://schemas.microsoft.com/office/powerpoint/2010/main" val="1858795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5"/>
          <p:cNvSpPr/>
          <p:nvPr/>
        </p:nvSpPr>
        <p:spPr>
          <a:xfrm>
            <a:off x="152400" y="381000"/>
            <a:ext cx="6172200" cy="4419600"/>
          </a:xfrm>
          <a:prstGeom prst="rect">
            <a:avLst/>
          </a:prstGeom>
          <a:ln w="3175"/>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ounded Rectangle 8"/>
          <p:cNvSpPr/>
          <p:nvPr/>
        </p:nvSpPr>
        <p:spPr>
          <a:xfrm>
            <a:off x="381000" y="838200"/>
            <a:ext cx="2362200" cy="160020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t>Data Access/Integration</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p:txBody>
      </p:sp>
      <p:sp>
        <p:nvSpPr>
          <p:cNvPr id="12" name="Rounded Rectangle 11"/>
          <p:cNvSpPr/>
          <p:nvPr/>
        </p:nvSpPr>
        <p:spPr>
          <a:xfrm>
            <a:off x="514350"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15" name="Rounded Rectangle 14"/>
          <p:cNvSpPr/>
          <p:nvPr/>
        </p:nvSpPr>
        <p:spPr>
          <a:xfrm>
            <a:off x="1700212"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16" name="Rounded Rectangle 15"/>
          <p:cNvSpPr/>
          <p:nvPr/>
        </p:nvSpPr>
        <p:spPr>
          <a:xfrm>
            <a:off x="1700212" y="1609725"/>
            <a:ext cx="904874"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18" name="Rounded Rectangle 17"/>
          <p:cNvSpPr/>
          <p:nvPr/>
        </p:nvSpPr>
        <p:spPr>
          <a:xfrm>
            <a:off x="533399" y="1600200"/>
            <a:ext cx="88582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13" name="Rounded Rectangle 12"/>
          <p:cNvSpPr/>
          <p:nvPr/>
        </p:nvSpPr>
        <p:spPr>
          <a:xfrm>
            <a:off x="381000" y="4114800"/>
            <a:ext cx="5638800"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Test</a:t>
            </a:r>
            <a:endParaRPr lang="en-US" sz="1600" b="1" dirty="0"/>
          </a:p>
        </p:txBody>
      </p:sp>
      <p:sp>
        <p:nvSpPr>
          <p:cNvPr id="19" name="Rounded Rectangle 18"/>
          <p:cNvSpPr/>
          <p:nvPr/>
        </p:nvSpPr>
        <p:spPr>
          <a:xfrm>
            <a:off x="381000" y="3124200"/>
            <a:ext cx="5638800" cy="83820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smtClean="0"/>
              <a:t>Spring Core Container</a:t>
            </a:r>
          </a:p>
          <a:p>
            <a:pPr algn="ctr"/>
            <a:endParaRPr lang="en-US" dirty="0"/>
          </a:p>
          <a:p>
            <a:pPr algn="ctr"/>
            <a:endParaRPr lang="en-US" dirty="0"/>
          </a:p>
        </p:txBody>
      </p:sp>
      <p:sp>
        <p:nvSpPr>
          <p:cNvPr id="20" name="Rounded Rectangle 19"/>
          <p:cNvSpPr/>
          <p:nvPr/>
        </p:nvSpPr>
        <p:spPr>
          <a:xfrm>
            <a:off x="762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Core</a:t>
            </a:r>
            <a:endParaRPr lang="en-US" sz="1200" dirty="0"/>
          </a:p>
        </p:txBody>
      </p:sp>
      <p:sp>
        <p:nvSpPr>
          <p:cNvPr id="21" name="Rounded Rectangle 20"/>
          <p:cNvSpPr/>
          <p:nvPr/>
        </p:nvSpPr>
        <p:spPr>
          <a:xfrm>
            <a:off x="2105025"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Beans</a:t>
            </a:r>
            <a:endParaRPr lang="en-US" sz="1200" dirty="0"/>
          </a:p>
        </p:txBody>
      </p:sp>
      <p:sp>
        <p:nvSpPr>
          <p:cNvPr id="22" name="Rounded Rectangle 21"/>
          <p:cNvSpPr/>
          <p:nvPr/>
        </p:nvSpPr>
        <p:spPr>
          <a:xfrm>
            <a:off x="3429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Context</a:t>
            </a:r>
            <a:endParaRPr lang="en-US" sz="1200" dirty="0"/>
          </a:p>
        </p:txBody>
      </p:sp>
      <p:sp>
        <p:nvSpPr>
          <p:cNvPr id="23" name="Rounded Rectangle 22"/>
          <p:cNvSpPr/>
          <p:nvPr/>
        </p:nvSpPr>
        <p:spPr>
          <a:xfrm>
            <a:off x="4800600" y="3505200"/>
            <a:ext cx="990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Expression Language</a:t>
            </a:r>
            <a:endParaRPr lang="en-US" sz="1200" dirty="0"/>
          </a:p>
        </p:txBody>
      </p:sp>
      <p:sp>
        <p:nvSpPr>
          <p:cNvPr id="24" name="Rounded Rectangle 23"/>
          <p:cNvSpPr/>
          <p:nvPr/>
        </p:nvSpPr>
        <p:spPr>
          <a:xfrm>
            <a:off x="685800" y="2133600"/>
            <a:ext cx="1466850" cy="24765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Transactions</a:t>
            </a:r>
            <a:endParaRPr lang="en-US" sz="1200" dirty="0"/>
          </a:p>
        </p:txBody>
      </p:sp>
      <p:sp>
        <p:nvSpPr>
          <p:cNvPr id="25" name="Rounded Rectangle 24"/>
          <p:cNvSpPr/>
          <p:nvPr/>
        </p:nvSpPr>
        <p:spPr>
          <a:xfrm>
            <a:off x="581025" y="2657475"/>
            <a:ext cx="15525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AOP</a:t>
            </a:r>
            <a:endParaRPr lang="en-US" sz="1200" dirty="0"/>
          </a:p>
        </p:txBody>
      </p:sp>
      <p:sp>
        <p:nvSpPr>
          <p:cNvPr id="26" name="Rounded Rectangle 25"/>
          <p:cNvSpPr/>
          <p:nvPr/>
        </p:nvSpPr>
        <p:spPr>
          <a:xfrm>
            <a:off x="4572000" y="2667000"/>
            <a:ext cx="1371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Instrumentation</a:t>
            </a:r>
            <a:endParaRPr lang="en-US" sz="1200" dirty="0"/>
          </a:p>
        </p:txBody>
      </p:sp>
      <p:sp>
        <p:nvSpPr>
          <p:cNvPr id="27" name="Rounded Rectangle 26"/>
          <p:cNvSpPr/>
          <p:nvPr/>
        </p:nvSpPr>
        <p:spPr>
          <a:xfrm>
            <a:off x="2743200" y="2657475"/>
            <a:ext cx="14097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Aspects</a:t>
            </a:r>
            <a:endParaRPr lang="en-US" sz="1200" dirty="0"/>
          </a:p>
        </p:txBody>
      </p:sp>
      <p:sp>
        <p:nvSpPr>
          <p:cNvPr id="28" name="Rounded Rectangle 27"/>
          <p:cNvSpPr/>
          <p:nvPr/>
        </p:nvSpPr>
        <p:spPr>
          <a:xfrm>
            <a:off x="3886200" y="847725"/>
            <a:ext cx="1905000" cy="16002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b="1" dirty="0" smtClean="0"/>
              <a:t>Data Access/Integration</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p:txBody>
      </p:sp>
      <p:sp>
        <p:nvSpPr>
          <p:cNvPr id="29" name="Rounded Rectangle 28"/>
          <p:cNvSpPr/>
          <p:nvPr/>
        </p:nvSpPr>
        <p:spPr>
          <a:xfrm>
            <a:off x="3990975"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30" name="Rounded Rectangle 29"/>
          <p:cNvSpPr/>
          <p:nvPr/>
        </p:nvSpPr>
        <p:spPr>
          <a:xfrm>
            <a:off x="4933950"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31" name="Rounded Rectangle 30"/>
          <p:cNvSpPr/>
          <p:nvPr/>
        </p:nvSpPr>
        <p:spPr>
          <a:xfrm>
            <a:off x="49244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32" name="Rounded Rectangle 31"/>
          <p:cNvSpPr/>
          <p:nvPr/>
        </p:nvSpPr>
        <p:spPr>
          <a:xfrm>
            <a:off x="40100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33" name="Rounded Rectangle 32"/>
          <p:cNvSpPr/>
          <p:nvPr/>
        </p:nvSpPr>
        <p:spPr>
          <a:xfrm>
            <a:off x="3429000" y="847725"/>
            <a:ext cx="2371725" cy="1600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smtClean="0"/>
              <a:t>WEB(MVC/</a:t>
            </a:r>
            <a:r>
              <a:rPr lang="en-US" sz="1200" b="1" dirty="0" err="1" smtClean="0"/>
              <a:t>Remoting</a:t>
            </a:r>
            <a:r>
              <a:rPr lang="en-US" sz="1200" b="1" dirty="0" smtClean="0"/>
              <a:t>)</a:t>
            </a:r>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p:txBody>
      </p:sp>
      <p:sp>
        <p:nvSpPr>
          <p:cNvPr id="34" name="Rounded Rectangle 33"/>
          <p:cNvSpPr/>
          <p:nvPr/>
        </p:nvSpPr>
        <p:spPr>
          <a:xfrm>
            <a:off x="3581400" y="1257300"/>
            <a:ext cx="99060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Web</a:t>
            </a:r>
          </a:p>
        </p:txBody>
      </p:sp>
      <p:sp>
        <p:nvSpPr>
          <p:cNvPr id="35" name="Rounded Rectangle 34"/>
          <p:cNvSpPr/>
          <p:nvPr/>
        </p:nvSpPr>
        <p:spPr>
          <a:xfrm>
            <a:off x="4772025" y="1257300"/>
            <a:ext cx="93345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Servlet</a:t>
            </a:r>
            <a:endParaRPr lang="en-US" sz="1200" dirty="0"/>
          </a:p>
        </p:txBody>
      </p:sp>
      <p:sp>
        <p:nvSpPr>
          <p:cNvPr id="36" name="Rounded Rectangle 35"/>
          <p:cNvSpPr/>
          <p:nvPr/>
        </p:nvSpPr>
        <p:spPr>
          <a:xfrm>
            <a:off x="4800600" y="1828800"/>
            <a:ext cx="90487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Struts</a:t>
            </a:r>
            <a:endParaRPr lang="en-US" sz="1200" dirty="0"/>
          </a:p>
        </p:txBody>
      </p:sp>
      <p:sp>
        <p:nvSpPr>
          <p:cNvPr id="37" name="Rounded Rectangle 36"/>
          <p:cNvSpPr/>
          <p:nvPr/>
        </p:nvSpPr>
        <p:spPr>
          <a:xfrm>
            <a:off x="3581400" y="1828800"/>
            <a:ext cx="96202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Portlet</a:t>
            </a:r>
            <a:endParaRPr lang="en-US" sz="1200" dirty="0"/>
          </a:p>
        </p:txBody>
      </p:sp>
      <p:sp>
        <p:nvSpPr>
          <p:cNvPr id="14" name="TextBox 13"/>
          <p:cNvSpPr txBox="1"/>
          <p:nvPr/>
        </p:nvSpPr>
        <p:spPr>
          <a:xfrm>
            <a:off x="152400" y="381000"/>
            <a:ext cx="1929887"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b="1" dirty="0" smtClean="0"/>
              <a:t>Spring Framework Runtime</a:t>
            </a:r>
            <a:endParaRPr lang="en-US" sz="1200" b="1" dirty="0"/>
          </a:p>
        </p:txBody>
      </p:sp>
      <p:sp>
        <p:nvSpPr>
          <p:cNvPr id="39" name="Rounded Rectangular Callout 38"/>
          <p:cNvSpPr/>
          <p:nvPr/>
        </p:nvSpPr>
        <p:spPr>
          <a:xfrm>
            <a:off x="6334125" y="1600200"/>
            <a:ext cx="2733675" cy="1152525"/>
          </a:xfrm>
          <a:prstGeom prst="wedgeRoundRectCallout">
            <a:avLst>
              <a:gd name="adj1" fmla="val -70289"/>
              <a:gd name="adj2" fmla="val -43606"/>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100" b="1" dirty="0" smtClean="0"/>
              <a:t>Web</a:t>
            </a:r>
          </a:p>
          <a:p>
            <a:endParaRPr lang="en-US" sz="1100" dirty="0"/>
          </a:p>
          <a:p>
            <a:r>
              <a:rPr lang="en-US" sz="1100" dirty="0"/>
              <a:t>This group comprises of Web, Web-Servlet, Web-Struts and Web-Portlet. These modules provide support to create web application.</a:t>
            </a:r>
          </a:p>
        </p:txBody>
      </p:sp>
    </p:spTree>
    <p:extLst>
      <p:ext uri="{BB962C8B-B14F-4D97-AF65-F5344CB8AC3E}">
        <p14:creationId xmlns:p14="http://schemas.microsoft.com/office/powerpoint/2010/main" val="1330140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80287</TotalTime>
  <Words>355</Words>
  <Application>Microsoft Office PowerPoint</Application>
  <PresentationFormat>Custom</PresentationFormat>
  <Paragraphs>241</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8390</cp:revision>
  <dcterms:created xsi:type="dcterms:W3CDTF">2006-08-16T00:00:00Z</dcterms:created>
  <dcterms:modified xsi:type="dcterms:W3CDTF">2017-12-19T13:55:45Z</dcterms:modified>
</cp:coreProperties>
</file>