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44" r:id="rId2"/>
    <p:sldId id="445" r:id="rId3"/>
    <p:sldId id="447" r:id="rId4"/>
    <p:sldId id="446"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5/24/2018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65138"/>
            <a:ext cx="3883025" cy="2049835"/>
          </a:xfrm>
          <a:prstGeom prst="rect">
            <a:avLst/>
          </a:prstGeom>
          <a:ln/>
        </p:spPr>
        <p:style>
          <a:lnRef idx="1">
            <a:schemeClr val="accent4"/>
          </a:lnRef>
          <a:fillRef idx="3">
            <a:schemeClr val="accent4"/>
          </a:fillRef>
          <a:effectRef idx="2">
            <a:schemeClr val="accent4"/>
          </a:effectRef>
          <a:fontRef idx="minor">
            <a:schemeClr val="lt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1075" y="1619250"/>
            <a:ext cx="4038600" cy="2420096"/>
          </a:xfrm>
          <a:prstGeom prst="rect">
            <a:avLst/>
          </a:prstGeom>
          <a:ln/>
        </p:spPr>
        <p:style>
          <a:lnRef idx="1">
            <a:schemeClr val="accent4"/>
          </a:lnRef>
          <a:fillRef idx="3">
            <a:schemeClr val="accent4"/>
          </a:fillRef>
          <a:effectRef idx="2">
            <a:schemeClr val="accent4"/>
          </a:effectRef>
          <a:fontRef idx="minor">
            <a:schemeClr val="lt1"/>
          </a:fontRef>
        </p:style>
      </p:pic>
      <p:sp>
        <p:nvSpPr>
          <p:cNvPr id="5" name="Rectangle 4"/>
          <p:cNvSpPr/>
          <p:nvPr/>
        </p:nvSpPr>
        <p:spPr>
          <a:xfrm>
            <a:off x="2590800" y="5029200"/>
            <a:ext cx="3919538" cy="138499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smtClean="0"/>
              <a:t>How to apply AroundAdvice only for the method getEmployeeAge() and don’t apply for other methods?</a:t>
            </a:r>
          </a:p>
          <a:p>
            <a:endParaRPr lang="en-US" sz="1200" dirty="0"/>
          </a:p>
          <a:p>
            <a:r>
              <a:rPr lang="en-US" sz="1200" dirty="0" smtClean="0"/>
              <a:t>We can </a:t>
            </a:r>
            <a:r>
              <a:rPr lang="en-US" sz="1200" dirty="0"/>
              <a:t>match the method via following two ways </a:t>
            </a:r>
            <a:r>
              <a:rPr lang="en-US" sz="1200" dirty="0" smtClean="0"/>
              <a:t>:</a:t>
            </a:r>
            <a:br>
              <a:rPr lang="en-US" sz="1200" dirty="0" smtClean="0"/>
            </a:br>
            <a:endParaRPr lang="en-US" sz="1200" dirty="0"/>
          </a:p>
          <a:p>
            <a:pPr marL="228600" indent="-228600">
              <a:buFont typeface="+mj-lt"/>
              <a:buAutoNum type="arabicPeriod"/>
            </a:pPr>
            <a:r>
              <a:rPr lang="en-US" sz="1200" dirty="0"/>
              <a:t>Name match</a:t>
            </a:r>
          </a:p>
          <a:p>
            <a:pPr marL="228600" indent="-228600">
              <a:buFont typeface="+mj-lt"/>
              <a:buAutoNum type="arabicPeriod"/>
            </a:pPr>
            <a:r>
              <a:rPr lang="en-US" sz="1200" dirty="0"/>
              <a:t>Regular repression match</a:t>
            </a:r>
          </a:p>
        </p:txBody>
      </p:sp>
      <p:sp>
        <p:nvSpPr>
          <p:cNvPr id="6" name="Right Brace 5"/>
          <p:cNvSpPr/>
          <p:nvPr/>
        </p:nvSpPr>
        <p:spPr>
          <a:xfrm>
            <a:off x="3419475" y="1314450"/>
            <a:ext cx="228600" cy="60960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10" name="Rectangle 9"/>
          <p:cNvSpPr/>
          <p:nvPr/>
        </p:nvSpPr>
        <p:spPr>
          <a:xfrm>
            <a:off x="3352800" y="21838"/>
            <a:ext cx="2819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3" y="2748977"/>
            <a:ext cx="3883025" cy="2204023"/>
          </a:xfrm>
          <a:prstGeom prst="rect">
            <a:avLst/>
          </a:prstGeom>
          <a:ln/>
        </p:spPr>
        <p:style>
          <a:lnRef idx="1">
            <a:schemeClr val="accent4"/>
          </a:lnRef>
          <a:fillRef idx="3">
            <a:schemeClr val="accent4"/>
          </a:fillRef>
          <a:effectRef idx="2">
            <a:schemeClr val="accent4"/>
          </a:effectRef>
          <a:fontRef idx="minor">
            <a:schemeClr val="lt1"/>
          </a:fontRef>
        </p:style>
      </p:pic>
      <p:sp>
        <p:nvSpPr>
          <p:cNvPr id="14" name="Right Brace 13"/>
          <p:cNvSpPr/>
          <p:nvPr/>
        </p:nvSpPr>
        <p:spPr>
          <a:xfrm>
            <a:off x="3457575" y="3715496"/>
            <a:ext cx="228600" cy="60960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8" name="Straight Arrow Connector 7"/>
          <p:cNvCxnSpPr/>
          <p:nvPr/>
        </p:nvCxnSpPr>
        <p:spPr>
          <a:xfrm flipV="1">
            <a:off x="3571875" y="2362200"/>
            <a:ext cx="1457325" cy="165809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a:stCxn id="6" idx="1"/>
          </p:cNvCxnSpPr>
          <p:nvPr/>
        </p:nvCxnSpPr>
        <p:spPr>
          <a:xfrm>
            <a:off x="3648075" y="1619250"/>
            <a:ext cx="1381125" cy="66675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4810125" y="722958"/>
            <a:ext cx="4000500" cy="461665"/>
          </a:xfrm>
          <a:prstGeom prst="rect">
            <a:avLst/>
          </a:prstGeom>
          <a:ln w="3175"/>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200" dirty="0" smtClean="0"/>
              <a:t>How to apply aroundAdvice for getEmployeeAge() and </a:t>
            </a:r>
            <a:r>
              <a:rPr lang="en-US" sz="1200" dirty="0"/>
              <a:t>getCustomerAge</a:t>
            </a:r>
            <a:r>
              <a:rPr lang="en-US" sz="1200" dirty="0" smtClean="0"/>
              <a:t>() method.</a:t>
            </a:r>
            <a:endParaRPr lang="en-US" sz="1200" dirty="0"/>
          </a:p>
        </p:txBody>
      </p:sp>
    </p:spTree>
    <p:extLst>
      <p:ext uri="{BB962C8B-B14F-4D97-AF65-F5344CB8AC3E}">
        <p14:creationId xmlns:p14="http://schemas.microsoft.com/office/powerpoint/2010/main" val="3122335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12738"/>
            <a:ext cx="4876800" cy="4562475"/>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Rounded Rectangular Callout 6"/>
          <p:cNvSpPr/>
          <p:nvPr/>
        </p:nvSpPr>
        <p:spPr>
          <a:xfrm>
            <a:off x="5029200" y="2133600"/>
            <a:ext cx="3962400" cy="1876425"/>
          </a:xfrm>
          <a:prstGeom prst="wedgeRoundRectCallout">
            <a:avLst>
              <a:gd name="adj1" fmla="val -50337"/>
              <a:gd name="adj2" fmla="val 6863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00" dirty="0" smtClean="0"/>
              <a:t>Spring </a:t>
            </a:r>
            <a:r>
              <a:rPr lang="en-US" sz="1000" dirty="0"/>
              <a:t>comes with two auto proxy </a:t>
            </a:r>
            <a:r>
              <a:rPr lang="en-US" sz="1000" dirty="0" smtClean="0"/>
              <a:t>creators[</a:t>
            </a:r>
          </a:p>
          <a:p>
            <a:r>
              <a:rPr lang="en-US" sz="1000" dirty="0" smtClean="0"/>
              <a:t>      1.</a:t>
            </a:r>
            <a:r>
              <a:rPr lang="en-US" sz="1000" dirty="0"/>
              <a:t> </a:t>
            </a:r>
            <a:r>
              <a:rPr lang="en-US" sz="1000" dirty="0" smtClean="0">
                <a:solidFill>
                  <a:srgbClr val="FF0000"/>
                </a:solidFill>
              </a:rPr>
              <a:t>BeanNameAutoProxyCreator </a:t>
            </a:r>
          </a:p>
          <a:p>
            <a:r>
              <a:rPr lang="en-US" sz="1000" dirty="0"/>
              <a:t> </a:t>
            </a:r>
            <a:r>
              <a:rPr lang="en-US" sz="1000" dirty="0" smtClean="0"/>
              <a:t>     2.</a:t>
            </a:r>
            <a:r>
              <a:rPr lang="en-US" sz="1000" dirty="0"/>
              <a:t> </a:t>
            </a:r>
            <a:r>
              <a:rPr lang="en-US" sz="1000" dirty="0" smtClean="0">
                <a:solidFill>
                  <a:srgbClr val="FF0000"/>
                </a:solidFill>
              </a:rPr>
              <a:t>DefaultAdvisorAutoProxyCreator</a:t>
            </a:r>
            <a:r>
              <a:rPr lang="en-US" sz="1000" dirty="0" smtClean="0"/>
              <a:t>] </a:t>
            </a:r>
          </a:p>
          <a:p>
            <a:r>
              <a:rPr lang="en-US" sz="1000" dirty="0"/>
              <a:t> </a:t>
            </a:r>
            <a:r>
              <a:rPr lang="en-US" sz="1000" dirty="0" smtClean="0"/>
              <a:t>     to </a:t>
            </a:r>
            <a:r>
              <a:rPr lang="en-US" sz="1000" dirty="0"/>
              <a:t>create proxies for your beans automatically.</a:t>
            </a:r>
            <a:endParaRPr lang="en-US" sz="1000" dirty="0" smtClean="0"/>
          </a:p>
          <a:p>
            <a:pPr marL="171450" indent="-171450">
              <a:buFont typeface="Wingdings" pitchFamily="2" charset="2"/>
              <a:buChar char="ü"/>
            </a:pPr>
            <a:endParaRPr lang="en-US" sz="1000" dirty="0"/>
          </a:p>
          <a:p>
            <a:pPr marL="171450" indent="-171450">
              <a:buFont typeface="Wingdings" pitchFamily="2" charset="2"/>
              <a:buChar char="ü"/>
            </a:pPr>
            <a:r>
              <a:rPr lang="en-US" sz="1000" dirty="0"/>
              <a:t>This </a:t>
            </a:r>
            <a:r>
              <a:rPr lang="en-US" sz="1000" dirty="0">
                <a:solidFill>
                  <a:srgbClr val="FF0000"/>
                </a:solidFill>
              </a:rPr>
              <a:t>DefaultAdvisorAutoProxyCreator</a:t>
            </a:r>
            <a:r>
              <a:rPr lang="en-US" sz="1000" dirty="0"/>
              <a:t> is extremely powerful, if any of the beans is matched by an advisor, Spring will create a proxy for it automatically</a:t>
            </a:r>
            <a:r>
              <a:rPr lang="en-US" sz="1000" dirty="0" smtClean="0"/>
              <a:t>.</a:t>
            </a:r>
            <a:r>
              <a:rPr lang="en-US" sz="1000" dirty="0"/>
              <a:t> This is just over power, since you don’t have control what bean should be proxy, what you can do is just trust Spring will do the best for you. Please take good care if you want to implement this into your project.</a:t>
            </a:r>
            <a:endParaRPr lang="en-US" sz="1000" dirty="0"/>
          </a:p>
        </p:txBody>
      </p:sp>
      <p:sp>
        <p:nvSpPr>
          <p:cNvPr id="6" name="Right Brace 5"/>
          <p:cNvSpPr/>
          <p:nvPr/>
        </p:nvSpPr>
        <p:spPr>
          <a:xfrm>
            <a:off x="4800600" y="4114800"/>
            <a:ext cx="228600" cy="53340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25100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65138"/>
            <a:ext cx="5267325" cy="4411662"/>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22981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295400"/>
            <a:ext cx="8531225" cy="3028950"/>
          </a:xfrm>
          <a:prstGeom prst="rect">
            <a:avLst/>
          </a:prstGeom>
          <a:ln/>
        </p:spPr>
        <p:style>
          <a:lnRef idx="1">
            <a:schemeClr val="accent4"/>
          </a:lnRef>
          <a:fillRef idx="3">
            <a:schemeClr val="accent4"/>
          </a:fillRef>
          <a:effectRef idx="2">
            <a:schemeClr val="accent4"/>
          </a:effectRef>
          <a:fontRef idx="minor">
            <a:schemeClr val="lt1"/>
          </a:fontRef>
        </p:style>
      </p:pic>
    </p:spTree>
    <p:extLst>
      <p:ext uri="{BB962C8B-B14F-4D97-AF65-F5344CB8AC3E}">
        <p14:creationId xmlns:p14="http://schemas.microsoft.com/office/powerpoint/2010/main" val="2015732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82666</TotalTime>
  <Words>70</Words>
  <Application>Microsoft Office PowerPoint</Application>
  <PresentationFormat>Custom</PresentationFormat>
  <Paragraphs>16</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9036</cp:revision>
  <dcterms:created xsi:type="dcterms:W3CDTF">2006-08-16T00:00:00Z</dcterms:created>
  <dcterms:modified xsi:type="dcterms:W3CDTF">2018-05-24T08:06:20Z</dcterms:modified>
</cp:coreProperties>
</file>