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0"/>
  </p:notesMasterIdLst>
  <p:sldIdLst>
    <p:sldId id="432" r:id="rId2"/>
    <p:sldId id="433" r:id="rId3"/>
    <p:sldId id="435" r:id="rId4"/>
    <p:sldId id="434" r:id="rId5"/>
    <p:sldId id="436" r:id="rId6"/>
    <p:sldId id="437" r:id="rId7"/>
    <p:sldId id="438" r:id="rId8"/>
    <p:sldId id="439" r:id="rId9"/>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12/21/2017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gi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Rounded Rectangular Callout 37"/>
          <p:cNvSpPr/>
          <p:nvPr/>
        </p:nvSpPr>
        <p:spPr>
          <a:xfrm>
            <a:off x="5791200" y="436563"/>
            <a:ext cx="3048000" cy="3509150"/>
          </a:xfrm>
          <a:prstGeom prst="wedgeRoundRectCallout">
            <a:avLst>
              <a:gd name="adj1" fmla="val -50077"/>
              <a:gd name="adj2" fmla="val -3934"/>
              <a:gd name="adj3" fmla="val 16667"/>
            </a:avLst>
          </a:prstGeom>
          <a:ln w="3175">
            <a:solidFill>
              <a:schemeClr val="tx1"/>
            </a:solidFill>
          </a:ln>
          <a:effectLst>
            <a:outerShdw blurRad="225425" dist="50800" dir="5220000" algn="ctr">
              <a:srgbClr val="000000">
                <a:alpha val="33000"/>
              </a:srgbClr>
            </a:outerShdw>
          </a:effectLst>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Spring is the de-facto standard in lightweight enterprise application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Spring </a:t>
            </a:r>
            <a:r>
              <a:rPr lang="en-US" sz="1200" dirty="0"/>
              <a:t>is an open source framework created to address the complexity of enterprise application development.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One </a:t>
            </a:r>
            <a:r>
              <a:rPr lang="en-US" sz="1200" dirty="0"/>
              <a:t>of the main advantages of the Spring framework is its layered architecture, which allows you to be selective about which of its components you use while also providing a consistent framework for J2EE application development. </a:t>
            </a:r>
            <a:endParaRPr lang="en-US" sz="1200" dirty="0"/>
          </a:p>
        </p:txBody>
      </p:sp>
      <p:pic>
        <p:nvPicPr>
          <p:cNvPr id="1026" name="Picture 2" descr="Spring Framework Mod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9906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9906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5524500" y="2362200"/>
            <a:ext cx="3314700" cy="2259787"/>
          </a:xfrm>
          <a:prstGeom prst="wedgeRoundRectCallout">
            <a:avLst>
              <a:gd name="adj1" fmla="val -65077"/>
              <a:gd name="adj2" fmla="val -7013"/>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The core container provides the fundamental functionality of the Spring framework. In this module primary component is the </a:t>
            </a:r>
            <a:r>
              <a:rPr lang="en-US" sz="1200" dirty="0" err="1"/>
              <a:t>BeanFactory</a:t>
            </a:r>
            <a:r>
              <a:rPr lang="en-US" sz="1200" dirty="0"/>
              <a:t>, an implementation of the Factory pattern.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err="1"/>
              <a:t>BeanFactory</a:t>
            </a:r>
            <a:r>
              <a:rPr lang="en-US" sz="1200" dirty="0"/>
              <a:t> applies the Inversion of Control (IOC) pattern to separate an application's configuration and dependency specification from the actual application code.</a:t>
            </a:r>
            <a:endParaRPr lang="en-US" sz="1200" dirty="0"/>
          </a:p>
        </p:txBody>
      </p:sp>
    </p:spTree>
    <p:extLst>
      <p:ext uri="{BB962C8B-B14F-4D97-AF65-F5344CB8AC3E}">
        <p14:creationId xmlns:p14="http://schemas.microsoft.com/office/powerpoint/2010/main" val="137854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9906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5715000" y="1194206"/>
            <a:ext cx="3314700" cy="2259787"/>
          </a:xfrm>
          <a:prstGeom prst="wedgeRoundRectCallout">
            <a:avLst>
              <a:gd name="adj1" fmla="val -99847"/>
              <a:gd name="adj2" fmla="val 2682"/>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smtClean="0"/>
              <a:t>The </a:t>
            </a:r>
            <a:r>
              <a:rPr lang="en-US" sz="1200" dirty="0"/>
              <a:t>Spring context is a configuration file that provides context information to the Spring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Spring context includes enterprise services such as e-mail, JNDI, EJB, internalization, validation, scheduling and applications lifecycle events. Also included is support for the integration with </a:t>
            </a:r>
            <a:r>
              <a:rPr lang="en-US" sz="1200" dirty="0"/>
              <a:t>template frameworks </a:t>
            </a:r>
            <a:r>
              <a:rPr lang="en-US" sz="1200" dirty="0"/>
              <a:t>such as velocity.</a:t>
            </a:r>
            <a:endParaRPr lang="en-US" sz="1200" dirty="0"/>
          </a:p>
        </p:txBody>
      </p:sp>
    </p:spTree>
    <p:extLst>
      <p:ext uri="{BB962C8B-B14F-4D97-AF65-F5344CB8AC3E}">
        <p14:creationId xmlns:p14="http://schemas.microsoft.com/office/powerpoint/2010/main" val="154562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9525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38100" y="952500"/>
            <a:ext cx="3314700" cy="2933700"/>
          </a:xfrm>
          <a:prstGeom prst="wedgeRoundRectCallout">
            <a:avLst>
              <a:gd name="adj1" fmla="val 69694"/>
              <a:gd name="adj2" fmla="val -20946"/>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The Spring AOP module allows a software component to be decorated with additional behavior, through its configuration management feature. As a result you can easily AOP-enable any object managed by the Spring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Spring AOP module provides transaction management services for objects in any Spring-based application. With Spring AOP you can incorporate declarative transaction management into your applications without relying on EJB components.</a:t>
            </a:r>
            <a:endParaRPr lang="en-US" sz="1200" dirty="0"/>
          </a:p>
        </p:txBody>
      </p:sp>
    </p:spTree>
    <p:extLst>
      <p:ext uri="{BB962C8B-B14F-4D97-AF65-F5344CB8AC3E}">
        <p14:creationId xmlns:p14="http://schemas.microsoft.com/office/powerpoint/2010/main" val="247009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9525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38100" y="952500"/>
            <a:ext cx="3314700" cy="2743201"/>
          </a:xfrm>
          <a:prstGeom prst="wedgeRoundRectCallout">
            <a:avLst>
              <a:gd name="adj1" fmla="val 104751"/>
              <a:gd name="adj2" fmla="val 1276"/>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The Spring DAO module provides a JDBC-abstraction layer that reduces the need to do tedious JDBC coding and parsing of database-vendor specific error codes.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Also</a:t>
            </a:r>
            <a:r>
              <a:rPr lang="en-US" sz="1200" dirty="0"/>
              <a:t>, the JDBC package provides a way to do programmatic as well as declarative transaction management, not only for classes implementing special interfaces, but for all your POJOs (plain old Java objects).</a:t>
            </a:r>
            <a:endParaRPr lang="en-US" sz="1200" dirty="0"/>
          </a:p>
        </p:txBody>
      </p:sp>
    </p:spTree>
    <p:extLst>
      <p:ext uri="{BB962C8B-B14F-4D97-AF65-F5344CB8AC3E}">
        <p14:creationId xmlns:p14="http://schemas.microsoft.com/office/powerpoint/2010/main" val="330935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9525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60325" y="952500"/>
            <a:ext cx="3314700" cy="1371600"/>
          </a:xfrm>
          <a:prstGeom prst="wedgeRoundRectCallout">
            <a:avLst>
              <a:gd name="adj1" fmla="val 108486"/>
              <a:gd name="adj2" fmla="val -13096"/>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Spring provides integration with OR mapping tools like Hibernate, JDO and iBATIS.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Spring </a:t>
            </a:r>
            <a:r>
              <a:rPr lang="en-US" sz="1200" dirty="0"/>
              <a:t>transaction management supports each of these ORM frameworks as well as JDBC</a:t>
            </a:r>
            <a:endParaRPr lang="en-US" sz="1200" dirty="0"/>
          </a:p>
        </p:txBody>
      </p:sp>
    </p:spTree>
    <p:extLst>
      <p:ext uri="{BB962C8B-B14F-4D97-AF65-F5344CB8AC3E}">
        <p14:creationId xmlns:p14="http://schemas.microsoft.com/office/powerpoint/2010/main" val="183636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 y="10668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5638800" y="762000"/>
            <a:ext cx="3314700" cy="2628900"/>
          </a:xfrm>
          <a:prstGeom prst="wedgeRoundRectCallout">
            <a:avLst>
              <a:gd name="adj1" fmla="val -95825"/>
              <a:gd name="adj2" fmla="val -18894"/>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The Web context module provides basic web-oriented integration features builds on top of the application context module, providing contexts for Web-based applications. As a result, the Spring framework supports integration with Jakarta Struts.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Web module also eases the tasks of handling multi-part requests and binding request parameters to domain objects.</a:t>
            </a:r>
            <a:endParaRPr lang="en-US" sz="1200" dirty="0"/>
          </a:p>
        </p:txBody>
      </p:sp>
    </p:spTree>
    <p:extLst>
      <p:ext uri="{BB962C8B-B14F-4D97-AF65-F5344CB8AC3E}">
        <p14:creationId xmlns:p14="http://schemas.microsoft.com/office/powerpoint/2010/main" val="3785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Spring Framework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 y="1066800"/>
            <a:ext cx="5286375" cy="2743201"/>
          </a:xfrm>
          <a:prstGeom prst="rect">
            <a:avLst/>
          </a:prstGeom>
          <a:ln w="3175"/>
        </p:spPr>
        <p:style>
          <a:lnRef idx="2">
            <a:schemeClr val="accent3"/>
          </a:lnRef>
          <a:fillRef idx="1">
            <a:schemeClr val="lt1"/>
          </a:fillRef>
          <a:effectRef idx="0">
            <a:schemeClr val="accent3"/>
          </a:effectRef>
          <a:fontRef idx="minor">
            <a:schemeClr val="dk1"/>
          </a:fontRef>
        </p:style>
      </p:pic>
      <p:sp>
        <p:nvSpPr>
          <p:cNvPr id="38" name="Rounded Rectangular Callout 37"/>
          <p:cNvSpPr/>
          <p:nvPr/>
        </p:nvSpPr>
        <p:spPr>
          <a:xfrm>
            <a:off x="5638800" y="761999"/>
            <a:ext cx="3314700" cy="3048001"/>
          </a:xfrm>
          <a:prstGeom prst="wedgeRoundRectCallout">
            <a:avLst>
              <a:gd name="adj1" fmla="val -59043"/>
              <a:gd name="adj2" fmla="val -14207"/>
              <a:gd name="adj3" fmla="val 16667"/>
            </a:avLst>
          </a:prstGeom>
          <a:ln w="3175">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itchFamily="2" charset="2"/>
              <a:buChar char="ü"/>
            </a:pPr>
            <a:r>
              <a:rPr lang="en-US" sz="1200" dirty="0"/>
              <a:t>Spring provides a pluggable MVC architecture. The users have a choice to use the web framework or continue to use their existing web framework.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Spring </a:t>
            </a:r>
            <a:r>
              <a:rPr lang="en-US" sz="1200" dirty="0"/>
              <a:t>separates the roles of the controller; the model object, the dispatcher and the handler object which makes it easier to customize them.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Spring </a:t>
            </a:r>
            <a:r>
              <a:rPr lang="en-US" sz="1200" dirty="0"/>
              <a:t>web framework is view agnostic and does not push the user to use only JSPs for the view. The user has the flexibility to use JSPs, XSLT, velocity templates etc to provide the view.</a:t>
            </a:r>
            <a:endParaRPr lang="en-US" sz="1200" dirty="0"/>
          </a:p>
        </p:txBody>
      </p:sp>
    </p:spTree>
    <p:extLst>
      <p:ext uri="{BB962C8B-B14F-4D97-AF65-F5344CB8AC3E}">
        <p14:creationId xmlns:p14="http://schemas.microsoft.com/office/powerpoint/2010/main" val="403832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80350</TotalTime>
  <Words>517</Words>
  <Application>Microsoft Office PowerPoint</Application>
  <PresentationFormat>Custom</PresentationFormat>
  <Paragraphs>44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8415</cp:revision>
  <dcterms:created xsi:type="dcterms:W3CDTF">2006-08-16T00:00:00Z</dcterms:created>
  <dcterms:modified xsi:type="dcterms:W3CDTF">2017-12-21T11:37:14Z</dcterms:modified>
</cp:coreProperties>
</file>