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6"/>
  </p:notesMasterIdLst>
  <p:sldIdLst>
    <p:sldId id="432" r:id="rId2"/>
    <p:sldId id="433" r:id="rId3"/>
    <p:sldId id="434" r:id="rId4"/>
    <p:sldId id="435" r:id="rId5"/>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12/21/2017</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12/21/2017</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276600" y="9951"/>
            <a:ext cx="2209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Spring Framework - Architecture</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450" y="685800"/>
            <a:ext cx="5114925"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lowchart: Process 4"/>
          <p:cNvSpPr/>
          <p:nvPr/>
        </p:nvSpPr>
        <p:spPr>
          <a:xfrm>
            <a:off x="5451475" y="1166812"/>
            <a:ext cx="3352800" cy="3048000"/>
          </a:xfrm>
          <a:prstGeom prst="flowChartProcess">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The Spring framework is a layered architecture which consists of several modules. All modules are built on the top of its core container.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These </a:t>
            </a:r>
            <a:r>
              <a:rPr lang="en-US" sz="1200" dirty="0"/>
              <a:t>modules provide everything that a developer may need for use in the enterprise application development.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Developer </a:t>
            </a:r>
            <a:r>
              <a:rPr lang="en-US" sz="1200" dirty="0"/>
              <a:t>is always free to choose what features he needs and eliminate the modules which are of no use.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The Spring framework is </a:t>
            </a:r>
            <a:r>
              <a:rPr lang="en-US" sz="1200" dirty="0"/>
              <a:t>modular architecture enables integration with other frameworks without much hassle.</a:t>
            </a:r>
            <a:endParaRPr lang="en-US" sz="1200" dirty="0"/>
          </a:p>
        </p:txBody>
      </p:sp>
    </p:spTree>
    <p:extLst>
      <p:ext uri="{BB962C8B-B14F-4D97-AF65-F5344CB8AC3E}">
        <p14:creationId xmlns:p14="http://schemas.microsoft.com/office/powerpoint/2010/main" val="2872422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276600" y="9951"/>
            <a:ext cx="2209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Spring Framework - Architecture</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50" y="685800"/>
            <a:ext cx="5114925"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5791200" y="2362200"/>
            <a:ext cx="3200400" cy="1905000"/>
          </a:xfrm>
          <a:prstGeom prst="wedgeRoundRectCallout">
            <a:avLst>
              <a:gd name="adj1" fmla="val -69583"/>
              <a:gd name="adj2" fmla="val 40116"/>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b="1" dirty="0"/>
              <a:t>The Core Module:</a:t>
            </a:r>
            <a:r>
              <a:rPr lang="en-US" sz="1200" dirty="0"/>
              <a:t> Provides the Dependency Injection (DI) feature which is the basic concept of the Spring framework.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This </a:t>
            </a:r>
            <a:r>
              <a:rPr lang="en-US" sz="1200" dirty="0"/>
              <a:t>module contains the </a:t>
            </a:r>
            <a:r>
              <a:rPr lang="en-US" sz="1200" b="1" i="1" dirty="0"/>
              <a:t>BeanFactory,</a:t>
            </a:r>
            <a:r>
              <a:rPr lang="en-US" sz="1200" b="1" dirty="0"/>
              <a:t> </a:t>
            </a:r>
            <a:r>
              <a:rPr lang="en-US" sz="1200" dirty="0"/>
              <a:t>an implementation of Factory Pattern which creates the bean as per the configurations provided by the developer in an XML file.</a:t>
            </a:r>
            <a:endParaRPr lang="en-US" sz="1200" dirty="0"/>
          </a:p>
        </p:txBody>
      </p:sp>
    </p:spTree>
    <p:extLst>
      <p:ext uri="{BB962C8B-B14F-4D97-AF65-F5344CB8AC3E}">
        <p14:creationId xmlns:p14="http://schemas.microsoft.com/office/powerpoint/2010/main" val="826531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276600" y="9951"/>
            <a:ext cx="2209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Spring Framework - Architecture</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685800"/>
            <a:ext cx="5114925"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155575" y="2643187"/>
            <a:ext cx="3352800" cy="1676400"/>
          </a:xfrm>
          <a:prstGeom prst="wedgeRoundRectCallout">
            <a:avLst>
              <a:gd name="adj1" fmla="val 63480"/>
              <a:gd name="adj2" fmla="val -16361"/>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b="1" dirty="0"/>
              <a:t>AOP Module:</a:t>
            </a:r>
            <a:r>
              <a:rPr lang="en-US" sz="1200" dirty="0"/>
              <a:t> The Aspect Oriented Programming module allows developers to define method-interceptors and point cuts to keep the concerns apart. It is configured at run time so the compilation step is skipped. It aims at declarative transaction management which is easier to maintain.</a:t>
            </a:r>
            <a:endParaRPr lang="en-US" sz="1200" dirty="0"/>
          </a:p>
        </p:txBody>
      </p:sp>
      <p:sp>
        <p:nvSpPr>
          <p:cNvPr id="7" name="Rounded Rectangular Callout 6"/>
          <p:cNvSpPr/>
          <p:nvPr/>
        </p:nvSpPr>
        <p:spPr>
          <a:xfrm>
            <a:off x="174625" y="312738"/>
            <a:ext cx="3352800" cy="2125662"/>
          </a:xfrm>
          <a:prstGeom prst="wedgeRoundRectCallout">
            <a:avLst>
              <a:gd name="adj1" fmla="val 63480"/>
              <a:gd name="adj2" fmla="val -16361"/>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b="1" dirty="0"/>
              <a:t>DAO Module: </a:t>
            </a:r>
            <a:r>
              <a:rPr lang="en-US" sz="1200" dirty="0"/>
              <a:t>This provides an abstraction layer to the low level task of creating a connection, releasing it etc.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It </a:t>
            </a:r>
            <a:r>
              <a:rPr lang="en-US" sz="1200" dirty="0"/>
              <a:t>also maintains a hierarchy of meaningful exceptions rather than throwing complicated error codes from specific database vendors</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 </a:t>
            </a:r>
            <a:r>
              <a:rPr lang="en-US" sz="1200" dirty="0"/>
              <a:t>It uses AOP to manage transactions. Transactions can also be managed programmatically.</a:t>
            </a:r>
            <a:endParaRPr lang="en-US" sz="1200" dirty="0"/>
          </a:p>
        </p:txBody>
      </p:sp>
    </p:spTree>
    <p:extLst>
      <p:ext uri="{BB962C8B-B14F-4D97-AF65-F5344CB8AC3E}">
        <p14:creationId xmlns:p14="http://schemas.microsoft.com/office/powerpoint/2010/main" val="4232815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429000" y="35739"/>
            <a:ext cx="2209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Spring Framework - Architecture</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1447800"/>
            <a:ext cx="511492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4543425" y="381000"/>
            <a:ext cx="3276600" cy="1066800"/>
          </a:xfrm>
          <a:prstGeom prst="wedgeRoundRectCallout">
            <a:avLst>
              <a:gd name="adj1" fmla="val -81440"/>
              <a:gd name="adj2" fmla="val 61318"/>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b="1" dirty="0"/>
              <a:t>JEE Module: </a:t>
            </a:r>
            <a:r>
              <a:rPr lang="en-US" sz="1200" dirty="0"/>
              <a:t>It also provides support for JMX, JCA, EJB and JMS etc. In lots of cases, JCA (Java EE Connection API) is much like JDBC, except where JDBC is focused on database JCA focus on connecting to legacy systems.</a:t>
            </a:r>
            <a:endParaRPr lang="en-US" sz="1200" dirty="0"/>
          </a:p>
        </p:txBody>
      </p:sp>
      <p:sp>
        <p:nvSpPr>
          <p:cNvPr id="7" name="Rounded Rectangular Callout 6"/>
          <p:cNvSpPr/>
          <p:nvPr/>
        </p:nvSpPr>
        <p:spPr>
          <a:xfrm>
            <a:off x="5638800" y="1752600"/>
            <a:ext cx="3352800" cy="1500187"/>
          </a:xfrm>
          <a:prstGeom prst="wedgeRoundRectCallout">
            <a:avLst>
              <a:gd name="adj1" fmla="val -63509"/>
              <a:gd name="adj2" fmla="val -28861"/>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b="1" dirty="0"/>
              <a:t>Web Module: </a:t>
            </a:r>
            <a:r>
              <a:rPr lang="en-US" sz="1200" dirty="0"/>
              <a:t>Spring comes with MVC framework which eases the task of developing web applications.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It </a:t>
            </a:r>
            <a:r>
              <a:rPr lang="en-US" sz="1200" dirty="0"/>
              <a:t>also integrates well with the most popular MVC frameworks like Struts, Tapestry, JSF, Wicket etc.</a:t>
            </a:r>
            <a:endParaRPr lang="en-US" sz="1200" dirty="0"/>
          </a:p>
        </p:txBody>
      </p:sp>
      <p:sp>
        <p:nvSpPr>
          <p:cNvPr id="8" name="Rounded Rectangular Callout 7"/>
          <p:cNvSpPr/>
          <p:nvPr/>
        </p:nvSpPr>
        <p:spPr>
          <a:xfrm>
            <a:off x="155575" y="199638"/>
            <a:ext cx="3352800" cy="1219200"/>
          </a:xfrm>
          <a:prstGeom prst="wedgeRoundRectCallout">
            <a:avLst>
              <a:gd name="adj1" fmla="val 11491"/>
              <a:gd name="adj2" fmla="val 65670"/>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b="1" dirty="0"/>
              <a:t>ORM Module: </a:t>
            </a:r>
            <a:r>
              <a:rPr lang="en-US" sz="1200" dirty="0"/>
              <a:t>Spring doesn’t provides its own ORM implementation but offers integrations with popular Object Relational mapping tools like Hibernate, iBATIS SQL Maps, Oracle TopLink and JPA etc.</a:t>
            </a:r>
            <a:endParaRPr lang="en-US" sz="1200" dirty="0"/>
          </a:p>
        </p:txBody>
      </p:sp>
    </p:spTree>
    <p:extLst>
      <p:ext uri="{BB962C8B-B14F-4D97-AF65-F5344CB8AC3E}">
        <p14:creationId xmlns:p14="http://schemas.microsoft.com/office/powerpoint/2010/main" val="1769225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80377</TotalTime>
  <Words>116</Words>
  <Application>Microsoft Office PowerPoint</Application>
  <PresentationFormat>Custom</PresentationFormat>
  <Paragraphs>29</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8413</cp:revision>
  <dcterms:created xsi:type="dcterms:W3CDTF">2006-08-16T00:00:00Z</dcterms:created>
  <dcterms:modified xsi:type="dcterms:W3CDTF">2017-12-21T08:09:41Z</dcterms:modified>
</cp:coreProperties>
</file>