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8"/>
  </p:notesMasterIdLst>
  <p:sldIdLst>
    <p:sldId id="432" r:id="rId2"/>
    <p:sldId id="433" r:id="rId3"/>
    <p:sldId id="435" r:id="rId4"/>
    <p:sldId id="434" r:id="rId5"/>
    <p:sldId id="436" r:id="rId6"/>
    <p:sldId id="437" r:id="rId7"/>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12/21/2017</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12/21/2017</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76600" y="9951"/>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Spring Framework - Architecture</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Rectangle 5"/>
          <p:cNvSpPr/>
          <p:nvPr/>
        </p:nvSpPr>
        <p:spPr>
          <a:xfrm>
            <a:off x="152400" y="381000"/>
            <a:ext cx="6172200" cy="4419600"/>
          </a:xfrm>
          <a:prstGeom prst="rect">
            <a:avLst/>
          </a:prstGeom>
          <a:ln w="3175"/>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ounded Rectangle 8"/>
          <p:cNvSpPr/>
          <p:nvPr/>
        </p:nvSpPr>
        <p:spPr>
          <a:xfrm>
            <a:off x="381000" y="838200"/>
            <a:ext cx="2362200" cy="160020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t>Data Access/Integration</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p:txBody>
      </p:sp>
      <p:sp>
        <p:nvSpPr>
          <p:cNvPr id="12" name="Rounded Rectangle 11"/>
          <p:cNvSpPr/>
          <p:nvPr/>
        </p:nvSpPr>
        <p:spPr>
          <a:xfrm>
            <a:off x="514350" y="1143000"/>
            <a:ext cx="90487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JDBC</a:t>
            </a:r>
            <a:endParaRPr lang="en-US" sz="1200" dirty="0"/>
          </a:p>
        </p:txBody>
      </p:sp>
      <p:sp>
        <p:nvSpPr>
          <p:cNvPr id="15" name="Rounded Rectangle 14"/>
          <p:cNvSpPr/>
          <p:nvPr/>
        </p:nvSpPr>
        <p:spPr>
          <a:xfrm>
            <a:off x="1700212" y="1143000"/>
            <a:ext cx="90487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ORM</a:t>
            </a:r>
            <a:endParaRPr lang="en-US" sz="1200" dirty="0"/>
          </a:p>
        </p:txBody>
      </p:sp>
      <p:sp>
        <p:nvSpPr>
          <p:cNvPr id="16" name="Rounded Rectangle 15"/>
          <p:cNvSpPr/>
          <p:nvPr/>
        </p:nvSpPr>
        <p:spPr>
          <a:xfrm>
            <a:off x="1700212" y="1609725"/>
            <a:ext cx="904874"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JMS</a:t>
            </a:r>
            <a:endParaRPr lang="en-US" sz="1200" dirty="0"/>
          </a:p>
        </p:txBody>
      </p:sp>
      <p:sp>
        <p:nvSpPr>
          <p:cNvPr id="18" name="Rounded Rectangle 17"/>
          <p:cNvSpPr/>
          <p:nvPr/>
        </p:nvSpPr>
        <p:spPr>
          <a:xfrm>
            <a:off x="533399" y="1600200"/>
            <a:ext cx="88582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OXM</a:t>
            </a:r>
            <a:endParaRPr lang="en-US" sz="1200" dirty="0"/>
          </a:p>
        </p:txBody>
      </p:sp>
      <p:sp>
        <p:nvSpPr>
          <p:cNvPr id="13" name="Rounded Rectangle 12"/>
          <p:cNvSpPr/>
          <p:nvPr/>
        </p:nvSpPr>
        <p:spPr>
          <a:xfrm>
            <a:off x="381000" y="4114800"/>
            <a:ext cx="5638800" cy="5334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smtClean="0"/>
              <a:t>Test</a:t>
            </a:r>
            <a:endParaRPr lang="en-US" sz="1600" b="1" dirty="0"/>
          </a:p>
        </p:txBody>
      </p:sp>
      <p:sp>
        <p:nvSpPr>
          <p:cNvPr id="19" name="Rounded Rectangle 18"/>
          <p:cNvSpPr/>
          <p:nvPr/>
        </p:nvSpPr>
        <p:spPr>
          <a:xfrm>
            <a:off x="381000" y="3124200"/>
            <a:ext cx="5638800" cy="83820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smtClean="0"/>
              <a:t>Core </a:t>
            </a:r>
            <a:r>
              <a:rPr lang="en-US" sz="1200" b="1" dirty="0" smtClean="0"/>
              <a:t>Container</a:t>
            </a:r>
          </a:p>
          <a:p>
            <a:pPr algn="ctr"/>
            <a:endParaRPr lang="en-US" dirty="0"/>
          </a:p>
          <a:p>
            <a:pPr algn="ctr"/>
            <a:endParaRPr lang="en-US" dirty="0"/>
          </a:p>
        </p:txBody>
      </p:sp>
      <p:sp>
        <p:nvSpPr>
          <p:cNvPr id="20" name="Rounded Rectangle 19"/>
          <p:cNvSpPr/>
          <p:nvPr/>
        </p:nvSpPr>
        <p:spPr>
          <a:xfrm>
            <a:off x="762000"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Core</a:t>
            </a:r>
            <a:endParaRPr lang="en-US" sz="1200" dirty="0"/>
          </a:p>
        </p:txBody>
      </p:sp>
      <p:sp>
        <p:nvSpPr>
          <p:cNvPr id="21" name="Rounded Rectangle 20"/>
          <p:cNvSpPr/>
          <p:nvPr/>
        </p:nvSpPr>
        <p:spPr>
          <a:xfrm>
            <a:off x="2105025"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Beans</a:t>
            </a:r>
            <a:endParaRPr lang="en-US" sz="1200" dirty="0"/>
          </a:p>
        </p:txBody>
      </p:sp>
      <p:sp>
        <p:nvSpPr>
          <p:cNvPr id="22" name="Rounded Rectangle 21"/>
          <p:cNvSpPr/>
          <p:nvPr/>
        </p:nvSpPr>
        <p:spPr>
          <a:xfrm>
            <a:off x="3429000"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Context</a:t>
            </a:r>
            <a:endParaRPr lang="en-US" sz="1200" dirty="0"/>
          </a:p>
        </p:txBody>
      </p:sp>
      <p:sp>
        <p:nvSpPr>
          <p:cNvPr id="23" name="Rounded Rectangle 22"/>
          <p:cNvSpPr/>
          <p:nvPr/>
        </p:nvSpPr>
        <p:spPr>
          <a:xfrm>
            <a:off x="4800600" y="3505200"/>
            <a:ext cx="9906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SpEL</a:t>
            </a:r>
            <a:endParaRPr lang="en-US" sz="1200" dirty="0"/>
          </a:p>
        </p:txBody>
      </p:sp>
      <p:sp>
        <p:nvSpPr>
          <p:cNvPr id="24" name="Rounded Rectangle 23"/>
          <p:cNvSpPr/>
          <p:nvPr/>
        </p:nvSpPr>
        <p:spPr>
          <a:xfrm>
            <a:off x="685800" y="2133600"/>
            <a:ext cx="1466850" cy="24765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Transactions</a:t>
            </a:r>
            <a:endParaRPr lang="en-US" sz="1200" dirty="0"/>
          </a:p>
        </p:txBody>
      </p:sp>
      <p:sp>
        <p:nvSpPr>
          <p:cNvPr id="25" name="Rounded Rectangle 24"/>
          <p:cNvSpPr/>
          <p:nvPr/>
        </p:nvSpPr>
        <p:spPr>
          <a:xfrm>
            <a:off x="381000" y="2657475"/>
            <a:ext cx="981075"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AOP</a:t>
            </a:r>
            <a:endParaRPr lang="en-US" sz="1200" dirty="0"/>
          </a:p>
        </p:txBody>
      </p:sp>
      <p:sp>
        <p:nvSpPr>
          <p:cNvPr id="26" name="Rounded Rectangle 25"/>
          <p:cNvSpPr/>
          <p:nvPr/>
        </p:nvSpPr>
        <p:spPr>
          <a:xfrm>
            <a:off x="3276600" y="2667000"/>
            <a:ext cx="13716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Instrumentation</a:t>
            </a:r>
            <a:endParaRPr lang="en-US" sz="1200" dirty="0"/>
          </a:p>
        </p:txBody>
      </p:sp>
      <p:sp>
        <p:nvSpPr>
          <p:cNvPr id="27" name="Rounded Rectangle 26"/>
          <p:cNvSpPr/>
          <p:nvPr/>
        </p:nvSpPr>
        <p:spPr>
          <a:xfrm>
            <a:off x="1738312" y="2667000"/>
            <a:ext cx="1247775"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Aspects</a:t>
            </a:r>
            <a:endParaRPr lang="en-US" sz="1200" dirty="0"/>
          </a:p>
        </p:txBody>
      </p:sp>
      <p:sp>
        <p:nvSpPr>
          <p:cNvPr id="28" name="Rounded Rectangle 27"/>
          <p:cNvSpPr/>
          <p:nvPr/>
        </p:nvSpPr>
        <p:spPr>
          <a:xfrm>
            <a:off x="3886200" y="847725"/>
            <a:ext cx="1905000" cy="1600200"/>
          </a:xfrm>
          <a:prstGeom prst="roundRect">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200" b="1" dirty="0" smtClean="0"/>
              <a:t>Data Access/Integration</a:t>
            </a:r>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p:txBody>
      </p:sp>
      <p:sp>
        <p:nvSpPr>
          <p:cNvPr id="29" name="Rounded Rectangle 28"/>
          <p:cNvSpPr/>
          <p:nvPr/>
        </p:nvSpPr>
        <p:spPr>
          <a:xfrm>
            <a:off x="3990975" y="12573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JDBC</a:t>
            </a:r>
            <a:endParaRPr lang="en-US" sz="1200" dirty="0"/>
          </a:p>
        </p:txBody>
      </p:sp>
      <p:sp>
        <p:nvSpPr>
          <p:cNvPr id="30" name="Rounded Rectangle 29"/>
          <p:cNvSpPr/>
          <p:nvPr/>
        </p:nvSpPr>
        <p:spPr>
          <a:xfrm>
            <a:off x="4933950" y="12573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ORM</a:t>
            </a:r>
            <a:endParaRPr lang="en-US" sz="1200" dirty="0"/>
          </a:p>
        </p:txBody>
      </p:sp>
      <p:sp>
        <p:nvSpPr>
          <p:cNvPr id="31" name="Rounded Rectangle 30"/>
          <p:cNvSpPr/>
          <p:nvPr/>
        </p:nvSpPr>
        <p:spPr>
          <a:xfrm>
            <a:off x="4924425" y="17145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JMS</a:t>
            </a:r>
            <a:endParaRPr lang="en-US" sz="1200" dirty="0"/>
          </a:p>
        </p:txBody>
      </p:sp>
      <p:sp>
        <p:nvSpPr>
          <p:cNvPr id="32" name="Rounded Rectangle 31"/>
          <p:cNvSpPr/>
          <p:nvPr/>
        </p:nvSpPr>
        <p:spPr>
          <a:xfrm>
            <a:off x="4010025" y="17145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OXM</a:t>
            </a:r>
            <a:endParaRPr lang="en-US" sz="1200" dirty="0"/>
          </a:p>
        </p:txBody>
      </p:sp>
      <p:sp>
        <p:nvSpPr>
          <p:cNvPr id="33" name="Rounded Rectangle 32"/>
          <p:cNvSpPr/>
          <p:nvPr/>
        </p:nvSpPr>
        <p:spPr>
          <a:xfrm>
            <a:off x="3429000" y="847725"/>
            <a:ext cx="2371725" cy="16002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smtClean="0"/>
              <a:t>Web</a:t>
            </a:r>
            <a:endParaRPr lang="en-US" sz="1200" b="1" dirty="0" smtClean="0"/>
          </a:p>
          <a:p>
            <a:pPr algn="ctr"/>
            <a:endParaRPr lang="en-US" sz="1200" b="1" dirty="0"/>
          </a:p>
          <a:p>
            <a:pPr algn="ctr"/>
            <a:endParaRPr lang="en-US" sz="1200" b="1" dirty="0" smtClean="0"/>
          </a:p>
          <a:p>
            <a:pPr algn="ctr"/>
            <a:endParaRPr lang="en-US" sz="1200" b="1" dirty="0"/>
          </a:p>
          <a:p>
            <a:pPr algn="ctr"/>
            <a:endParaRPr lang="en-US" sz="1200" b="1" dirty="0" smtClean="0"/>
          </a:p>
          <a:p>
            <a:pPr algn="ctr"/>
            <a:endParaRPr lang="en-US" sz="1200" b="1" dirty="0"/>
          </a:p>
          <a:p>
            <a:pPr algn="ctr"/>
            <a:endParaRPr lang="en-US" sz="1200" b="1" dirty="0" smtClean="0"/>
          </a:p>
          <a:p>
            <a:pPr algn="ctr"/>
            <a:endParaRPr lang="en-US" sz="1200" b="1" dirty="0"/>
          </a:p>
        </p:txBody>
      </p:sp>
      <p:sp>
        <p:nvSpPr>
          <p:cNvPr id="34" name="Rounded Rectangle 33"/>
          <p:cNvSpPr/>
          <p:nvPr/>
        </p:nvSpPr>
        <p:spPr>
          <a:xfrm>
            <a:off x="3581400" y="1257300"/>
            <a:ext cx="990600"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WebSocket</a:t>
            </a:r>
            <a:endParaRPr lang="en-US" sz="1200" dirty="0"/>
          </a:p>
        </p:txBody>
      </p:sp>
      <p:sp>
        <p:nvSpPr>
          <p:cNvPr id="35" name="Rounded Rectangle 34"/>
          <p:cNvSpPr/>
          <p:nvPr/>
        </p:nvSpPr>
        <p:spPr>
          <a:xfrm>
            <a:off x="4772025" y="1257300"/>
            <a:ext cx="933450"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Servlet</a:t>
            </a:r>
            <a:endParaRPr lang="en-US" sz="1200" dirty="0"/>
          </a:p>
        </p:txBody>
      </p:sp>
      <p:sp>
        <p:nvSpPr>
          <p:cNvPr id="36" name="Rounded Rectangle 35"/>
          <p:cNvSpPr/>
          <p:nvPr/>
        </p:nvSpPr>
        <p:spPr>
          <a:xfrm>
            <a:off x="4800600" y="1828800"/>
            <a:ext cx="904875"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Portlet</a:t>
            </a:r>
            <a:endParaRPr lang="en-US" sz="1200" dirty="0"/>
          </a:p>
        </p:txBody>
      </p:sp>
      <p:sp>
        <p:nvSpPr>
          <p:cNvPr id="37" name="Rounded Rectangle 36"/>
          <p:cNvSpPr/>
          <p:nvPr/>
        </p:nvSpPr>
        <p:spPr>
          <a:xfrm>
            <a:off x="3581400" y="1828800"/>
            <a:ext cx="962025"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Web</a:t>
            </a:r>
            <a:endParaRPr lang="en-US" sz="1200" dirty="0"/>
          </a:p>
        </p:txBody>
      </p:sp>
      <p:sp>
        <p:nvSpPr>
          <p:cNvPr id="14" name="TextBox 13"/>
          <p:cNvSpPr txBox="1"/>
          <p:nvPr/>
        </p:nvSpPr>
        <p:spPr>
          <a:xfrm>
            <a:off x="152400" y="381000"/>
            <a:ext cx="1929887" cy="276999"/>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200" b="1" dirty="0" smtClean="0"/>
              <a:t>Spring Framework Runtime</a:t>
            </a:r>
            <a:endParaRPr lang="en-US" sz="1200" b="1" dirty="0"/>
          </a:p>
        </p:txBody>
      </p:sp>
      <p:sp>
        <p:nvSpPr>
          <p:cNvPr id="38" name="Rounded Rectangular Callout 37"/>
          <p:cNvSpPr/>
          <p:nvPr/>
        </p:nvSpPr>
        <p:spPr>
          <a:xfrm>
            <a:off x="6534150" y="148450"/>
            <a:ext cx="2514600" cy="2286000"/>
          </a:xfrm>
          <a:prstGeom prst="wedgeRoundRectCallout">
            <a:avLst>
              <a:gd name="adj1" fmla="val -59139"/>
              <a:gd name="adj2" fmla="val -7463"/>
              <a:gd name="adj3" fmla="val 16667"/>
            </a:avLst>
          </a:prstGeom>
          <a:ln w="3175"/>
        </p:spPr>
        <p:style>
          <a:lnRef idx="2">
            <a:schemeClr val="accent2"/>
          </a:lnRef>
          <a:fillRef idx="1">
            <a:schemeClr val="lt1"/>
          </a:fillRef>
          <a:effectRef idx="0">
            <a:schemeClr val="accent2"/>
          </a:effectRef>
          <a:fontRef idx="minor">
            <a:schemeClr val="dk1"/>
          </a:fontRef>
        </p:style>
        <p:txBody>
          <a:bodyPr rtlCol="0" anchor="ctr"/>
          <a:lstStyle/>
          <a:p>
            <a:pPr marL="171450" indent="-171450">
              <a:buFont typeface="Wingdings" pitchFamily="2" charset="2"/>
              <a:buChar char="ü"/>
            </a:pPr>
            <a:r>
              <a:rPr lang="en-US" sz="1200" dirty="0"/>
              <a:t>The Spring Framework consists of features organized into various modules.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These </a:t>
            </a:r>
            <a:r>
              <a:rPr lang="en-US" sz="1200" dirty="0"/>
              <a:t>modules are grouped into Core Container, Data Access/Integration, Web, AOP (Aspect Oriented Programming), Instrumentation, Messaging, and Test.</a:t>
            </a:r>
            <a:endParaRPr lang="en-US" sz="1200" dirty="0"/>
          </a:p>
        </p:txBody>
      </p:sp>
      <p:sp>
        <p:nvSpPr>
          <p:cNvPr id="39" name="Rounded Rectangle 38"/>
          <p:cNvSpPr/>
          <p:nvPr/>
        </p:nvSpPr>
        <p:spPr>
          <a:xfrm>
            <a:off x="4800600" y="2667000"/>
            <a:ext cx="1247775"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Messaging</a:t>
            </a:r>
            <a:endParaRPr lang="en-US" sz="1200" dirty="0"/>
          </a:p>
        </p:txBody>
      </p:sp>
    </p:spTree>
    <p:extLst>
      <p:ext uri="{BB962C8B-B14F-4D97-AF65-F5344CB8AC3E}">
        <p14:creationId xmlns:p14="http://schemas.microsoft.com/office/powerpoint/2010/main" val="2872422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76600" y="9951"/>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Spring Framework - Architecture</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Rectangle 5"/>
          <p:cNvSpPr/>
          <p:nvPr/>
        </p:nvSpPr>
        <p:spPr>
          <a:xfrm>
            <a:off x="152400" y="381000"/>
            <a:ext cx="6172200" cy="4419600"/>
          </a:xfrm>
          <a:prstGeom prst="rect">
            <a:avLst/>
          </a:prstGeom>
          <a:ln w="3175"/>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ounded Rectangle 8"/>
          <p:cNvSpPr/>
          <p:nvPr/>
        </p:nvSpPr>
        <p:spPr>
          <a:xfrm>
            <a:off x="381000" y="838200"/>
            <a:ext cx="2362200" cy="160020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t>Data Access/Integration</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p:txBody>
      </p:sp>
      <p:sp>
        <p:nvSpPr>
          <p:cNvPr id="12" name="Rounded Rectangle 11"/>
          <p:cNvSpPr/>
          <p:nvPr/>
        </p:nvSpPr>
        <p:spPr>
          <a:xfrm>
            <a:off x="514350" y="1143000"/>
            <a:ext cx="90487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JDBC</a:t>
            </a:r>
            <a:endParaRPr lang="en-US" sz="1200" dirty="0"/>
          </a:p>
        </p:txBody>
      </p:sp>
      <p:sp>
        <p:nvSpPr>
          <p:cNvPr id="15" name="Rounded Rectangle 14"/>
          <p:cNvSpPr/>
          <p:nvPr/>
        </p:nvSpPr>
        <p:spPr>
          <a:xfrm>
            <a:off x="1700212" y="1143000"/>
            <a:ext cx="90487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ORM</a:t>
            </a:r>
            <a:endParaRPr lang="en-US" sz="1200" dirty="0"/>
          </a:p>
        </p:txBody>
      </p:sp>
      <p:sp>
        <p:nvSpPr>
          <p:cNvPr id="16" name="Rounded Rectangle 15"/>
          <p:cNvSpPr/>
          <p:nvPr/>
        </p:nvSpPr>
        <p:spPr>
          <a:xfrm>
            <a:off x="1700212" y="1609725"/>
            <a:ext cx="904874"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JMS</a:t>
            </a:r>
            <a:endParaRPr lang="en-US" sz="1200" dirty="0"/>
          </a:p>
        </p:txBody>
      </p:sp>
      <p:sp>
        <p:nvSpPr>
          <p:cNvPr id="18" name="Rounded Rectangle 17"/>
          <p:cNvSpPr/>
          <p:nvPr/>
        </p:nvSpPr>
        <p:spPr>
          <a:xfrm>
            <a:off x="533399" y="1600200"/>
            <a:ext cx="88582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OXM</a:t>
            </a:r>
            <a:endParaRPr lang="en-US" sz="1200" dirty="0"/>
          </a:p>
        </p:txBody>
      </p:sp>
      <p:sp>
        <p:nvSpPr>
          <p:cNvPr id="13" name="Rounded Rectangle 12"/>
          <p:cNvSpPr/>
          <p:nvPr/>
        </p:nvSpPr>
        <p:spPr>
          <a:xfrm>
            <a:off x="381000" y="4114800"/>
            <a:ext cx="5638800" cy="5334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smtClean="0"/>
              <a:t>Test</a:t>
            </a:r>
            <a:endParaRPr lang="en-US" sz="1600" b="1" dirty="0"/>
          </a:p>
        </p:txBody>
      </p:sp>
      <p:sp>
        <p:nvSpPr>
          <p:cNvPr id="19" name="Rounded Rectangle 18"/>
          <p:cNvSpPr/>
          <p:nvPr/>
        </p:nvSpPr>
        <p:spPr>
          <a:xfrm>
            <a:off x="381000" y="3124200"/>
            <a:ext cx="5638800" cy="83820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smtClean="0"/>
              <a:t>Core </a:t>
            </a:r>
            <a:r>
              <a:rPr lang="en-US" sz="1200" b="1" dirty="0" smtClean="0"/>
              <a:t>Container</a:t>
            </a:r>
          </a:p>
          <a:p>
            <a:pPr algn="ctr"/>
            <a:endParaRPr lang="en-US" dirty="0"/>
          </a:p>
          <a:p>
            <a:pPr algn="ctr"/>
            <a:endParaRPr lang="en-US" dirty="0"/>
          </a:p>
        </p:txBody>
      </p:sp>
      <p:sp>
        <p:nvSpPr>
          <p:cNvPr id="20" name="Rounded Rectangle 19"/>
          <p:cNvSpPr/>
          <p:nvPr/>
        </p:nvSpPr>
        <p:spPr>
          <a:xfrm>
            <a:off x="762000"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Core</a:t>
            </a:r>
            <a:endParaRPr lang="en-US" sz="1200" dirty="0"/>
          </a:p>
        </p:txBody>
      </p:sp>
      <p:sp>
        <p:nvSpPr>
          <p:cNvPr id="21" name="Rounded Rectangle 20"/>
          <p:cNvSpPr/>
          <p:nvPr/>
        </p:nvSpPr>
        <p:spPr>
          <a:xfrm>
            <a:off x="2105025"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Beans</a:t>
            </a:r>
            <a:endParaRPr lang="en-US" sz="1200" dirty="0"/>
          </a:p>
        </p:txBody>
      </p:sp>
      <p:sp>
        <p:nvSpPr>
          <p:cNvPr id="22" name="Rounded Rectangle 21"/>
          <p:cNvSpPr/>
          <p:nvPr/>
        </p:nvSpPr>
        <p:spPr>
          <a:xfrm>
            <a:off x="3429000"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Context</a:t>
            </a:r>
            <a:endParaRPr lang="en-US" sz="1200" dirty="0"/>
          </a:p>
        </p:txBody>
      </p:sp>
      <p:sp>
        <p:nvSpPr>
          <p:cNvPr id="23" name="Rounded Rectangle 22"/>
          <p:cNvSpPr/>
          <p:nvPr/>
        </p:nvSpPr>
        <p:spPr>
          <a:xfrm>
            <a:off x="4800600" y="3505200"/>
            <a:ext cx="9906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SpEL</a:t>
            </a:r>
            <a:endParaRPr lang="en-US" sz="1200" dirty="0"/>
          </a:p>
        </p:txBody>
      </p:sp>
      <p:sp>
        <p:nvSpPr>
          <p:cNvPr id="24" name="Rounded Rectangle 23"/>
          <p:cNvSpPr/>
          <p:nvPr/>
        </p:nvSpPr>
        <p:spPr>
          <a:xfrm>
            <a:off x="685800" y="2133600"/>
            <a:ext cx="1466850" cy="24765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Transactions</a:t>
            </a:r>
            <a:endParaRPr lang="en-US" sz="1200" dirty="0"/>
          </a:p>
        </p:txBody>
      </p:sp>
      <p:sp>
        <p:nvSpPr>
          <p:cNvPr id="25" name="Rounded Rectangle 24"/>
          <p:cNvSpPr/>
          <p:nvPr/>
        </p:nvSpPr>
        <p:spPr>
          <a:xfrm>
            <a:off x="381000" y="2657475"/>
            <a:ext cx="981075"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AOP</a:t>
            </a:r>
            <a:endParaRPr lang="en-US" sz="1200" dirty="0"/>
          </a:p>
        </p:txBody>
      </p:sp>
      <p:sp>
        <p:nvSpPr>
          <p:cNvPr id="26" name="Rounded Rectangle 25"/>
          <p:cNvSpPr/>
          <p:nvPr/>
        </p:nvSpPr>
        <p:spPr>
          <a:xfrm>
            <a:off x="3276600" y="2667000"/>
            <a:ext cx="13716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Instrumentation</a:t>
            </a:r>
            <a:endParaRPr lang="en-US" sz="1200" dirty="0"/>
          </a:p>
        </p:txBody>
      </p:sp>
      <p:sp>
        <p:nvSpPr>
          <p:cNvPr id="27" name="Rounded Rectangle 26"/>
          <p:cNvSpPr/>
          <p:nvPr/>
        </p:nvSpPr>
        <p:spPr>
          <a:xfrm>
            <a:off x="1738312" y="2667000"/>
            <a:ext cx="1247775"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Aspects</a:t>
            </a:r>
            <a:endParaRPr lang="en-US" sz="1200" dirty="0"/>
          </a:p>
        </p:txBody>
      </p:sp>
      <p:sp>
        <p:nvSpPr>
          <p:cNvPr id="28" name="Rounded Rectangle 27"/>
          <p:cNvSpPr/>
          <p:nvPr/>
        </p:nvSpPr>
        <p:spPr>
          <a:xfrm>
            <a:off x="3886200" y="847725"/>
            <a:ext cx="1905000" cy="1600200"/>
          </a:xfrm>
          <a:prstGeom prst="roundRect">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200" b="1" dirty="0" smtClean="0"/>
              <a:t>Data Access/Integration</a:t>
            </a:r>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p:txBody>
      </p:sp>
      <p:sp>
        <p:nvSpPr>
          <p:cNvPr id="29" name="Rounded Rectangle 28"/>
          <p:cNvSpPr/>
          <p:nvPr/>
        </p:nvSpPr>
        <p:spPr>
          <a:xfrm>
            <a:off x="3990975" y="12573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JDBC</a:t>
            </a:r>
            <a:endParaRPr lang="en-US" sz="1200" dirty="0"/>
          </a:p>
        </p:txBody>
      </p:sp>
      <p:sp>
        <p:nvSpPr>
          <p:cNvPr id="30" name="Rounded Rectangle 29"/>
          <p:cNvSpPr/>
          <p:nvPr/>
        </p:nvSpPr>
        <p:spPr>
          <a:xfrm>
            <a:off x="4933950" y="12573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ORM</a:t>
            </a:r>
            <a:endParaRPr lang="en-US" sz="1200" dirty="0"/>
          </a:p>
        </p:txBody>
      </p:sp>
      <p:sp>
        <p:nvSpPr>
          <p:cNvPr id="31" name="Rounded Rectangle 30"/>
          <p:cNvSpPr/>
          <p:nvPr/>
        </p:nvSpPr>
        <p:spPr>
          <a:xfrm>
            <a:off x="4924425" y="17145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JMS</a:t>
            </a:r>
            <a:endParaRPr lang="en-US" sz="1200" dirty="0"/>
          </a:p>
        </p:txBody>
      </p:sp>
      <p:sp>
        <p:nvSpPr>
          <p:cNvPr id="32" name="Rounded Rectangle 31"/>
          <p:cNvSpPr/>
          <p:nvPr/>
        </p:nvSpPr>
        <p:spPr>
          <a:xfrm>
            <a:off x="4010025" y="17145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OXM</a:t>
            </a:r>
            <a:endParaRPr lang="en-US" sz="1200" dirty="0"/>
          </a:p>
        </p:txBody>
      </p:sp>
      <p:sp>
        <p:nvSpPr>
          <p:cNvPr id="33" name="Rounded Rectangle 32"/>
          <p:cNvSpPr/>
          <p:nvPr/>
        </p:nvSpPr>
        <p:spPr>
          <a:xfrm>
            <a:off x="3429000" y="847725"/>
            <a:ext cx="2371725" cy="16002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smtClean="0"/>
              <a:t>Web</a:t>
            </a:r>
            <a:endParaRPr lang="en-US" sz="1200" b="1" dirty="0" smtClean="0"/>
          </a:p>
          <a:p>
            <a:pPr algn="ctr"/>
            <a:endParaRPr lang="en-US" sz="1200" b="1" dirty="0"/>
          </a:p>
          <a:p>
            <a:pPr algn="ctr"/>
            <a:endParaRPr lang="en-US" sz="1200" b="1" dirty="0" smtClean="0"/>
          </a:p>
          <a:p>
            <a:pPr algn="ctr"/>
            <a:endParaRPr lang="en-US" sz="1200" b="1" dirty="0"/>
          </a:p>
          <a:p>
            <a:pPr algn="ctr"/>
            <a:endParaRPr lang="en-US" sz="1200" b="1" dirty="0" smtClean="0"/>
          </a:p>
          <a:p>
            <a:pPr algn="ctr"/>
            <a:endParaRPr lang="en-US" sz="1200" b="1" dirty="0"/>
          </a:p>
          <a:p>
            <a:pPr algn="ctr"/>
            <a:endParaRPr lang="en-US" sz="1200" b="1" dirty="0" smtClean="0"/>
          </a:p>
          <a:p>
            <a:pPr algn="ctr"/>
            <a:endParaRPr lang="en-US" sz="1200" b="1" dirty="0"/>
          </a:p>
        </p:txBody>
      </p:sp>
      <p:sp>
        <p:nvSpPr>
          <p:cNvPr id="34" name="Rounded Rectangle 33"/>
          <p:cNvSpPr/>
          <p:nvPr/>
        </p:nvSpPr>
        <p:spPr>
          <a:xfrm>
            <a:off x="3581400" y="1257300"/>
            <a:ext cx="990600"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WebSocket</a:t>
            </a:r>
            <a:endParaRPr lang="en-US" sz="1200" dirty="0"/>
          </a:p>
        </p:txBody>
      </p:sp>
      <p:sp>
        <p:nvSpPr>
          <p:cNvPr id="35" name="Rounded Rectangle 34"/>
          <p:cNvSpPr/>
          <p:nvPr/>
        </p:nvSpPr>
        <p:spPr>
          <a:xfrm>
            <a:off x="4772025" y="1257300"/>
            <a:ext cx="933450"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Servlet</a:t>
            </a:r>
            <a:endParaRPr lang="en-US" sz="1200" dirty="0"/>
          </a:p>
        </p:txBody>
      </p:sp>
      <p:sp>
        <p:nvSpPr>
          <p:cNvPr id="36" name="Rounded Rectangle 35"/>
          <p:cNvSpPr/>
          <p:nvPr/>
        </p:nvSpPr>
        <p:spPr>
          <a:xfrm>
            <a:off x="4800600" y="1828800"/>
            <a:ext cx="904875"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Portlet</a:t>
            </a:r>
            <a:endParaRPr lang="en-US" sz="1200" dirty="0"/>
          </a:p>
        </p:txBody>
      </p:sp>
      <p:sp>
        <p:nvSpPr>
          <p:cNvPr id="37" name="Rounded Rectangle 36"/>
          <p:cNvSpPr/>
          <p:nvPr/>
        </p:nvSpPr>
        <p:spPr>
          <a:xfrm>
            <a:off x="3581400" y="1828800"/>
            <a:ext cx="962025"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Web</a:t>
            </a:r>
            <a:endParaRPr lang="en-US" sz="1200" dirty="0"/>
          </a:p>
        </p:txBody>
      </p:sp>
      <p:sp>
        <p:nvSpPr>
          <p:cNvPr id="14" name="TextBox 13"/>
          <p:cNvSpPr txBox="1"/>
          <p:nvPr/>
        </p:nvSpPr>
        <p:spPr>
          <a:xfrm>
            <a:off x="152400" y="381000"/>
            <a:ext cx="1929887" cy="276999"/>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200" b="1" dirty="0" smtClean="0"/>
              <a:t>Spring Framework Runtime</a:t>
            </a:r>
            <a:endParaRPr lang="en-US" sz="1200" b="1" dirty="0"/>
          </a:p>
        </p:txBody>
      </p:sp>
      <p:sp>
        <p:nvSpPr>
          <p:cNvPr id="38" name="Rounded Rectangular Callout 37"/>
          <p:cNvSpPr/>
          <p:nvPr/>
        </p:nvSpPr>
        <p:spPr>
          <a:xfrm>
            <a:off x="6172200" y="286950"/>
            <a:ext cx="2819400" cy="4569214"/>
          </a:xfrm>
          <a:prstGeom prst="wedgeRoundRectCallout">
            <a:avLst>
              <a:gd name="adj1" fmla="val -56774"/>
              <a:gd name="adj2" fmla="val 19220"/>
              <a:gd name="adj3" fmla="val 16667"/>
            </a:avLst>
          </a:prstGeom>
          <a:ln w="3175"/>
        </p:spPr>
        <p:style>
          <a:lnRef idx="2">
            <a:schemeClr val="accent2"/>
          </a:lnRef>
          <a:fillRef idx="1">
            <a:schemeClr val="lt1"/>
          </a:fillRef>
          <a:effectRef idx="0">
            <a:schemeClr val="accent2"/>
          </a:effectRef>
          <a:fontRef idx="minor">
            <a:schemeClr val="dk1"/>
          </a:fontRef>
        </p:style>
        <p:txBody>
          <a:bodyPr rtlCol="0" anchor="ctr"/>
          <a:lstStyle/>
          <a:p>
            <a:pPr marL="171450" indent="-171450">
              <a:buFont typeface="Wingdings" pitchFamily="2" charset="2"/>
              <a:buChar char="ü"/>
            </a:pPr>
            <a:r>
              <a:rPr lang="en-US" sz="800" b="1" dirty="0"/>
              <a:t>Core</a:t>
            </a:r>
            <a:r>
              <a:rPr lang="en-US" sz="800" dirty="0"/>
              <a:t> is considered as the important parts of the framework which including the </a:t>
            </a:r>
            <a:r>
              <a:rPr lang="en-US" sz="800" dirty="0"/>
              <a:t>IoC</a:t>
            </a:r>
            <a:r>
              <a:rPr lang="en-US" sz="800" dirty="0"/>
              <a:t> and Dependency Injection features</a:t>
            </a:r>
            <a:r>
              <a:rPr lang="en-US" sz="800" dirty="0" smtClean="0"/>
              <a:t>.</a:t>
            </a:r>
            <a:br>
              <a:rPr lang="en-US" sz="800" dirty="0" smtClean="0"/>
            </a:br>
            <a:endParaRPr lang="en-US" sz="800" dirty="0"/>
          </a:p>
          <a:p>
            <a:pPr marL="171450" indent="-171450">
              <a:buFont typeface="Wingdings" pitchFamily="2" charset="2"/>
              <a:buChar char="ü"/>
            </a:pPr>
            <a:r>
              <a:rPr lang="en-US" sz="800" b="1" dirty="0"/>
              <a:t>Bean </a:t>
            </a:r>
            <a:r>
              <a:rPr lang="en-US" sz="800" dirty="0"/>
              <a:t>has </a:t>
            </a:r>
            <a:r>
              <a:rPr lang="en-US" sz="800" b="1" dirty="0"/>
              <a:t>BeanFactory</a:t>
            </a:r>
            <a:r>
              <a:rPr lang="en-US" sz="800" dirty="0"/>
              <a:t> – a complex implementation of the factory pattern. You don’t need programmatic singletons and you can separate the configuration and specification of dependencies from program logic</a:t>
            </a:r>
            <a:r>
              <a:rPr lang="en-US" sz="800" dirty="0" smtClean="0"/>
              <a:t>.</a:t>
            </a:r>
          </a:p>
          <a:p>
            <a:pPr marL="171450" indent="-171450">
              <a:buFont typeface="Wingdings" pitchFamily="2" charset="2"/>
              <a:buChar char="ü"/>
            </a:pPr>
            <a:endParaRPr lang="en-US" sz="800" dirty="0"/>
          </a:p>
          <a:p>
            <a:pPr marL="171450" indent="-171450">
              <a:buFont typeface="Wingdings" pitchFamily="2" charset="2"/>
              <a:buChar char="ü"/>
            </a:pPr>
            <a:r>
              <a:rPr lang="en-US" sz="800" b="1" dirty="0"/>
              <a:t>Context</a:t>
            </a:r>
            <a:r>
              <a:rPr lang="en-US" sz="800" dirty="0"/>
              <a:t> inherits its features from the </a:t>
            </a:r>
            <a:r>
              <a:rPr lang="en-US" sz="800" b="1" dirty="0"/>
              <a:t>Bean</a:t>
            </a:r>
            <a:r>
              <a:rPr lang="en-US" sz="800" dirty="0"/>
              <a:t> module, it supports internationalization (for example, resource bundles), event propagation, resource loading, and has a Servlet container. </a:t>
            </a:r>
            <a:r>
              <a:rPr lang="en-US" sz="800" b="1" dirty="0"/>
              <a:t>Context</a:t>
            </a:r>
            <a:r>
              <a:rPr lang="en-US" sz="800" dirty="0"/>
              <a:t> also supports </a:t>
            </a:r>
            <a:r>
              <a:rPr lang="en-US" sz="800" b="1" dirty="0"/>
              <a:t>EJB</a:t>
            </a:r>
            <a:r>
              <a:rPr lang="en-US" sz="800" dirty="0"/>
              <a:t>, </a:t>
            </a:r>
            <a:r>
              <a:rPr lang="en-US" sz="800" b="1" dirty="0"/>
              <a:t>JMX</a:t>
            </a:r>
            <a:r>
              <a:rPr lang="en-US" sz="800" dirty="0"/>
              <a:t>, and basic </a:t>
            </a:r>
            <a:r>
              <a:rPr lang="en-US" sz="800" dirty="0"/>
              <a:t>remoting</a:t>
            </a:r>
            <a:r>
              <a:rPr lang="en-US" sz="800" dirty="0" smtClean="0"/>
              <a:t>.</a:t>
            </a:r>
          </a:p>
          <a:p>
            <a:pPr marL="171450" indent="-171450">
              <a:buFont typeface="Wingdings" pitchFamily="2" charset="2"/>
              <a:buChar char="ü"/>
            </a:pPr>
            <a:endParaRPr lang="en-US" sz="800" dirty="0"/>
          </a:p>
          <a:p>
            <a:pPr marL="171450" indent="-171450">
              <a:buFont typeface="Wingdings" pitchFamily="2" charset="2"/>
              <a:buChar char="ü"/>
            </a:pPr>
            <a:r>
              <a:rPr lang="en-US" sz="800" b="1" dirty="0"/>
              <a:t>Context </a:t>
            </a:r>
            <a:r>
              <a:rPr lang="en-US" sz="800" dirty="0"/>
              <a:t>has an central interface – </a:t>
            </a:r>
            <a:r>
              <a:rPr lang="en-US" sz="800" b="1" dirty="0"/>
              <a:t>ApplicationContext</a:t>
            </a:r>
            <a:r>
              <a:rPr lang="en-US" sz="800" dirty="0"/>
              <a:t>. </a:t>
            </a:r>
            <a:r>
              <a:rPr lang="en-US" sz="800" b="1" dirty="0"/>
              <a:t>Spring Context Support</a:t>
            </a:r>
            <a:r>
              <a:rPr lang="en-US" sz="800" dirty="0"/>
              <a:t> can help you integrate common third-party libraries into a </a:t>
            </a:r>
            <a:r>
              <a:rPr lang="en-US" sz="800" i="1" dirty="0"/>
              <a:t>Spring application context</a:t>
            </a:r>
            <a:r>
              <a:rPr lang="en-US" sz="800" dirty="0"/>
              <a:t> for caching (</a:t>
            </a:r>
            <a:r>
              <a:rPr lang="en-US" sz="800" dirty="0"/>
              <a:t>EhCache</a:t>
            </a:r>
            <a:r>
              <a:rPr lang="en-US" sz="800" dirty="0"/>
              <a:t>, Guava, </a:t>
            </a:r>
            <a:r>
              <a:rPr lang="en-US" sz="800" dirty="0"/>
              <a:t>JCache</a:t>
            </a:r>
            <a:r>
              <a:rPr lang="en-US" sz="800" dirty="0"/>
              <a:t>), mailing (</a:t>
            </a:r>
            <a:r>
              <a:rPr lang="en-US" sz="800" dirty="0"/>
              <a:t>JavaMail</a:t>
            </a:r>
            <a:r>
              <a:rPr lang="en-US" sz="800" dirty="0"/>
              <a:t>), scheduling (</a:t>
            </a:r>
            <a:r>
              <a:rPr lang="en-US" sz="800" dirty="0"/>
              <a:t>CommonJ</a:t>
            </a:r>
            <a:r>
              <a:rPr lang="en-US" sz="800" dirty="0"/>
              <a:t>, Quartz) and template engines (</a:t>
            </a:r>
            <a:r>
              <a:rPr lang="en-US" sz="800" dirty="0"/>
              <a:t>FreeMarker</a:t>
            </a:r>
            <a:r>
              <a:rPr lang="en-US" sz="800" dirty="0"/>
              <a:t>, </a:t>
            </a:r>
            <a:r>
              <a:rPr lang="en-US" sz="800" dirty="0"/>
              <a:t>JasperReports</a:t>
            </a:r>
            <a:r>
              <a:rPr lang="en-US" sz="800" dirty="0"/>
              <a:t>, Velocity</a:t>
            </a:r>
            <a:r>
              <a:rPr lang="en-US" sz="800" dirty="0" smtClean="0"/>
              <a:t>).</a:t>
            </a:r>
          </a:p>
          <a:p>
            <a:pPr marL="171450" indent="-171450">
              <a:buFont typeface="Wingdings" pitchFamily="2" charset="2"/>
              <a:buChar char="ü"/>
            </a:pPr>
            <a:endParaRPr lang="en-US" sz="800" dirty="0"/>
          </a:p>
          <a:p>
            <a:pPr marL="171450" indent="-171450">
              <a:buFont typeface="Wingdings" pitchFamily="2" charset="2"/>
              <a:buChar char="ü"/>
            </a:pPr>
            <a:r>
              <a:rPr lang="en-US" sz="800" b="1" dirty="0"/>
              <a:t>SpEL</a:t>
            </a:r>
            <a:r>
              <a:rPr lang="en-US" sz="800" dirty="0"/>
              <a:t> is used for querying and manipulating an graph object at runtime. It supports setting and getting property values, property assignment, method invocation, accessing arrays, collections and indexers, logical and arithmetic operators, named variables, and retrieval of objects by name from Spring’s </a:t>
            </a:r>
            <a:r>
              <a:rPr lang="en-US" sz="800" dirty="0"/>
              <a:t>IoC</a:t>
            </a:r>
            <a:r>
              <a:rPr lang="en-US" sz="800" dirty="0"/>
              <a:t> container. </a:t>
            </a:r>
            <a:r>
              <a:rPr lang="en-US" sz="800" b="1" dirty="0"/>
              <a:t>SpEL</a:t>
            </a:r>
            <a:r>
              <a:rPr lang="en-US" sz="800" dirty="0"/>
              <a:t> also supports list projection, selection and common list aggregations.</a:t>
            </a:r>
          </a:p>
          <a:p>
            <a:pPr marL="171450" indent="-171450">
              <a:buFont typeface="Wingdings" pitchFamily="2" charset="2"/>
              <a:buChar char="ü"/>
            </a:pPr>
            <a:endParaRPr lang="en-US" sz="800" dirty="0"/>
          </a:p>
        </p:txBody>
      </p:sp>
      <p:sp>
        <p:nvSpPr>
          <p:cNvPr id="39" name="Rounded Rectangle 38"/>
          <p:cNvSpPr/>
          <p:nvPr/>
        </p:nvSpPr>
        <p:spPr>
          <a:xfrm>
            <a:off x="4800600" y="2667000"/>
            <a:ext cx="1247775"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Messaging</a:t>
            </a:r>
            <a:endParaRPr lang="en-US" sz="1200" dirty="0"/>
          </a:p>
        </p:txBody>
      </p:sp>
    </p:spTree>
    <p:extLst>
      <p:ext uri="{BB962C8B-B14F-4D97-AF65-F5344CB8AC3E}">
        <p14:creationId xmlns:p14="http://schemas.microsoft.com/office/powerpoint/2010/main" val="2750770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76600" y="9951"/>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Spring Framework - Architecture</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Rectangle 5"/>
          <p:cNvSpPr/>
          <p:nvPr/>
        </p:nvSpPr>
        <p:spPr>
          <a:xfrm>
            <a:off x="152400" y="381000"/>
            <a:ext cx="6172200" cy="4419600"/>
          </a:xfrm>
          <a:prstGeom prst="rect">
            <a:avLst/>
          </a:prstGeom>
          <a:ln w="3175"/>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ounded Rectangle 8"/>
          <p:cNvSpPr/>
          <p:nvPr/>
        </p:nvSpPr>
        <p:spPr>
          <a:xfrm>
            <a:off x="381000" y="838200"/>
            <a:ext cx="2362200" cy="160020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t>Data Access/Integration</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p:txBody>
      </p:sp>
      <p:sp>
        <p:nvSpPr>
          <p:cNvPr id="12" name="Rounded Rectangle 11"/>
          <p:cNvSpPr/>
          <p:nvPr/>
        </p:nvSpPr>
        <p:spPr>
          <a:xfrm>
            <a:off x="514350" y="1143000"/>
            <a:ext cx="90487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JDBC</a:t>
            </a:r>
            <a:endParaRPr lang="en-US" sz="1200" dirty="0"/>
          </a:p>
        </p:txBody>
      </p:sp>
      <p:sp>
        <p:nvSpPr>
          <p:cNvPr id="15" name="Rounded Rectangle 14"/>
          <p:cNvSpPr/>
          <p:nvPr/>
        </p:nvSpPr>
        <p:spPr>
          <a:xfrm>
            <a:off x="1700212" y="1143000"/>
            <a:ext cx="90487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ORM</a:t>
            </a:r>
            <a:endParaRPr lang="en-US" sz="1200" dirty="0"/>
          </a:p>
        </p:txBody>
      </p:sp>
      <p:sp>
        <p:nvSpPr>
          <p:cNvPr id="16" name="Rounded Rectangle 15"/>
          <p:cNvSpPr/>
          <p:nvPr/>
        </p:nvSpPr>
        <p:spPr>
          <a:xfrm>
            <a:off x="1700212" y="1609725"/>
            <a:ext cx="904874"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JMS</a:t>
            </a:r>
            <a:endParaRPr lang="en-US" sz="1200" dirty="0"/>
          </a:p>
        </p:txBody>
      </p:sp>
      <p:sp>
        <p:nvSpPr>
          <p:cNvPr id="18" name="Rounded Rectangle 17"/>
          <p:cNvSpPr/>
          <p:nvPr/>
        </p:nvSpPr>
        <p:spPr>
          <a:xfrm>
            <a:off x="533399" y="1600200"/>
            <a:ext cx="88582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OXM</a:t>
            </a:r>
            <a:endParaRPr lang="en-US" sz="1200" dirty="0"/>
          </a:p>
        </p:txBody>
      </p:sp>
      <p:sp>
        <p:nvSpPr>
          <p:cNvPr id="13" name="Rounded Rectangle 12"/>
          <p:cNvSpPr/>
          <p:nvPr/>
        </p:nvSpPr>
        <p:spPr>
          <a:xfrm>
            <a:off x="381000" y="4114800"/>
            <a:ext cx="5638800" cy="5334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smtClean="0"/>
              <a:t>Test</a:t>
            </a:r>
            <a:endParaRPr lang="en-US" sz="1600" b="1" dirty="0"/>
          </a:p>
        </p:txBody>
      </p:sp>
      <p:sp>
        <p:nvSpPr>
          <p:cNvPr id="19" name="Rounded Rectangle 18"/>
          <p:cNvSpPr/>
          <p:nvPr/>
        </p:nvSpPr>
        <p:spPr>
          <a:xfrm>
            <a:off x="381000" y="3124200"/>
            <a:ext cx="5638800" cy="83820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smtClean="0"/>
              <a:t>Core </a:t>
            </a:r>
            <a:r>
              <a:rPr lang="en-US" sz="1200" b="1" dirty="0" smtClean="0"/>
              <a:t>Container</a:t>
            </a:r>
          </a:p>
          <a:p>
            <a:pPr algn="ctr"/>
            <a:endParaRPr lang="en-US" dirty="0"/>
          </a:p>
          <a:p>
            <a:pPr algn="ctr"/>
            <a:endParaRPr lang="en-US" dirty="0"/>
          </a:p>
        </p:txBody>
      </p:sp>
      <p:sp>
        <p:nvSpPr>
          <p:cNvPr id="20" name="Rounded Rectangle 19"/>
          <p:cNvSpPr/>
          <p:nvPr/>
        </p:nvSpPr>
        <p:spPr>
          <a:xfrm>
            <a:off x="762000"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Core</a:t>
            </a:r>
            <a:endParaRPr lang="en-US" sz="1200" dirty="0"/>
          </a:p>
        </p:txBody>
      </p:sp>
      <p:sp>
        <p:nvSpPr>
          <p:cNvPr id="21" name="Rounded Rectangle 20"/>
          <p:cNvSpPr/>
          <p:nvPr/>
        </p:nvSpPr>
        <p:spPr>
          <a:xfrm>
            <a:off x="2105025"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Beans</a:t>
            </a:r>
            <a:endParaRPr lang="en-US" sz="1200" dirty="0"/>
          </a:p>
        </p:txBody>
      </p:sp>
      <p:sp>
        <p:nvSpPr>
          <p:cNvPr id="22" name="Rounded Rectangle 21"/>
          <p:cNvSpPr/>
          <p:nvPr/>
        </p:nvSpPr>
        <p:spPr>
          <a:xfrm>
            <a:off x="3429000"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Context</a:t>
            </a:r>
            <a:endParaRPr lang="en-US" sz="1200" dirty="0"/>
          </a:p>
        </p:txBody>
      </p:sp>
      <p:sp>
        <p:nvSpPr>
          <p:cNvPr id="23" name="Rounded Rectangle 22"/>
          <p:cNvSpPr/>
          <p:nvPr/>
        </p:nvSpPr>
        <p:spPr>
          <a:xfrm>
            <a:off x="4800600" y="3505200"/>
            <a:ext cx="9906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SpEL</a:t>
            </a:r>
            <a:endParaRPr lang="en-US" sz="1200" dirty="0"/>
          </a:p>
        </p:txBody>
      </p:sp>
      <p:sp>
        <p:nvSpPr>
          <p:cNvPr id="24" name="Rounded Rectangle 23"/>
          <p:cNvSpPr/>
          <p:nvPr/>
        </p:nvSpPr>
        <p:spPr>
          <a:xfrm>
            <a:off x="685800" y="2133600"/>
            <a:ext cx="1466850" cy="24765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Transactions</a:t>
            </a:r>
            <a:endParaRPr lang="en-US" sz="1200" dirty="0"/>
          </a:p>
        </p:txBody>
      </p:sp>
      <p:sp>
        <p:nvSpPr>
          <p:cNvPr id="25" name="Rounded Rectangle 24"/>
          <p:cNvSpPr/>
          <p:nvPr/>
        </p:nvSpPr>
        <p:spPr>
          <a:xfrm>
            <a:off x="381000" y="2657475"/>
            <a:ext cx="981075"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AOP</a:t>
            </a:r>
            <a:endParaRPr lang="en-US" sz="1200" dirty="0"/>
          </a:p>
        </p:txBody>
      </p:sp>
      <p:sp>
        <p:nvSpPr>
          <p:cNvPr id="26" name="Rounded Rectangle 25"/>
          <p:cNvSpPr/>
          <p:nvPr/>
        </p:nvSpPr>
        <p:spPr>
          <a:xfrm>
            <a:off x="3276600" y="2667000"/>
            <a:ext cx="13716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Instrumentation</a:t>
            </a:r>
            <a:endParaRPr lang="en-US" sz="1200" dirty="0"/>
          </a:p>
        </p:txBody>
      </p:sp>
      <p:sp>
        <p:nvSpPr>
          <p:cNvPr id="27" name="Rounded Rectangle 26"/>
          <p:cNvSpPr/>
          <p:nvPr/>
        </p:nvSpPr>
        <p:spPr>
          <a:xfrm>
            <a:off x="1738312" y="2667000"/>
            <a:ext cx="1247775"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Aspects</a:t>
            </a:r>
            <a:endParaRPr lang="en-US" sz="1200" dirty="0"/>
          </a:p>
        </p:txBody>
      </p:sp>
      <p:sp>
        <p:nvSpPr>
          <p:cNvPr id="28" name="Rounded Rectangle 27"/>
          <p:cNvSpPr/>
          <p:nvPr/>
        </p:nvSpPr>
        <p:spPr>
          <a:xfrm>
            <a:off x="3886200" y="847725"/>
            <a:ext cx="1905000" cy="1600200"/>
          </a:xfrm>
          <a:prstGeom prst="roundRect">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200" b="1" dirty="0" smtClean="0"/>
              <a:t>Data Access/Integration</a:t>
            </a:r>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p:txBody>
      </p:sp>
      <p:sp>
        <p:nvSpPr>
          <p:cNvPr id="29" name="Rounded Rectangle 28"/>
          <p:cNvSpPr/>
          <p:nvPr/>
        </p:nvSpPr>
        <p:spPr>
          <a:xfrm>
            <a:off x="3990975" y="12573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JDBC</a:t>
            </a:r>
            <a:endParaRPr lang="en-US" sz="1200" dirty="0"/>
          </a:p>
        </p:txBody>
      </p:sp>
      <p:sp>
        <p:nvSpPr>
          <p:cNvPr id="30" name="Rounded Rectangle 29"/>
          <p:cNvSpPr/>
          <p:nvPr/>
        </p:nvSpPr>
        <p:spPr>
          <a:xfrm>
            <a:off x="4933950" y="12573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ORM</a:t>
            </a:r>
            <a:endParaRPr lang="en-US" sz="1200" dirty="0"/>
          </a:p>
        </p:txBody>
      </p:sp>
      <p:sp>
        <p:nvSpPr>
          <p:cNvPr id="31" name="Rounded Rectangle 30"/>
          <p:cNvSpPr/>
          <p:nvPr/>
        </p:nvSpPr>
        <p:spPr>
          <a:xfrm>
            <a:off x="4924425" y="17145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JMS</a:t>
            </a:r>
            <a:endParaRPr lang="en-US" sz="1200" dirty="0"/>
          </a:p>
        </p:txBody>
      </p:sp>
      <p:sp>
        <p:nvSpPr>
          <p:cNvPr id="32" name="Rounded Rectangle 31"/>
          <p:cNvSpPr/>
          <p:nvPr/>
        </p:nvSpPr>
        <p:spPr>
          <a:xfrm>
            <a:off x="4010025" y="17145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OXM</a:t>
            </a:r>
            <a:endParaRPr lang="en-US" sz="1200" dirty="0"/>
          </a:p>
        </p:txBody>
      </p:sp>
      <p:sp>
        <p:nvSpPr>
          <p:cNvPr id="33" name="Rounded Rectangle 32"/>
          <p:cNvSpPr/>
          <p:nvPr/>
        </p:nvSpPr>
        <p:spPr>
          <a:xfrm>
            <a:off x="3429000" y="847725"/>
            <a:ext cx="2371725" cy="16002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smtClean="0"/>
              <a:t>Web</a:t>
            </a:r>
            <a:endParaRPr lang="en-US" sz="1200" b="1" dirty="0" smtClean="0"/>
          </a:p>
          <a:p>
            <a:pPr algn="ctr"/>
            <a:endParaRPr lang="en-US" sz="1200" b="1" dirty="0"/>
          </a:p>
          <a:p>
            <a:pPr algn="ctr"/>
            <a:endParaRPr lang="en-US" sz="1200" b="1" dirty="0" smtClean="0"/>
          </a:p>
          <a:p>
            <a:pPr algn="ctr"/>
            <a:endParaRPr lang="en-US" sz="1200" b="1" dirty="0"/>
          </a:p>
          <a:p>
            <a:pPr algn="ctr"/>
            <a:endParaRPr lang="en-US" sz="1200" b="1" dirty="0" smtClean="0"/>
          </a:p>
          <a:p>
            <a:pPr algn="ctr"/>
            <a:endParaRPr lang="en-US" sz="1200" b="1" dirty="0"/>
          </a:p>
          <a:p>
            <a:pPr algn="ctr"/>
            <a:endParaRPr lang="en-US" sz="1200" b="1" dirty="0" smtClean="0"/>
          </a:p>
          <a:p>
            <a:pPr algn="ctr"/>
            <a:endParaRPr lang="en-US" sz="1200" b="1" dirty="0"/>
          </a:p>
        </p:txBody>
      </p:sp>
      <p:sp>
        <p:nvSpPr>
          <p:cNvPr id="34" name="Rounded Rectangle 33"/>
          <p:cNvSpPr/>
          <p:nvPr/>
        </p:nvSpPr>
        <p:spPr>
          <a:xfrm>
            <a:off x="3581400" y="1257300"/>
            <a:ext cx="990600"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WebSocket</a:t>
            </a:r>
            <a:endParaRPr lang="en-US" sz="1200" dirty="0"/>
          </a:p>
        </p:txBody>
      </p:sp>
      <p:sp>
        <p:nvSpPr>
          <p:cNvPr id="35" name="Rounded Rectangle 34"/>
          <p:cNvSpPr/>
          <p:nvPr/>
        </p:nvSpPr>
        <p:spPr>
          <a:xfrm>
            <a:off x="4772025" y="1257300"/>
            <a:ext cx="933450"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Servlet</a:t>
            </a:r>
            <a:endParaRPr lang="en-US" sz="1200" dirty="0"/>
          </a:p>
        </p:txBody>
      </p:sp>
      <p:sp>
        <p:nvSpPr>
          <p:cNvPr id="36" name="Rounded Rectangle 35"/>
          <p:cNvSpPr/>
          <p:nvPr/>
        </p:nvSpPr>
        <p:spPr>
          <a:xfrm>
            <a:off x="4800600" y="1828800"/>
            <a:ext cx="904875"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Portlet</a:t>
            </a:r>
            <a:endParaRPr lang="en-US" sz="1200" dirty="0"/>
          </a:p>
        </p:txBody>
      </p:sp>
      <p:sp>
        <p:nvSpPr>
          <p:cNvPr id="37" name="Rounded Rectangle 36"/>
          <p:cNvSpPr/>
          <p:nvPr/>
        </p:nvSpPr>
        <p:spPr>
          <a:xfrm>
            <a:off x="3581400" y="1828800"/>
            <a:ext cx="962025"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Web</a:t>
            </a:r>
            <a:endParaRPr lang="en-US" sz="1200" dirty="0"/>
          </a:p>
        </p:txBody>
      </p:sp>
      <p:sp>
        <p:nvSpPr>
          <p:cNvPr id="14" name="TextBox 13"/>
          <p:cNvSpPr txBox="1"/>
          <p:nvPr/>
        </p:nvSpPr>
        <p:spPr>
          <a:xfrm>
            <a:off x="152400" y="381000"/>
            <a:ext cx="1929887" cy="276999"/>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200" b="1" dirty="0" smtClean="0"/>
              <a:t>Spring Framework Runtime</a:t>
            </a:r>
            <a:endParaRPr lang="en-US" sz="1200" b="1" dirty="0"/>
          </a:p>
        </p:txBody>
      </p:sp>
      <p:sp>
        <p:nvSpPr>
          <p:cNvPr id="38" name="Rounded Rectangular Callout 37"/>
          <p:cNvSpPr/>
          <p:nvPr/>
        </p:nvSpPr>
        <p:spPr>
          <a:xfrm>
            <a:off x="6172200" y="286950"/>
            <a:ext cx="2819400" cy="4569214"/>
          </a:xfrm>
          <a:prstGeom prst="wedgeRoundRectCallout">
            <a:avLst>
              <a:gd name="adj1" fmla="val -63531"/>
              <a:gd name="adj2" fmla="val -22055"/>
              <a:gd name="adj3" fmla="val 16667"/>
            </a:avLst>
          </a:prstGeom>
          <a:ln w="3175"/>
        </p:spPr>
        <p:style>
          <a:lnRef idx="2">
            <a:schemeClr val="accent2"/>
          </a:lnRef>
          <a:fillRef idx="1">
            <a:schemeClr val="lt1"/>
          </a:fillRef>
          <a:effectRef idx="0">
            <a:schemeClr val="accent2"/>
          </a:effectRef>
          <a:fontRef idx="minor">
            <a:schemeClr val="dk1"/>
          </a:fontRef>
        </p:style>
        <p:txBody>
          <a:bodyPr rtlCol="0" anchor="ctr"/>
          <a:lstStyle/>
          <a:p>
            <a:r>
              <a:rPr lang="en-US" sz="1100" b="1" dirty="0"/>
              <a:t>Web</a:t>
            </a:r>
            <a:r>
              <a:rPr lang="en-US" sz="1100" dirty="0"/>
              <a:t> has many basic web-oriented integration features: multipart file uploading, initialization of the </a:t>
            </a:r>
            <a:r>
              <a:rPr lang="en-US" sz="1100" dirty="0"/>
              <a:t>IoC</a:t>
            </a:r>
            <a:r>
              <a:rPr lang="en-US" sz="1100" dirty="0"/>
              <a:t> container using Servlet listeners, a web-oriented application context, an HTTP client and the web-related parts of Spring’s </a:t>
            </a:r>
            <a:r>
              <a:rPr lang="en-US" sz="1100" dirty="0"/>
              <a:t>remoting</a:t>
            </a:r>
            <a:r>
              <a:rPr lang="en-US" sz="1100" dirty="0"/>
              <a:t> support</a:t>
            </a:r>
            <a:r>
              <a:rPr lang="en-US" sz="1100" dirty="0" smtClean="0"/>
              <a:t>.</a:t>
            </a:r>
          </a:p>
          <a:p>
            <a:endParaRPr lang="en-US" sz="1100" dirty="0"/>
          </a:p>
          <a:p>
            <a:r>
              <a:rPr lang="en-US" sz="1100" b="1" dirty="0"/>
              <a:t>Web-MVC</a:t>
            </a:r>
            <a:r>
              <a:rPr lang="en-US" sz="1100" dirty="0"/>
              <a:t> (aka Web-Servlet) contains Spring MVC and REST Web Services implementation for web applications. Spring MVC makes a clean separation between domain model code and web forms and integrates with other features of the Spring Framework</a:t>
            </a:r>
            <a:r>
              <a:rPr lang="en-US" sz="1100" dirty="0" smtClean="0"/>
              <a:t>.</a:t>
            </a:r>
          </a:p>
          <a:p>
            <a:endParaRPr lang="en-US" sz="1100" dirty="0"/>
          </a:p>
          <a:p>
            <a:r>
              <a:rPr lang="en-US" sz="1100" b="1" dirty="0"/>
              <a:t>Web-Socket</a:t>
            </a:r>
            <a:r>
              <a:rPr lang="en-US" sz="1100" dirty="0"/>
              <a:t> supports for </a:t>
            </a:r>
            <a:r>
              <a:rPr lang="en-US" sz="1100" dirty="0"/>
              <a:t>WebSocket</a:t>
            </a:r>
            <a:r>
              <a:rPr lang="en-US" sz="1100" dirty="0"/>
              <a:t>-based, two-way communication between client and server in web applications</a:t>
            </a:r>
            <a:r>
              <a:rPr lang="en-US" sz="1100" dirty="0" smtClean="0"/>
              <a:t>.</a:t>
            </a:r>
          </a:p>
          <a:p>
            <a:endParaRPr lang="en-US" sz="1100" dirty="0"/>
          </a:p>
          <a:p>
            <a:r>
              <a:rPr lang="en-US" sz="1100" b="1" dirty="0"/>
              <a:t>Web-</a:t>
            </a:r>
            <a:r>
              <a:rPr lang="en-US" sz="1100" b="1" dirty="0"/>
              <a:t>Portlet</a:t>
            </a:r>
            <a:r>
              <a:rPr lang="en-US" sz="1100" dirty="0"/>
              <a:t> is implementation of MVC that can be used in a </a:t>
            </a:r>
            <a:r>
              <a:rPr lang="en-US" sz="1100" dirty="0"/>
              <a:t>Portlet</a:t>
            </a:r>
            <a:r>
              <a:rPr lang="en-US" sz="1100" dirty="0"/>
              <a:t> environment and mirrors the functionality of the </a:t>
            </a:r>
            <a:r>
              <a:rPr lang="en-US" sz="1100" b="1" dirty="0"/>
              <a:t>Web-MVC</a:t>
            </a:r>
            <a:r>
              <a:rPr lang="en-US" sz="1100" dirty="0"/>
              <a:t> module.</a:t>
            </a:r>
          </a:p>
        </p:txBody>
      </p:sp>
      <p:sp>
        <p:nvSpPr>
          <p:cNvPr id="39" name="Rounded Rectangle 38"/>
          <p:cNvSpPr/>
          <p:nvPr/>
        </p:nvSpPr>
        <p:spPr>
          <a:xfrm>
            <a:off x="4800600" y="2667000"/>
            <a:ext cx="1247775"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Messaging</a:t>
            </a:r>
            <a:endParaRPr lang="en-US" sz="1200" dirty="0"/>
          </a:p>
        </p:txBody>
      </p:sp>
    </p:spTree>
    <p:extLst>
      <p:ext uri="{BB962C8B-B14F-4D97-AF65-F5344CB8AC3E}">
        <p14:creationId xmlns:p14="http://schemas.microsoft.com/office/powerpoint/2010/main" val="1222579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76600" y="9951"/>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Spring Framework - Architecture</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Rectangle 5"/>
          <p:cNvSpPr/>
          <p:nvPr/>
        </p:nvSpPr>
        <p:spPr>
          <a:xfrm>
            <a:off x="2895600" y="571500"/>
            <a:ext cx="6172200" cy="4419600"/>
          </a:xfrm>
          <a:prstGeom prst="rect">
            <a:avLst/>
          </a:prstGeom>
          <a:ln w="3175"/>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ounded Rectangle 8"/>
          <p:cNvSpPr/>
          <p:nvPr/>
        </p:nvSpPr>
        <p:spPr>
          <a:xfrm>
            <a:off x="3124200" y="1028700"/>
            <a:ext cx="2362200" cy="160020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t>Data Access/Integration</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p:txBody>
      </p:sp>
      <p:sp>
        <p:nvSpPr>
          <p:cNvPr id="12" name="Rounded Rectangle 11"/>
          <p:cNvSpPr/>
          <p:nvPr/>
        </p:nvSpPr>
        <p:spPr>
          <a:xfrm>
            <a:off x="3257550" y="1333500"/>
            <a:ext cx="90487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JDBC</a:t>
            </a:r>
            <a:endParaRPr lang="en-US" sz="1200" dirty="0"/>
          </a:p>
        </p:txBody>
      </p:sp>
      <p:sp>
        <p:nvSpPr>
          <p:cNvPr id="15" name="Rounded Rectangle 14"/>
          <p:cNvSpPr/>
          <p:nvPr/>
        </p:nvSpPr>
        <p:spPr>
          <a:xfrm>
            <a:off x="4443412" y="1333500"/>
            <a:ext cx="90487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ORM</a:t>
            </a:r>
            <a:endParaRPr lang="en-US" sz="1200" dirty="0"/>
          </a:p>
        </p:txBody>
      </p:sp>
      <p:sp>
        <p:nvSpPr>
          <p:cNvPr id="16" name="Rounded Rectangle 15"/>
          <p:cNvSpPr/>
          <p:nvPr/>
        </p:nvSpPr>
        <p:spPr>
          <a:xfrm>
            <a:off x="4443412" y="1800225"/>
            <a:ext cx="904874"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JMS</a:t>
            </a:r>
            <a:endParaRPr lang="en-US" sz="1200" dirty="0"/>
          </a:p>
        </p:txBody>
      </p:sp>
      <p:sp>
        <p:nvSpPr>
          <p:cNvPr id="18" name="Rounded Rectangle 17"/>
          <p:cNvSpPr/>
          <p:nvPr/>
        </p:nvSpPr>
        <p:spPr>
          <a:xfrm>
            <a:off x="3276599" y="1790700"/>
            <a:ext cx="88582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OXM</a:t>
            </a:r>
            <a:endParaRPr lang="en-US" sz="1200" dirty="0"/>
          </a:p>
        </p:txBody>
      </p:sp>
      <p:sp>
        <p:nvSpPr>
          <p:cNvPr id="13" name="Rounded Rectangle 12"/>
          <p:cNvSpPr/>
          <p:nvPr/>
        </p:nvSpPr>
        <p:spPr>
          <a:xfrm>
            <a:off x="3124200" y="4305300"/>
            <a:ext cx="5638800" cy="5334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smtClean="0"/>
              <a:t>Test</a:t>
            </a:r>
            <a:endParaRPr lang="en-US" sz="1600" b="1" dirty="0"/>
          </a:p>
        </p:txBody>
      </p:sp>
      <p:sp>
        <p:nvSpPr>
          <p:cNvPr id="19" name="Rounded Rectangle 18"/>
          <p:cNvSpPr/>
          <p:nvPr/>
        </p:nvSpPr>
        <p:spPr>
          <a:xfrm>
            <a:off x="3124200" y="3314700"/>
            <a:ext cx="5638800" cy="83820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smtClean="0"/>
              <a:t>Core </a:t>
            </a:r>
            <a:r>
              <a:rPr lang="en-US" sz="1200" b="1" dirty="0" smtClean="0"/>
              <a:t>Container</a:t>
            </a:r>
          </a:p>
          <a:p>
            <a:pPr algn="ctr"/>
            <a:endParaRPr lang="en-US" dirty="0"/>
          </a:p>
          <a:p>
            <a:pPr algn="ctr"/>
            <a:endParaRPr lang="en-US" dirty="0"/>
          </a:p>
        </p:txBody>
      </p:sp>
      <p:sp>
        <p:nvSpPr>
          <p:cNvPr id="20" name="Rounded Rectangle 19"/>
          <p:cNvSpPr/>
          <p:nvPr/>
        </p:nvSpPr>
        <p:spPr>
          <a:xfrm>
            <a:off x="3505200" y="36957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Core</a:t>
            </a:r>
            <a:endParaRPr lang="en-US" sz="1200" dirty="0"/>
          </a:p>
        </p:txBody>
      </p:sp>
      <p:sp>
        <p:nvSpPr>
          <p:cNvPr id="21" name="Rounded Rectangle 20"/>
          <p:cNvSpPr/>
          <p:nvPr/>
        </p:nvSpPr>
        <p:spPr>
          <a:xfrm>
            <a:off x="4848225" y="36957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Beans</a:t>
            </a:r>
            <a:endParaRPr lang="en-US" sz="1200" dirty="0"/>
          </a:p>
        </p:txBody>
      </p:sp>
      <p:sp>
        <p:nvSpPr>
          <p:cNvPr id="22" name="Rounded Rectangle 21"/>
          <p:cNvSpPr/>
          <p:nvPr/>
        </p:nvSpPr>
        <p:spPr>
          <a:xfrm>
            <a:off x="6172200" y="36957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Context</a:t>
            </a:r>
            <a:endParaRPr lang="en-US" sz="1200" dirty="0"/>
          </a:p>
        </p:txBody>
      </p:sp>
      <p:sp>
        <p:nvSpPr>
          <p:cNvPr id="23" name="Rounded Rectangle 22"/>
          <p:cNvSpPr/>
          <p:nvPr/>
        </p:nvSpPr>
        <p:spPr>
          <a:xfrm>
            <a:off x="7543800" y="3695700"/>
            <a:ext cx="9906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SpEL</a:t>
            </a:r>
            <a:endParaRPr lang="en-US" sz="1200" dirty="0"/>
          </a:p>
        </p:txBody>
      </p:sp>
      <p:sp>
        <p:nvSpPr>
          <p:cNvPr id="24" name="Rounded Rectangle 23"/>
          <p:cNvSpPr/>
          <p:nvPr/>
        </p:nvSpPr>
        <p:spPr>
          <a:xfrm>
            <a:off x="3429000" y="2324100"/>
            <a:ext cx="1466850" cy="24765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Transactions</a:t>
            </a:r>
            <a:endParaRPr lang="en-US" sz="1200" dirty="0"/>
          </a:p>
        </p:txBody>
      </p:sp>
      <p:sp>
        <p:nvSpPr>
          <p:cNvPr id="25" name="Rounded Rectangle 24"/>
          <p:cNvSpPr/>
          <p:nvPr/>
        </p:nvSpPr>
        <p:spPr>
          <a:xfrm>
            <a:off x="3124200" y="2847975"/>
            <a:ext cx="981075"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AOP</a:t>
            </a:r>
            <a:endParaRPr lang="en-US" sz="1200" dirty="0"/>
          </a:p>
        </p:txBody>
      </p:sp>
      <p:sp>
        <p:nvSpPr>
          <p:cNvPr id="26" name="Rounded Rectangle 25"/>
          <p:cNvSpPr/>
          <p:nvPr/>
        </p:nvSpPr>
        <p:spPr>
          <a:xfrm>
            <a:off x="6019800" y="2857500"/>
            <a:ext cx="13716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Instrumentation</a:t>
            </a:r>
            <a:endParaRPr lang="en-US" sz="1200" dirty="0"/>
          </a:p>
        </p:txBody>
      </p:sp>
      <p:sp>
        <p:nvSpPr>
          <p:cNvPr id="27" name="Rounded Rectangle 26"/>
          <p:cNvSpPr/>
          <p:nvPr/>
        </p:nvSpPr>
        <p:spPr>
          <a:xfrm>
            <a:off x="4481512" y="2857500"/>
            <a:ext cx="1247775"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Aspects</a:t>
            </a:r>
            <a:endParaRPr lang="en-US" sz="1200" dirty="0"/>
          </a:p>
        </p:txBody>
      </p:sp>
      <p:sp>
        <p:nvSpPr>
          <p:cNvPr id="28" name="Rounded Rectangle 27"/>
          <p:cNvSpPr/>
          <p:nvPr/>
        </p:nvSpPr>
        <p:spPr>
          <a:xfrm>
            <a:off x="6629400" y="1038225"/>
            <a:ext cx="1905000" cy="1600200"/>
          </a:xfrm>
          <a:prstGeom prst="roundRect">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200" b="1" dirty="0" smtClean="0"/>
              <a:t>Data Access/Integration</a:t>
            </a:r>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p:txBody>
      </p:sp>
      <p:sp>
        <p:nvSpPr>
          <p:cNvPr id="29" name="Rounded Rectangle 28"/>
          <p:cNvSpPr/>
          <p:nvPr/>
        </p:nvSpPr>
        <p:spPr>
          <a:xfrm>
            <a:off x="6734175" y="14478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JDBC</a:t>
            </a:r>
            <a:endParaRPr lang="en-US" sz="1200" dirty="0"/>
          </a:p>
        </p:txBody>
      </p:sp>
      <p:sp>
        <p:nvSpPr>
          <p:cNvPr id="30" name="Rounded Rectangle 29"/>
          <p:cNvSpPr/>
          <p:nvPr/>
        </p:nvSpPr>
        <p:spPr>
          <a:xfrm>
            <a:off x="7677150" y="14478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ORM</a:t>
            </a:r>
            <a:endParaRPr lang="en-US" sz="1200" dirty="0"/>
          </a:p>
        </p:txBody>
      </p:sp>
      <p:sp>
        <p:nvSpPr>
          <p:cNvPr id="31" name="Rounded Rectangle 30"/>
          <p:cNvSpPr/>
          <p:nvPr/>
        </p:nvSpPr>
        <p:spPr>
          <a:xfrm>
            <a:off x="7667625" y="19050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JMS</a:t>
            </a:r>
            <a:endParaRPr lang="en-US" sz="1200" dirty="0"/>
          </a:p>
        </p:txBody>
      </p:sp>
      <p:sp>
        <p:nvSpPr>
          <p:cNvPr id="32" name="Rounded Rectangle 31"/>
          <p:cNvSpPr/>
          <p:nvPr/>
        </p:nvSpPr>
        <p:spPr>
          <a:xfrm>
            <a:off x="6753225" y="19050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OXM</a:t>
            </a:r>
            <a:endParaRPr lang="en-US" sz="1200" dirty="0"/>
          </a:p>
        </p:txBody>
      </p:sp>
      <p:sp>
        <p:nvSpPr>
          <p:cNvPr id="33" name="Rounded Rectangle 32"/>
          <p:cNvSpPr/>
          <p:nvPr/>
        </p:nvSpPr>
        <p:spPr>
          <a:xfrm>
            <a:off x="6172200" y="1038225"/>
            <a:ext cx="2371725" cy="16002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smtClean="0"/>
              <a:t>Web</a:t>
            </a:r>
            <a:endParaRPr lang="en-US" sz="1200" b="1" dirty="0" smtClean="0"/>
          </a:p>
          <a:p>
            <a:pPr algn="ctr"/>
            <a:endParaRPr lang="en-US" sz="1200" b="1" dirty="0"/>
          </a:p>
          <a:p>
            <a:pPr algn="ctr"/>
            <a:endParaRPr lang="en-US" sz="1200" b="1" dirty="0" smtClean="0"/>
          </a:p>
          <a:p>
            <a:pPr algn="ctr"/>
            <a:endParaRPr lang="en-US" sz="1200" b="1" dirty="0"/>
          </a:p>
          <a:p>
            <a:pPr algn="ctr"/>
            <a:endParaRPr lang="en-US" sz="1200" b="1" dirty="0" smtClean="0"/>
          </a:p>
          <a:p>
            <a:pPr algn="ctr"/>
            <a:endParaRPr lang="en-US" sz="1200" b="1" dirty="0"/>
          </a:p>
          <a:p>
            <a:pPr algn="ctr"/>
            <a:endParaRPr lang="en-US" sz="1200" b="1" dirty="0" smtClean="0"/>
          </a:p>
          <a:p>
            <a:pPr algn="ctr"/>
            <a:endParaRPr lang="en-US" sz="1200" b="1" dirty="0"/>
          </a:p>
        </p:txBody>
      </p:sp>
      <p:sp>
        <p:nvSpPr>
          <p:cNvPr id="34" name="Rounded Rectangle 33"/>
          <p:cNvSpPr/>
          <p:nvPr/>
        </p:nvSpPr>
        <p:spPr>
          <a:xfrm>
            <a:off x="6324600" y="1447800"/>
            <a:ext cx="990600"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WebSocket</a:t>
            </a:r>
            <a:endParaRPr lang="en-US" sz="1200" dirty="0"/>
          </a:p>
        </p:txBody>
      </p:sp>
      <p:sp>
        <p:nvSpPr>
          <p:cNvPr id="35" name="Rounded Rectangle 34"/>
          <p:cNvSpPr/>
          <p:nvPr/>
        </p:nvSpPr>
        <p:spPr>
          <a:xfrm>
            <a:off x="7515225" y="1447800"/>
            <a:ext cx="933450"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Servlet</a:t>
            </a:r>
            <a:endParaRPr lang="en-US" sz="1200" dirty="0"/>
          </a:p>
        </p:txBody>
      </p:sp>
      <p:sp>
        <p:nvSpPr>
          <p:cNvPr id="36" name="Rounded Rectangle 35"/>
          <p:cNvSpPr/>
          <p:nvPr/>
        </p:nvSpPr>
        <p:spPr>
          <a:xfrm>
            <a:off x="7543800" y="2019300"/>
            <a:ext cx="904875"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Portlet</a:t>
            </a:r>
            <a:endParaRPr lang="en-US" sz="1200" dirty="0"/>
          </a:p>
        </p:txBody>
      </p:sp>
      <p:sp>
        <p:nvSpPr>
          <p:cNvPr id="37" name="Rounded Rectangle 36"/>
          <p:cNvSpPr/>
          <p:nvPr/>
        </p:nvSpPr>
        <p:spPr>
          <a:xfrm>
            <a:off x="6324600" y="2019300"/>
            <a:ext cx="962025"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Web</a:t>
            </a:r>
            <a:endParaRPr lang="en-US" sz="1200" dirty="0"/>
          </a:p>
        </p:txBody>
      </p:sp>
      <p:sp>
        <p:nvSpPr>
          <p:cNvPr id="14" name="TextBox 13"/>
          <p:cNvSpPr txBox="1"/>
          <p:nvPr/>
        </p:nvSpPr>
        <p:spPr>
          <a:xfrm>
            <a:off x="2895600" y="571500"/>
            <a:ext cx="1929887" cy="276999"/>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200" b="1" dirty="0" smtClean="0"/>
              <a:t>Spring Framework Runtime</a:t>
            </a:r>
            <a:endParaRPr lang="en-US" sz="1200" b="1" dirty="0"/>
          </a:p>
        </p:txBody>
      </p:sp>
      <p:sp>
        <p:nvSpPr>
          <p:cNvPr id="38" name="Rounded Rectangular Callout 37"/>
          <p:cNvSpPr/>
          <p:nvPr/>
        </p:nvSpPr>
        <p:spPr>
          <a:xfrm>
            <a:off x="28575" y="312737"/>
            <a:ext cx="2819400" cy="4569214"/>
          </a:xfrm>
          <a:prstGeom prst="wedgeRoundRectCallout">
            <a:avLst>
              <a:gd name="adj1" fmla="val 59780"/>
              <a:gd name="adj2" fmla="val -22889"/>
              <a:gd name="adj3" fmla="val 16667"/>
            </a:avLst>
          </a:prstGeom>
          <a:ln w="3175"/>
        </p:spPr>
        <p:style>
          <a:lnRef idx="2">
            <a:schemeClr val="accent2"/>
          </a:lnRef>
          <a:fillRef idx="1">
            <a:schemeClr val="lt1"/>
          </a:fillRef>
          <a:effectRef idx="0">
            <a:schemeClr val="accent2"/>
          </a:effectRef>
          <a:fontRef idx="minor">
            <a:schemeClr val="dk1"/>
          </a:fontRef>
        </p:style>
        <p:txBody>
          <a:bodyPr rtlCol="0" anchor="ctr"/>
          <a:lstStyle/>
          <a:p>
            <a:pPr marL="171450" indent="-171450">
              <a:buFont typeface="Wingdings" pitchFamily="2" charset="2"/>
              <a:buChar char="ü"/>
            </a:pPr>
            <a:r>
              <a:rPr lang="en-US" sz="1100" b="1" dirty="0"/>
              <a:t>JDBC</a:t>
            </a:r>
            <a:r>
              <a:rPr lang="en-US" sz="1100" dirty="0"/>
              <a:t> has abstraction layer, so that you don’t need to code JDBC or parse database-vendor specific error codes</a:t>
            </a:r>
            <a:r>
              <a:rPr lang="en-US" sz="1100" dirty="0" smtClean="0"/>
              <a:t>.</a:t>
            </a:r>
          </a:p>
          <a:p>
            <a:pPr marL="171450" indent="-171450">
              <a:buFont typeface="Wingdings" pitchFamily="2" charset="2"/>
              <a:buChar char="ü"/>
            </a:pPr>
            <a:endParaRPr lang="en-US" sz="1100" dirty="0"/>
          </a:p>
          <a:p>
            <a:pPr marL="171450" indent="-171450">
              <a:buFont typeface="Wingdings" pitchFamily="2" charset="2"/>
              <a:buChar char="ü"/>
            </a:pPr>
            <a:r>
              <a:rPr lang="en-US" sz="1100" b="1" dirty="0"/>
              <a:t>ORM</a:t>
            </a:r>
            <a:r>
              <a:rPr lang="en-US" sz="1100" dirty="0"/>
              <a:t> provides </a:t>
            </a:r>
            <a:r>
              <a:rPr lang="en-US" sz="1100" b="1" dirty="0"/>
              <a:t>JPA</a:t>
            </a:r>
            <a:r>
              <a:rPr lang="en-US" sz="1100" dirty="0"/>
              <a:t>, </a:t>
            </a:r>
            <a:r>
              <a:rPr lang="en-US" sz="1100" b="1" dirty="0"/>
              <a:t>JDO</a:t>
            </a:r>
            <a:r>
              <a:rPr lang="en-US" sz="1100" dirty="0"/>
              <a:t>, and </a:t>
            </a:r>
            <a:r>
              <a:rPr lang="en-US" sz="1100" b="1" dirty="0"/>
              <a:t>Hibernate</a:t>
            </a:r>
            <a:r>
              <a:rPr lang="en-US" sz="1100" dirty="0"/>
              <a:t>. Using this module, you can use those O/R-mapping frameworks with all other Spring features together</a:t>
            </a:r>
            <a:r>
              <a:rPr lang="en-US" sz="1100" dirty="0" smtClean="0"/>
              <a:t>.</a:t>
            </a:r>
          </a:p>
          <a:p>
            <a:pPr marL="171450" indent="-171450">
              <a:buFont typeface="Wingdings" pitchFamily="2" charset="2"/>
              <a:buChar char="ü"/>
            </a:pPr>
            <a:endParaRPr lang="en-US" sz="1100" dirty="0"/>
          </a:p>
          <a:p>
            <a:pPr marL="171450" indent="-171450">
              <a:buFont typeface="Wingdings" pitchFamily="2" charset="2"/>
              <a:buChar char="ü"/>
            </a:pPr>
            <a:r>
              <a:rPr lang="en-US" sz="1100" b="1" dirty="0"/>
              <a:t>OXM</a:t>
            </a:r>
            <a:r>
              <a:rPr lang="en-US" sz="1100" dirty="0"/>
              <a:t> supports Object/XML mapping implementations such as JAXB, Castor, </a:t>
            </a:r>
            <a:r>
              <a:rPr lang="en-US" sz="1100" dirty="0"/>
              <a:t>XMLBeans</a:t>
            </a:r>
            <a:r>
              <a:rPr lang="en-US" sz="1100" dirty="0"/>
              <a:t>, </a:t>
            </a:r>
            <a:r>
              <a:rPr lang="en-US" sz="1100" dirty="0"/>
              <a:t>JiBX</a:t>
            </a:r>
            <a:r>
              <a:rPr lang="en-US" sz="1100" dirty="0"/>
              <a:t> and </a:t>
            </a:r>
            <a:r>
              <a:rPr lang="en-US" sz="1100" dirty="0"/>
              <a:t>XStream</a:t>
            </a:r>
            <a:r>
              <a:rPr lang="en-US" sz="1100" dirty="0" smtClean="0"/>
              <a:t>.</a:t>
            </a:r>
          </a:p>
          <a:p>
            <a:pPr marL="171450" indent="-171450">
              <a:buFont typeface="Wingdings" pitchFamily="2" charset="2"/>
              <a:buChar char="ü"/>
            </a:pPr>
            <a:endParaRPr lang="en-US" sz="1100" dirty="0"/>
          </a:p>
          <a:p>
            <a:pPr marL="171450" indent="-171450">
              <a:buFont typeface="Wingdings" pitchFamily="2" charset="2"/>
              <a:buChar char="ü"/>
            </a:pPr>
            <a:r>
              <a:rPr lang="en-US" sz="1100" b="1" dirty="0"/>
              <a:t>JMS</a:t>
            </a:r>
            <a:r>
              <a:rPr lang="en-US" sz="1100" dirty="0"/>
              <a:t> (Java Messaging Service) includes features for producing and consuming messages. Since Spring Framework 4.1, it has integrated with the spring-messaging module</a:t>
            </a:r>
            <a:r>
              <a:rPr lang="en-US" sz="1100" dirty="0" smtClean="0"/>
              <a:t>.</a:t>
            </a:r>
          </a:p>
          <a:p>
            <a:pPr marL="171450" indent="-171450">
              <a:buFont typeface="Wingdings" pitchFamily="2" charset="2"/>
              <a:buChar char="ü"/>
            </a:pPr>
            <a:endParaRPr lang="en-US" sz="1100" dirty="0"/>
          </a:p>
          <a:p>
            <a:pPr marL="171450" indent="-171450">
              <a:buFont typeface="Wingdings" pitchFamily="2" charset="2"/>
              <a:buChar char="ü"/>
            </a:pPr>
            <a:r>
              <a:rPr lang="en-US" sz="1100" b="1" dirty="0"/>
              <a:t>Transaction</a:t>
            </a:r>
            <a:r>
              <a:rPr lang="en-US" sz="1100" dirty="0"/>
              <a:t> has programmatic and declarative transaction management which supports POJOs (Plain Old Java Objects) and classes that implement special interfaces.</a:t>
            </a:r>
          </a:p>
        </p:txBody>
      </p:sp>
      <p:sp>
        <p:nvSpPr>
          <p:cNvPr id="39" name="Rounded Rectangle 38"/>
          <p:cNvSpPr/>
          <p:nvPr/>
        </p:nvSpPr>
        <p:spPr>
          <a:xfrm>
            <a:off x="7543800" y="2857500"/>
            <a:ext cx="1247775"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Messaging</a:t>
            </a:r>
            <a:endParaRPr lang="en-US" sz="1200" dirty="0"/>
          </a:p>
        </p:txBody>
      </p:sp>
    </p:spTree>
    <p:extLst>
      <p:ext uri="{BB962C8B-B14F-4D97-AF65-F5344CB8AC3E}">
        <p14:creationId xmlns:p14="http://schemas.microsoft.com/office/powerpoint/2010/main" val="1546667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76600" y="9951"/>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Spring Framework - Architecture</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Rectangle 5"/>
          <p:cNvSpPr/>
          <p:nvPr/>
        </p:nvSpPr>
        <p:spPr>
          <a:xfrm>
            <a:off x="2895600" y="571500"/>
            <a:ext cx="6172200" cy="4419600"/>
          </a:xfrm>
          <a:prstGeom prst="rect">
            <a:avLst/>
          </a:prstGeom>
          <a:ln w="3175"/>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ounded Rectangle 8"/>
          <p:cNvSpPr/>
          <p:nvPr/>
        </p:nvSpPr>
        <p:spPr>
          <a:xfrm>
            <a:off x="3124200" y="1028700"/>
            <a:ext cx="2362200" cy="160020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t>Data Access/Integration</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p:txBody>
      </p:sp>
      <p:sp>
        <p:nvSpPr>
          <p:cNvPr id="12" name="Rounded Rectangle 11"/>
          <p:cNvSpPr/>
          <p:nvPr/>
        </p:nvSpPr>
        <p:spPr>
          <a:xfrm>
            <a:off x="3257550" y="1333500"/>
            <a:ext cx="90487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JDBC</a:t>
            </a:r>
            <a:endParaRPr lang="en-US" sz="1200" dirty="0"/>
          </a:p>
        </p:txBody>
      </p:sp>
      <p:sp>
        <p:nvSpPr>
          <p:cNvPr id="15" name="Rounded Rectangle 14"/>
          <p:cNvSpPr/>
          <p:nvPr/>
        </p:nvSpPr>
        <p:spPr>
          <a:xfrm>
            <a:off x="4443412" y="1333500"/>
            <a:ext cx="90487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ORM</a:t>
            </a:r>
            <a:endParaRPr lang="en-US" sz="1200" dirty="0"/>
          </a:p>
        </p:txBody>
      </p:sp>
      <p:sp>
        <p:nvSpPr>
          <p:cNvPr id="16" name="Rounded Rectangle 15"/>
          <p:cNvSpPr/>
          <p:nvPr/>
        </p:nvSpPr>
        <p:spPr>
          <a:xfrm>
            <a:off x="4443412" y="1800225"/>
            <a:ext cx="904874"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JMS</a:t>
            </a:r>
            <a:endParaRPr lang="en-US" sz="1200" dirty="0"/>
          </a:p>
        </p:txBody>
      </p:sp>
      <p:sp>
        <p:nvSpPr>
          <p:cNvPr id="18" name="Rounded Rectangle 17"/>
          <p:cNvSpPr/>
          <p:nvPr/>
        </p:nvSpPr>
        <p:spPr>
          <a:xfrm>
            <a:off x="3276599" y="1790700"/>
            <a:ext cx="88582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OXM</a:t>
            </a:r>
            <a:endParaRPr lang="en-US" sz="1200" dirty="0"/>
          </a:p>
        </p:txBody>
      </p:sp>
      <p:sp>
        <p:nvSpPr>
          <p:cNvPr id="13" name="Rounded Rectangle 12"/>
          <p:cNvSpPr/>
          <p:nvPr/>
        </p:nvSpPr>
        <p:spPr>
          <a:xfrm>
            <a:off x="3124200" y="4305300"/>
            <a:ext cx="5638800" cy="5334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smtClean="0"/>
              <a:t>Test</a:t>
            </a:r>
            <a:endParaRPr lang="en-US" sz="1600" b="1" dirty="0"/>
          </a:p>
        </p:txBody>
      </p:sp>
      <p:sp>
        <p:nvSpPr>
          <p:cNvPr id="19" name="Rounded Rectangle 18"/>
          <p:cNvSpPr/>
          <p:nvPr/>
        </p:nvSpPr>
        <p:spPr>
          <a:xfrm>
            <a:off x="3124200" y="3314700"/>
            <a:ext cx="5638800" cy="83820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smtClean="0"/>
              <a:t>Core </a:t>
            </a:r>
            <a:r>
              <a:rPr lang="en-US" sz="1200" b="1" dirty="0" smtClean="0"/>
              <a:t>Container</a:t>
            </a:r>
          </a:p>
          <a:p>
            <a:pPr algn="ctr"/>
            <a:endParaRPr lang="en-US" dirty="0"/>
          </a:p>
          <a:p>
            <a:pPr algn="ctr"/>
            <a:endParaRPr lang="en-US" dirty="0"/>
          </a:p>
        </p:txBody>
      </p:sp>
      <p:sp>
        <p:nvSpPr>
          <p:cNvPr id="20" name="Rounded Rectangle 19"/>
          <p:cNvSpPr/>
          <p:nvPr/>
        </p:nvSpPr>
        <p:spPr>
          <a:xfrm>
            <a:off x="3505200" y="36957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Core</a:t>
            </a:r>
            <a:endParaRPr lang="en-US" sz="1200" dirty="0"/>
          </a:p>
        </p:txBody>
      </p:sp>
      <p:sp>
        <p:nvSpPr>
          <p:cNvPr id="21" name="Rounded Rectangle 20"/>
          <p:cNvSpPr/>
          <p:nvPr/>
        </p:nvSpPr>
        <p:spPr>
          <a:xfrm>
            <a:off x="4848225" y="36957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Beans</a:t>
            </a:r>
            <a:endParaRPr lang="en-US" sz="1200" dirty="0"/>
          </a:p>
        </p:txBody>
      </p:sp>
      <p:sp>
        <p:nvSpPr>
          <p:cNvPr id="22" name="Rounded Rectangle 21"/>
          <p:cNvSpPr/>
          <p:nvPr/>
        </p:nvSpPr>
        <p:spPr>
          <a:xfrm>
            <a:off x="6172200" y="36957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Context</a:t>
            </a:r>
            <a:endParaRPr lang="en-US" sz="1200" dirty="0"/>
          </a:p>
        </p:txBody>
      </p:sp>
      <p:sp>
        <p:nvSpPr>
          <p:cNvPr id="23" name="Rounded Rectangle 22"/>
          <p:cNvSpPr/>
          <p:nvPr/>
        </p:nvSpPr>
        <p:spPr>
          <a:xfrm>
            <a:off x="7543800" y="3695700"/>
            <a:ext cx="9906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SpEL</a:t>
            </a:r>
            <a:endParaRPr lang="en-US" sz="1200" dirty="0"/>
          </a:p>
        </p:txBody>
      </p:sp>
      <p:sp>
        <p:nvSpPr>
          <p:cNvPr id="24" name="Rounded Rectangle 23"/>
          <p:cNvSpPr/>
          <p:nvPr/>
        </p:nvSpPr>
        <p:spPr>
          <a:xfrm>
            <a:off x="3429000" y="2324100"/>
            <a:ext cx="1466850" cy="24765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Transactions</a:t>
            </a:r>
            <a:endParaRPr lang="en-US" sz="1200" dirty="0"/>
          </a:p>
        </p:txBody>
      </p:sp>
      <p:sp>
        <p:nvSpPr>
          <p:cNvPr id="25" name="Rounded Rectangle 24"/>
          <p:cNvSpPr/>
          <p:nvPr/>
        </p:nvSpPr>
        <p:spPr>
          <a:xfrm>
            <a:off x="3124200" y="2847975"/>
            <a:ext cx="981075"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AOP</a:t>
            </a:r>
            <a:endParaRPr lang="en-US" sz="1200" dirty="0"/>
          </a:p>
        </p:txBody>
      </p:sp>
      <p:sp>
        <p:nvSpPr>
          <p:cNvPr id="26" name="Rounded Rectangle 25"/>
          <p:cNvSpPr/>
          <p:nvPr/>
        </p:nvSpPr>
        <p:spPr>
          <a:xfrm>
            <a:off x="6019800" y="2857500"/>
            <a:ext cx="13716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Instrumentation</a:t>
            </a:r>
            <a:endParaRPr lang="en-US" sz="1200" dirty="0"/>
          </a:p>
        </p:txBody>
      </p:sp>
      <p:sp>
        <p:nvSpPr>
          <p:cNvPr id="27" name="Rounded Rectangle 26"/>
          <p:cNvSpPr/>
          <p:nvPr/>
        </p:nvSpPr>
        <p:spPr>
          <a:xfrm>
            <a:off x="4481512" y="2857500"/>
            <a:ext cx="1247775"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Aspects</a:t>
            </a:r>
            <a:endParaRPr lang="en-US" sz="1200" dirty="0"/>
          </a:p>
        </p:txBody>
      </p:sp>
      <p:sp>
        <p:nvSpPr>
          <p:cNvPr id="28" name="Rounded Rectangle 27"/>
          <p:cNvSpPr/>
          <p:nvPr/>
        </p:nvSpPr>
        <p:spPr>
          <a:xfrm>
            <a:off x="6629400" y="1038225"/>
            <a:ext cx="1905000" cy="1600200"/>
          </a:xfrm>
          <a:prstGeom prst="roundRect">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200" b="1" dirty="0" smtClean="0"/>
              <a:t>Data Access/Integration</a:t>
            </a:r>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p:txBody>
      </p:sp>
      <p:sp>
        <p:nvSpPr>
          <p:cNvPr id="29" name="Rounded Rectangle 28"/>
          <p:cNvSpPr/>
          <p:nvPr/>
        </p:nvSpPr>
        <p:spPr>
          <a:xfrm>
            <a:off x="6734175" y="14478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JDBC</a:t>
            </a:r>
            <a:endParaRPr lang="en-US" sz="1200" dirty="0"/>
          </a:p>
        </p:txBody>
      </p:sp>
      <p:sp>
        <p:nvSpPr>
          <p:cNvPr id="30" name="Rounded Rectangle 29"/>
          <p:cNvSpPr/>
          <p:nvPr/>
        </p:nvSpPr>
        <p:spPr>
          <a:xfrm>
            <a:off x="7677150" y="14478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ORM</a:t>
            </a:r>
            <a:endParaRPr lang="en-US" sz="1200" dirty="0"/>
          </a:p>
        </p:txBody>
      </p:sp>
      <p:sp>
        <p:nvSpPr>
          <p:cNvPr id="31" name="Rounded Rectangle 30"/>
          <p:cNvSpPr/>
          <p:nvPr/>
        </p:nvSpPr>
        <p:spPr>
          <a:xfrm>
            <a:off x="7667625" y="19050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JMS</a:t>
            </a:r>
            <a:endParaRPr lang="en-US" sz="1200" dirty="0"/>
          </a:p>
        </p:txBody>
      </p:sp>
      <p:sp>
        <p:nvSpPr>
          <p:cNvPr id="32" name="Rounded Rectangle 31"/>
          <p:cNvSpPr/>
          <p:nvPr/>
        </p:nvSpPr>
        <p:spPr>
          <a:xfrm>
            <a:off x="6753225" y="19050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OXM</a:t>
            </a:r>
            <a:endParaRPr lang="en-US" sz="1200" dirty="0"/>
          </a:p>
        </p:txBody>
      </p:sp>
      <p:sp>
        <p:nvSpPr>
          <p:cNvPr id="33" name="Rounded Rectangle 32"/>
          <p:cNvSpPr/>
          <p:nvPr/>
        </p:nvSpPr>
        <p:spPr>
          <a:xfrm>
            <a:off x="6172200" y="1038225"/>
            <a:ext cx="2371725" cy="16002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smtClean="0"/>
              <a:t>Web</a:t>
            </a:r>
            <a:endParaRPr lang="en-US" sz="1200" b="1" dirty="0" smtClean="0"/>
          </a:p>
          <a:p>
            <a:pPr algn="ctr"/>
            <a:endParaRPr lang="en-US" sz="1200" b="1" dirty="0"/>
          </a:p>
          <a:p>
            <a:pPr algn="ctr"/>
            <a:endParaRPr lang="en-US" sz="1200" b="1" dirty="0" smtClean="0"/>
          </a:p>
          <a:p>
            <a:pPr algn="ctr"/>
            <a:endParaRPr lang="en-US" sz="1200" b="1" dirty="0"/>
          </a:p>
          <a:p>
            <a:pPr algn="ctr"/>
            <a:endParaRPr lang="en-US" sz="1200" b="1" dirty="0" smtClean="0"/>
          </a:p>
          <a:p>
            <a:pPr algn="ctr"/>
            <a:endParaRPr lang="en-US" sz="1200" b="1" dirty="0"/>
          </a:p>
          <a:p>
            <a:pPr algn="ctr"/>
            <a:endParaRPr lang="en-US" sz="1200" b="1" dirty="0" smtClean="0"/>
          </a:p>
          <a:p>
            <a:pPr algn="ctr"/>
            <a:endParaRPr lang="en-US" sz="1200" b="1" dirty="0"/>
          </a:p>
        </p:txBody>
      </p:sp>
      <p:sp>
        <p:nvSpPr>
          <p:cNvPr id="34" name="Rounded Rectangle 33"/>
          <p:cNvSpPr/>
          <p:nvPr/>
        </p:nvSpPr>
        <p:spPr>
          <a:xfrm>
            <a:off x="6324600" y="1447800"/>
            <a:ext cx="990600"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WebSocket</a:t>
            </a:r>
            <a:endParaRPr lang="en-US" sz="1200" dirty="0"/>
          </a:p>
        </p:txBody>
      </p:sp>
      <p:sp>
        <p:nvSpPr>
          <p:cNvPr id="35" name="Rounded Rectangle 34"/>
          <p:cNvSpPr/>
          <p:nvPr/>
        </p:nvSpPr>
        <p:spPr>
          <a:xfrm>
            <a:off x="7515225" y="1447800"/>
            <a:ext cx="933450"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Servlet</a:t>
            </a:r>
            <a:endParaRPr lang="en-US" sz="1200" dirty="0"/>
          </a:p>
        </p:txBody>
      </p:sp>
      <p:sp>
        <p:nvSpPr>
          <p:cNvPr id="36" name="Rounded Rectangle 35"/>
          <p:cNvSpPr/>
          <p:nvPr/>
        </p:nvSpPr>
        <p:spPr>
          <a:xfrm>
            <a:off x="7543800" y="2019300"/>
            <a:ext cx="904875"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Portlet</a:t>
            </a:r>
            <a:endParaRPr lang="en-US" sz="1200" dirty="0"/>
          </a:p>
        </p:txBody>
      </p:sp>
      <p:sp>
        <p:nvSpPr>
          <p:cNvPr id="37" name="Rounded Rectangle 36"/>
          <p:cNvSpPr/>
          <p:nvPr/>
        </p:nvSpPr>
        <p:spPr>
          <a:xfrm>
            <a:off x="6324600" y="2019300"/>
            <a:ext cx="962025"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Web</a:t>
            </a:r>
            <a:endParaRPr lang="en-US" sz="1200" dirty="0"/>
          </a:p>
        </p:txBody>
      </p:sp>
      <p:sp>
        <p:nvSpPr>
          <p:cNvPr id="14" name="TextBox 13"/>
          <p:cNvSpPr txBox="1"/>
          <p:nvPr/>
        </p:nvSpPr>
        <p:spPr>
          <a:xfrm>
            <a:off x="2895600" y="571500"/>
            <a:ext cx="1929887" cy="276999"/>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200" b="1" dirty="0" smtClean="0"/>
              <a:t>Spring Framework Runtime</a:t>
            </a:r>
            <a:endParaRPr lang="en-US" sz="1200" b="1" dirty="0"/>
          </a:p>
        </p:txBody>
      </p:sp>
      <p:sp>
        <p:nvSpPr>
          <p:cNvPr id="38" name="Rounded Rectangular Callout 37"/>
          <p:cNvSpPr/>
          <p:nvPr/>
        </p:nvSpPr>
        <p:spPr>
          <a:xfrm>
            <a:off x="28575" y="312737"/>
            <a:ext cx="2819400" cy="4569214"/>
          </a:xfrm>
          <a:prstGeom prst="wedgeRoundRectCallout">
            <a:avLst>
              <a:gd name="adj1" fmla="val 62145"/>
              <a:gd name="adj2" fmla="val 6087"/>
              <a:gd name="adj3" fmla="val 16667"/>
            </a:avLst>
          </a:prstGeom>
          <a:ln w="3175"/>
        </p:spPr>
        <p:style>
          <a:lnRef idx="2">
            <a:schemeClr val="accent2"/>
          </a:lnRef>
          <a:fillRef idx="1">
            <a:schemeClr val="lt1"/>
          </a:fillRef>
          <a:effectRef idx="0">
            <a:schemeClr val="accent2"/>
          </a:effectRef>
          <a:fontRef idx="minor">
            <a:schemeClr val="dk1"/>
          </a:fontRef>
        </p:style>
        <p:txBody>
          <a:bodyPr rtlCol="0" anchor="ctr"/>
          <a:lstStyle/>
          <a:p>
            <a:pPr marL="171450" indent="-171450">
              <a:buFont typeface="Wingdings" pitchFamily="2" charset="2"/>
              <a:buChar char="ü"/>
            </a:pPr>
            <a:r>
              <a:rPr lang="en-US" sz="1000" b="1" dirty="0"/>
              <a:t>Aspect Oriented Programming (AOP)</a:t>
            </a:r>
            <a:r>
              <a:rPr lang="en-US" sz="1000" dirty="0"/>
              <a:t> helps you define method interceptors and </a:t>
            </a:r>
            <a:r>
              <a:rPr lang="en-US" sz="1000" dirty="0"/>
              <a:t>pointcuts</a:t>
            </a:r>
            <a:r>
              <a:rPr lang="en-US" sz="1000" dirty="0"/>
              <a:t> to decouple code that should be separated. You can add additional behavior to existing code </a:t>
            </a:r>
            <a:r>
              <a:rPr lang="en-US" sz="1000" i="1" dirty="0"/>
              <a:t>without</a:t>
            </a:r>
            <a:r>
              <a:rPr lang="en-US" sz="1000" dirty="0"/>
              <a:t> modifying the code itself</a:t>
            </a:r>
            <a:r>
              <a:rPr lang="en-US" sz="1000" dirty="0" smtClean="0"/>
              <a:t>.</a:t>
            </a:r>
          </a:p>
          <a:p>
            <a:pPr marL="171450" indent="-171450">
              <a:buFont typeface="Wingdings" pitchFamily="2" charset="2"/>
              <a:buChar char="ü"/>
            </a:pPr>
            <a:endParaRPr lang="en-US" sz="1000" dirty="0"/>
          </a:p>
          <a:p>
            <a:pPr marL="171450" indent="-171450">
              <a:buFont typeface="Wingdings" pitchFamily="2" charset="2"/>
              <a:buChar char="ü"/>
            </a:pPr>
            <a:r>
              <a:rPr lang="en-US" sz="1000" b="1" dirty="0"/>
              <a:t>Spring AOP</a:t>
            </a:r>
            <a:r>
              <a:rPr lang="en-US" sz="1000" dirty="0"/>
              <a:t> is implemented in pure Java, you don’t not need to control the class loader hierarchy, so it is suitable for using in a Servlet container or application server</a:t>
            </a:r>
            <a:r>
              <a:rPr lang="en-US" sz="1000" dirty="0" smtClean="0"/>
              <a:t>.</a:t>
            </a:r>
          </a:p>
          <a:p>
            <a:pPr marL="171450" indent="-171450">
              <a:buFont typeface="Wingdings" pitchFamily="2" charset="2"/>
              <a:buChar char="ü"/>
            </a:pPr>
            <a:endParaRPr lang="en-US" sz="1000" dirty="0"/>
          </a:p>
          <a:p>
            <a:pPr marL="171450" indent="-171450">
              <a:buFont typeface="Wingdings" pitchFamily="2" charset="2"/>
              <a:buChar char="ü"/>
            </a:pPr>
            <a:r>
              <a:rPr lang="en-US" sz="1000" dirty="0"/>
              <a:t>The goal is not to build a complete AOP implementation but to make a close integration between AOP implementation and Spring </a:t>
            </a:r>
            <a:r>
              <a:rPr lang="en-US" sz="1000" dirty="0"/>
              <a:t>IoC</a:t>
            </a:r>
            <a:r>
              <a:rPr lang="en-US" sz="1000" dirty="0"/>
              <a:t> to solve common problems in enterprise applications</a:t>
            </a:r>
            <a:r>
              <a:rPr lang="en-US" sz="1000" dirty="0" smtClean="0"/>
              <a:t>.</a:t>
            </a:r>
          </a:p>
          <a:p>
            <a:pPr marL="171450" indent="-171450">
              <a:buFont typeface="Wingdings" pitchFamily="2" charset="2"/>
              <a:buChar char="ü"/>
            </a:pPr>
            <a:endParaRPr lang="en-US" sz="1000" dirty="0"/>
          </a:p>
          <a:p>
            <a:pPr marL="171450" indent="-171450">
              <a:buFont typeface="Wingdings" pitchFamily="2" charset="2"/>
              <a:buChar char="ü"/>
            </a:pPr>
            <a:r>
              <a:rPr lang="en-US" sz="1000" b="1" dirty="0"/>
              <a:t>Spring AOP</a:t>
            </a:r>
            <a:r>
              <a:rPr lang="en-US" sz="1000" dirty="0"/>
              <a:t> now supports only method execution join points. Field interception is not implemented. If you need to advise field access and update join points, consider </a:t>
            </a:r>
            <a:r>
              <a:rPr lang="en-US" sz="1000" i="1" dirty="0"/>
              <a:t>AspectJ</a:t>
            </a:r>
            <a:r>
              <a:rPr lang="en-US" sz="1000" dirty="0" smtClean="0"/>
              <a:t>.</a:t>
            </a:r>
          </a:p>
          <a:p>
            <a:pPr marL="171450" indent="-171450">
              <a:buFont typeface="Wingdings" pitchFamily="2" charset="2"/>
              <a:buChar char="ü"/>
            </a:pPr>
            <a:endParaRPr lang="en-US" sz="1000" dirty="0"/>
          </a:p>
          <a:p>
            <a:pPr marL="171450" indent="-171450">
              <a:buFont typeface="Wingdings" pitchFamily="2" charset="2"/>
              <a:buChar char="ü"/>
            </a:pPr>
            <a:r>
              <a:rPr lang="en-US" sz="1000" b="1" dirty="0"/>
              <a:t>Aspects</a:t>
            </a:r>
            <a:r>
              <a:rPr lang="en-US" sz="1000" dirty="0"/>
              <a:t> provides integration with </a:t>
            </a:r>
            <a:r>
              <a:rPr lang="en-US" sz="1000" i="1" dirty="0"/>
              <a:t>AspectJ</a:t>
            </a:r>
            <a:r>
              <a:rPr lang="en-US" sz="1000" dirty="0"/>
              <a:t>.</a:t>
            </a:r>
          </a:p>
          <a:p>
            <a:pPr marL="171450" indent="-171450">
              <a:buFont typeface="Wingdings" pitchFamily="2" charset="2"/>
              <a:buChar char="ü"/>
            </a:pPr>
            <a:endParaRPr lang="en-US" sz="1000" dirty="0"/>
          </a:p>
        </p:txBody>
      </p:sp>
      <p:sp>
        <p:nvSpPr>
          <p:cNvPr id="39" name="Rounded Rectangle 38"/>
          <p:cNvSpPr/>
          <p:nvPr/>
        </p:nvSpPr>
        <p:spPr>
          <a:xfrm>
            <a:off x="7543800" y="2857500"/>
            <a:ext cx="1247775"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Messaging</a:t>
            </a:r>
            <a:endParaRPr lang="en-US" sz="1200" dirty="0"/>
          </a:p>
        </p:txBody>
      </p:sp>
      <p:cxnSp>
        <p:nvCxnSpPr>
          <p:cNvPr id="7" name="Straight Arrow Connector 6"/>
          <p:cNvCxnSpPr>
            <a:endCxn id="38" idx="3"/>
          </p:cNvCxnSpPr>
          <p:nvPr/>
        </p:nvCxnSpPr>
        <p:spPr>
          <a:xfrm flipH="1" flipV="1">
            <a:off x="2847975" y="2597344"/>
            <a:ext cx="1724025" cy="2601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705043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76600" y="9951"/>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Spring Framework - Architecture</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Rectangle 5"/>
          <p:cNvSpPr/>
          <p:nvPr/>
        </p:nvSpPr>
        <p:spPr>
          <a:xfrm>
            <a:off x="152400" y="381000"/>
            <a:ext cx="6172200" cy="4419600"/>
          </a:xfrm>
          <a:prstGeom prst="rect">
            <a:avLst/>
          </a:prstGeom>
          <a:ln w="3175"/>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ounded Rectangle 8"/>
          <p:cNvSpPr/>
          <p:nvPr/>
        </p:nvSpPr>
        <p:spPr>
          <a:xfrm>
            <a:off x="381000" y="838200"/>
            <a:ext cx="2362200" cy="160020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t>Data Access/Integration</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p:txBody>
      </p:sp>
      <p:sp>
        <p:nvSpPr>
          <p:cNvPr id="12" name="Rounded Rectangle 11"/>
          <p:cNvSpPr/>
          <p:nvPr/>
        </p:nvSpPr>
        <p:spPr>
          <a:xfrm>
            <a:off x="514350" y="1143000"/>
            <a:ext cx="90487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JDBC</a:t>
            </a:r>
            <a:endParaRPr lang="en-US" sz="1200" dirty="0"/>
          </a:p>
        </p:txBody>
      </p:sp>
      <p:sp>
        <p:nvSpPr>
          <p:cNvPr id="15" name="Rounded Rectangle 14"/>
          <p:cNvSpPr/>
          <p:nvPr/>
        </p:nvSpPr>
        <p:spPr>
          <a:xfrm>
            <a:off x="1700212" y="1143000"/>
            <a:ext cx="90487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ORM</a:t>
            </a:r>
            <a:endParaRPr lang="en-US" sz="1200" dirty="0"/>
          </a:p>
        </p:txBody>
      </p:sp>
      <p:sp>
        <p:nvSpPr>
          <p:cNvPr id="16" name="Rounded Rectangle 15"/>
          <p:cNvSpPr/>
          <p:nvPr/>
        </p:nvSpPr>
        <p:spPr>
          <a:xfrm>
            <a:off x="1700212" y="1609725"/>
            <a:ext cx="904874"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JMS</a:t>
            </a:r>
            <a:endParaRPr lang="en-US" sz="1200" dirty="0"/>
          </a:p>
        </p:txBody>
      </p:sp>
      <p:sp>
        <p:nvSpPr>
          <p:cNvPr id="18" name="Rounded Rectangle 17"/>
          <p:cNvSpPr/>
          <p:nvPr/>
        </p:nvSpPr>
        <p:spPr>
          <a:xfrm>
            <a:off x="533399" y="1600200"/>
            <a:ext cx="88582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OXM</a:t>
            </a:r>
            <a:endParaRPr lang="en-US" sz="1200" dirty="0"/>
          </a:p>
        </p:txBody>
      </p:sp>
      <p:sp>
        <p:nvSpPr>
          <p:cNvPr id="13" name="Rounded Rectangle 12"/>
          <p:cNvSpPr/>
          <p:nvPr/>
        </p:nvSpPr>
        <p:spPr>
          <a:xfrm>
            <a:off x="381000" y="4114800"/>
            <a:ext cx="5638800" cy="5334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smtClean="0"/>
              <a:t>Test</a:t>
            </a:r>
            <a:endParaRPr lang="en-US" sz="1600" b="1" dirty="0"/>
          </a:p>
        </p:txBody>
      </p:sp>
      <p:sp>
        <p:nvSpPr>
          <p:cNvPr id="19" name="Rounded Rectangle 18"/>
          <p:cNvSpPr/>
          <p:nvPr/>
        </p:nvSpPr>
        <p:spPr>
          <a:xfrm>
            <a:off x="381000" y="3124200"/>
            <a:ext cx="5638800" cy="83820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smtClean="0"/>
              <a:t>Core </a:t>
            </a:r>
            <a:r>
              <a:rPr lang="en-US" sz="1200" b="1" dirty="0" smtClean="0"/>
              <a:t>Container</a:t>
            </a:r>
          </a:p>
          <a:p>
            <a:pPr algn="ctr"/>
            <a:endParaRPr lang="en-US" dirty="0"/>
          </a:p>
          <a:p>
            <a:pPr algn="ctr"/>
            <a:endParaRPr lang="en-US" dirty="0"/>
          </a:p>
        </p:txBody>
      </p:sp>
      <p:sp>
        <p:nvSpPr>
          <p:cNvPr id="20" name="Rounded Rectangle 19"/>
          <p:cNvSpPr/>
          <p:nvPr/>
        </p:nvSpPr>
        <p:spPr>
          <a:xfrm>
            <a:off x="762000"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Core</a:t>
            </a:r>
            <a:endParaRPr lang="en-US" sz="1200" dirty="0"/>
          </a:p>
        </p:txBody>
      </p:sp>
      <p:sp>
        <p:nvSpPr>
          <p:cNvPr id="21" name="Rounded Rectangle 20"/>
          <p:cNvSpPr/>
          <p:nvPr/>
        </p:nvSpPr>
        <p:spPr>
          <a:xfrm>
            <a:off x="2105025"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Beans</a:t>
            </a:r>
            <a:endParaRPr lang="en-US" sz="1200" dirty="0"/>
          </a:p>
        </p:txBody>
      </p:sp>
      <p:sp>
        <p:nvSpPr>
          <p:cNvPr id="22" name="Rounded Rectangle 21"/>
          <p:cNvSpPr/>
          <p:nvPr/>
        </p:nvSpPr>
        <p:spPr>
          <a:xfrm>
            <a:off x="3429000"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Context</a:t>
            </a:r>
            <a:endParaRPr lang="en-US" sz="1200" dirty="0"/>
          </a:p>
        </p:txBody>
      </p:sp>
      <p:sp>
        <p:nvSpPr>
          <p:cNvPr id="23" name="Rounded Rectangle 22"/>
          <p:cNvSpPr/>
          <p:nvPr/>
        </p:nvSpPr>
        <p:spPr>
          <a:xfrm>
            <a:off x="4800600" y="3505200"/>
            <a:ext cx="9906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SpEL</a:t>
            </a:r>
            <a:endParaRPr lang="en-US" sz="1200" dirty="0"/>
          </a:p>
        </p:txBody>
      </p:sp>
      <p:sp>
        <p:nvSpPr>
          <p:cNvPr id="24" name="Rounded Rectangle 23"/>
          <p:cNvSpPr/>
          <p:nvPr/>
        </p:nvSpPr>
        <p:spPr>
          <a:xfrm>
            <a:off x="685800" y="2133600"/>
            <a:ext cx="1466850" cy="24765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Transactions</a:t>
            </a:r>
            <a:endParaRPr lang="en-US" sz="1200" dirty="0"/>
          </a:p>
        </p:txBody>
      </p:sp>
      <p:sp>
        <p:nvSpPr>
          <p:cNvPr id="25" name="Rounded Rectangle 24"/>
          <p:cNvSpPr/>
          <p:nvPr/>
        </p:nvSpPr>
        <p:spPr>
          <a:xfrm>
            <a:off x="381000" y="2657475"/>
            <a:ext cx="981075"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AOP</a:t>
            </a:r>
            <a:endParaRPr lang="en-US" sz="1200" dirty="0"/>
          </a:p>
        </p:txBody>
      </p:sp>
      <p:sp>
        <p:nvSpPr>
          <p:cNvPr id="26" name="Rounded Rectangle 25"/>
          <p:cNvSpPr/>
          <p:nvPr/>
        </p:nvSpPr>
        <p:spPr>
          <a:xfrm>
            <a:off x="3276600" y="2667000"/>
            <a:ext cx="13716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Instrumentation</a:t>
            </a:r>
            <a:endParaRPr lang="en-US" sz="1200" dirty="0"/>
          </a:p>
        </p:txBody>
      </p:sp>
      <p:sp>
        <p:nvSpPr>
          <p:cNvPr id="27" name="Rounded Rectangle 26"/>
          <p:cNvSpPr/>
          <p:nvPr/>
        </p:nvSpPr>
        <p:spPr>
          <a:xfrm>
            <a:off x="1738312" y="2667000"/>
            <a:ext cx="1247775"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Aspects</a:t>
            </a:r>
            <a:endParaRPr lang="en-US" sz="1200" dirty="0"/>
          </a:p>
        </p:txBody>
      </p:sp>
      <p:sp>
        <p:nvSpPr>
          <p:cNvPr id="28" name="Rounded Rectangle 27"/>
          <p:cNvSpPr/>
          <p:nvPr/>
        </p:nvSpPr>
        <p:spPr>
          <a:xfrm>
            <a:off x="3886200" y="847725"/>
            <a:ext cx="1905000" cy="1600200"/>
          </a:xfrm>
          <a:prstGeom prst="roundRect">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200" b="1" dirty="0" smtClean="0"/>
              <a:t>Data Access/Integration</a:t>
            </a:r>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p:txBody>
      </p:sp>
      <p:sp>
        <p:nvSpPr>
          <p:cNvPr id="29" name="Rounded Rectangle 28"/>
          <p:cNvSpPr/>
          <p:nvPr/>
        </p:nvSpPr>
        <p:spPr>
          <a:xfrm>
            <a:off x="3990975" y="12573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JDBC</a:t>
            </a:r>
            <a:endParaRPr lang="en-US" sz="1200" dirty="0"/>
          </a:p>
        </p:txBody>
      </p:sp>
      <p:sp>
        <p:nvSpPr>
          <p:cNvPr id="30" name="Rounded Rectangle 29"/>
          <p:cNvSpPr/>
          <p:nvPr/>
        </p:nvSpPr>
        <p:spPr>
          <a:xfrm>
            <a:off x="4933950" y="12573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ORM</a:t>
            </a:r>
            <a:endParaRPr lang="en-US" sz="1200" dirty="0"/>
          </a:p>
        </p:txBody>
      </p:sp>
      <p:sp>
        <p:nvSpPr>
          <p:cNvPr id="31" name="Rounded Rectangle 30"/>
          <p:cNvSpPr/>
          <p:nvPr/>
        </p:nvSpPr>
        <p:spPr>
          <a:xfrm>
            <a:off x="4924425" y="17145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JMS</a:t>
            </a:r>
            <a:endParaRPr lang="en-US" sz="1200" dirty="0"/>
          </a:p>
        </p:txBody>
      </p:sp>
      <p:sp>
        <p:nvSpPr>
          <p:cNvPr id="32" name="Rounded Rectangle 31"/>
          <p:cNvSpPr/>
          <p:nvPr/>
        </p:nvSpPr>
        <p:spPr>
          <a:xfrm>
            <a:off x="4010025" y="17145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OXM</a:t>
            </a:r>
            <a:endParaRPr lang="en-US" sz="1200" dirty="0"/>
          </a:p>
        </p:txBody>
      </p:sp>
      <p:sp>
        <p:nvSpPr>
          <p:cNvPr id="33" name="Rounded Rectangle 32"/>
          <p:cNvSpPr/>
          <p:nvPr/>
        </p:nvSpPr>
        <p:spPr>
          <a:xfrm>
            <a:off x="3429000" y="847725"/>
            <a:ext cx="2371725" cy="16002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smtClean="0"/>
              <a:t>Web</a:t>
            </a:r>
            <a:endParaRPr lang="en-US" sz="1200" b="1" dirty="0" smtClean="0"/>
          </a:p>
          <a:p>
            <a:pPr algn="ctr"/>
            <a:endParaRPr lang="en-US" sz="1200" b="1" dirty="0"/>
          </a:p>
          <a:p>
            <a:pPr algn="ctr"/>
            <a:endParaRPr lang="en-US" sz="1200" b="1" dirty="0" smtClean="0"/>
          </a:p>
          <a:p>
            <a:pPr algn="ctr"/>
            <a:endParaRPr lang="en-US" sz="1200" b="1" dirty="0"/>
          </a:p>
          <a:p>
            <a:pPr algn="ctr"/>
            <a:endParaRPr lang="en-US" sz="1200" b="1" dirty="0" smtClean="0"/>
          </a:p>
          <a:p>
            <a:pPr algn="ctr"/>
            <a:endParaRPr lang="en-US" sz="1200" b="1" dirty="0"/>
          </a:p>
          <a:p>
            <a:pPr algn="ctr"/>
            <a:endParaRPr lang="en-US" sz="1200" b="1" dirty="0" smtClean="0"/>
          </a:p>
          <a:p>
            <a:pPr algn="ctr"/>
            <a:endParaRPr lang="en-US" sz="1200" b="1" dirty="0"/>
          </a:p>
        </p:txBody>
      </p:sp>
      <p:sp>
        <p:nvSpPr>
          <p:cNvPr id="34" name="Rounded Rectangle 33"/>
          <p:cNvSpPr/>
          <p:nvPr/>
        </p:nvSpPr>
        <p:spPr>
          <a:xfrm>
            <a:off x="3581400" y="1257300"/>
            <a:ext cx="990600"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WebSocket</a:t>
            </a:r>
            <a:endParaRPr lang="en-US" sz="1200" dirty="0"/>
          </a:p>
        </p:txBody>
      </p:sp>
      <p:sp>
        <p:nvSpPr>
          <p:cNvPr id="35" name="Rounded Rectangle 34"/>
          <p:cNvSpPr/>
          <p:nvPr/>
        </p:nvSpPr>
        <p:spPr>
          <a:xfrm>
            <a:off x="4772025" y="1257300"/>
            <a:ext cx="933450"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Servlet</a:t>
            </a:r>
            <a:endParaRPr lang="en-US" sz="1200" dirty="0"/>
          </a:p>
        </p:txBody>
      </p:sp>
      <p:sp>
        <p:nvSpPr>
          <p:cNvPr id="36" name="Rounded Rectangle 35"/>
          <p:cNvSpPr/>
          <p:nvPr/>
        </p:nvSpPr>
        <p:spPr>
          <a:xfrm>
            <a:off x="4800600" y="1828800"/>
            <a:ext cx="904875"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Portlet</a:t>
            </a:r>
            <a:endParaRPr lang="en-US" sz="1200" dirty="0"/>
          </a:p>
        </p:txBody>
      </p:sp>
      <p:sp>
        <p:nvSpPr>
          <p:cNvPr id="37" name="Rounded Rectangle 36"/>
          <p:cNvSpPr/>
          <p:nvPr/>
        </p:nvSpPr>
        <p:spPr>
          <a:xfrm>
            <a:off x="3581400" y="1828800"/>
            <a:ext cx="962025"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Web</a:t>
            </a:r>
            <a:endParaRPr lang="en-US" sz="1200" dirty="0"/>
          </a:p>
        </p:txBody>
      </p:sp>
      <p:sp>
        <p:nvSpPr>
          <p:cNvPr id="14" name="TextBox 13"/>
          <p:cNvSpPr txBox="1"/>
          <p:nvPr/>
        </p:nvSpPr>
        <p:spPr>
          <a:xfrm>
            <a:off x="152400" y="381000"/>
            <a:ext cx="1929887" cy="276999"/>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200" b="1" dirty="0" smtClean="0"/>
              <a:t>Spring Framework Runtime</a:t>
            </a:r>
            <a:endParaRPr lang="en-US" sz="1200" b="1" dirty="0"/>
          </a:p>
        </p:txBody>
      </p:sp>
      <p:sp>
        <p:nvSpPr>
          <p:cNvPr id="38" name="Rounded Rectangular Callout 37"/>
          <p:cNvSpPr/>
          <p:nvPr/>
        </p:nvSpPr>
        <p:spPr>
          <a:xfrm>
            <a:off x="6210300" y="465138"/>
            <a:ext cx="2819400" cy="2798764"/>
          </a:xfrm>
          <a:prstGeom prst="wedgeRoundRectCallout">
            <a:avLst>
              <a:gd name="adj1" fmla="val -58802"/>
              <a:gd name="adj2" fmla="val 32228"/>
              <a:gd name="adj3" fmla="val 16667"/>
            </a:avLst>
          </a:prstGeom>
          <a:ln w="3175"/>
        </p:spPr>
        <p:style>
          <a:lnRef idx="2">
            <a:schemeClr val="accent2"/>
          </a:lnRef>
          <a:fillRef idx="1">
            <a:schemeClr val="lt1"/>
          </a:fillRef>
          <a:effectRef idx="0">
            <a:schemeClr val="accent2"/>
          </a:effectRef>
          <a:fontRef idx="minor">
            <a:schemeClr val="dk1"/>
          </a:fontRef>
        </p:style>
        <p:txBody>
          <a:bodyPr rtlCol="0" anchor="ctr"/>
          <a:lstStyle/>
          <a:p>
            <a:pPr marL="171450" indent="-171450">
              <a:buFont typeface="Wingdings" pitchFamily="2" charset="2"/>
              <a:buChar char="ü"/>
            </a:pPr>
            <a:r>
              <a:rPr lang="en-US" sz="1100" b="1" dirty="0"/>
              <a:t>Instrumentation</a:t>
            </a:r>
            <a:r>
              <a:rPr lang="en-US" sz="1100" dirty="0"/>
              <a:t> has class instrumentation support and class loader implementations to be used in application servers. The </a:t>
            </a:r>
            <a:r>
              <a:rPr lang="en-US" sz="1100" i="1" dirty="0"/>
              <a:t>spring-instrument-tomcat</a:t>
            </a:r>
            <a:r>
              <a:rPr lang="en-US" sz="1100" dirty="0"/>
              <a:t> contains Spring’s instrumentation agent for </a:t>
            </a:r>
            <a:r>
              <a:rPr lang="en-US" sz="1100" b="1" dirty="0"/>
              <a:t>Tomcat</a:t>
            </a:r>
            <a:r>
              <a:rPr lang="en-US" sz="1100" dirty="0" smtClean="0"/>
              <a:t>.</a:t>
            </a:r>
          </a:p>
          <a:p>
            <a:pPr marL="171450" indent="-171450">
              <a:buFont typeface="Wingdings" pitchFamily="2" charset="2"/>
              <a:buChar char="ü"/>
            </a:pPr>
            <a:endParaRPr lang="en-US" sz="1100" dirty="0"/>
          </a:p>
          <a:p>
            <a:pPr marL="171450" indent="-171450">
              <a:buFont typeface="Wingdings" pitchFamily="2" charset="2"/>
              <a:buChar char="ü"/>
            </a:pPr>
            <a:r>
              <a:rPr lang="en-US" sz="1100" b="1" dirty="0"/>
              <a:t>Messaging</a:t>
            </a:r>
            <a:r>
              <a:rPr lang="en-US" sz="1100" dirty="0"/>
              <a:t> has key abstractions such as </a:t>
            </a:r>
            <a:r>
              <a:rPr lang="en-US" sz="1100" i="1" dirty="0"/>
              <a:t>Message</a:t>
            </a:r>
            <a:r>
              <a:rPr lang="en-US" sz="1100" dirty="0"/>
              <a:t>, </a:t>
            </a:r>
            <a:r>
              <a:rPr lang="en-US" sz="1100" i="1" dirty="0"/>
              <a:t>MessageChannel</a:t>
            </a:r>
            <a:r>
              <a:rPr lang="en-US" sz="1100" dirty="0"/>
              <a:t>, </a:t>
            </a:r>
            <a:r>
              <a:rPr lang="en-US" sz="1100" dirty="0" smtClean="0"/>
              <a:t/>
            </a:r>
            <a:br>
              <a:rPr lang="en-US" sz="1100" dirty="0" smtClean="0"/>
            </a:br>
            <a:r>
              <a:rPr lang="en-US" sz="1100" i="1" dirty="0" smtClean="0"/>
              <a:t>MessageHandler</a:t>
            </a:r>
            <a:r>
              <a:rPr lang="en-US" sz="1100" dirty="0"/>
              <a:t>, and others. It helps to build messaging-based applications. </a:t>
            </a:r>
            <a:r>
              <a:rPr lang="en-US" sz="1100" b="1" dirty="0"/>
              <a:t>Messaging</a:t>
            </a:r>
            <a:r>
              <a:rPr lang="en-US" sz="1100" dirty="0"/>
              <a:t> also contains a set of annotations for mapping messages to methods, similar to the Spring MVC annotation based programming model.</a:t>
            </a:r>
          </a:p>
        </p:txBody>
      </p:sp>
      <p:sp>
        <p:nvSpPr>
          <p:cNvPr id="39" name="Rounded Rectangle 38"/>
          <p:cNvSpPr/>
          <p:nvPr/>
        </p:nvSpPr>
        <p:spPr>
          <a:xfrm>
            <a:off x="4800600" y="2667000"/>
            <a:ext cx="1247775"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Messaging</a:t>
            </a:r>
            <a:endParaRPr lang="en-US" sz="1200" dirty="0"/>
          </a:p>
        </p:txBody>
      </p:sp>
      <p:cxnSp>
        <p:nvCxnSpPr>
          <p:cNvPr id="7" name="Straight Arrow Connector 6"/>
          <p:cNvCxnSpPr/>
          <p:nvPr/>
        </p:nvCxnSpPr>
        <p:spPr>
          <a:xfrm flipV="1">
            <a:off x="4572000" y="2381250"/>
            <a:ext cx="1600200" cy="28575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0" name="Rounded Rectangular Callout 39"/>
          <p:cNvSpPr/>
          <p:nvPr/>
        </p:nvSpPr>
        <p:spPr>
          <a:xfrm>
            <a:off x="6143625" y="3486150"/>
            <a:ext cx="2819400" cy="1399382"/>
          </a:xfrm>
          <a:prstGeom prst="wedgeRoundRectCallout">
            <a:avLst>
              <a:gd name="adj1" fmla="val -54748"/>
              <a:gd name="adj2" fmla="val 20997"/>
              <a:gd name="adj3" fmla="val 16667"/>
            </a:avLst>
          </a:prstGeom>
          <a:ln w="3175"/>
        </p:spPr>
        <p:style>
          <a:lnRef idx="2">
            <a:schemeClr val="accent2"/>
          </a:lnRef>
          <a:fillRef idx="1">
            <a:schemeClr val="lt1"/>
          </a:fillRef>
          <a:effectRef idx="0">
            <a:schemeClr val="accent2"/>
          </a:effectRef>
          <a:fontRef idx="minor">
            <a:schemeClr val="dk1"/>
          </a:fontRef>
        </p:style>
        <p:txBody>
          <a:bodyPr rtlCol="0" anchor="ctr"/>
          <a:lstStyle/>
          <a:p>
            <a:pPr marL="171450" indent="-171450">
              <a:buFont typeface="Wingdings" pitchFamily="2" charset="2"/>
              <a:buChar char="ü"/>
            </a:pPr>
            <a:r>
              <a:rPr lang="en-US" sz="1100" b="1" dirty="0"/>
              <a:t>Test</a:t>
            </a:r>
            <a:r>
              <a:rPr lang="en-US" sz="1100" dirty="0"/>
              <a:t> supports the unit testing and integration testing with </a:t>
            </a:r>
            <a:r>
              <a:rPr lang="en-US" sz="1100" i="1" dirty="0"/>
              <a:t>JUnit</a:t>
            </a:r>
            <a:r>
              <a:rPr lang="en-US" sz="1100" dirty="0"/>
              <a:t> or </a:t>
            </a:r>
            <a:r>
              <a:rPr lang="en-US" sz="1100" i="1" dirty="0"/>
              <a:t>TestNG</a:t>
            </a:r>
            <a:r>
              <a:rPr lang="en-US" sz="1100" dirty="0"/>
              <a:t>. It provides consistent loading of Spring </a:t>
            </a:r>
            <a:r>
              <a:rPr lang="en-US" sz="1100" dirty="0"/>
              <a:t>ApplicationContexts</a:t>
            </a:r>
            <a:r>
              <a:rPr lang="en-US" sz="1100" dirty="0"/>
              <a:t> and caching of those contexts. It has mock objects that can be used to test code in isolation.</a:t>
            </a:r>
          </a:p>
        </p:txBody>
      </p:sp>
    </p:spTree>
    <p:extLst>
      <p:ext uri="{BB962C8B-B14F-4D97-AF65-F5344CB8AC3E}">
        <p14:creationId xmlns:p14="http://schemas.microsoft.com/office/powerpoint/2010/main" val="3848051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80331</TotalTime>
  <Words>270</Words>
  <Application>Microsoft Office PowerPoint</Application>
  <PresentationFormat>Custom</PresentationFormat>
  <Paragraphs>304</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8402</cp:revision>
  <dcterms:created xsi:type="dcterms:W3CDTF">2006-08-16T00:00:00Z</dcterms:created>
  <dcterms:modified xsi:type="dcterms:W3CDTF">2017-12-21T09:09:15Z</dcterms:modified>
</cp:coreProperties>
</file>