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36" r:id="rId2"/>
    <p:sldId id="441" r:id="rId3"/>
    <p:sldId id="438" r:id="rId4"/>
    <p:sldId id="440" r:id="rId5"/>
    <p:sldId id="439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5" y="1600200"/>
            <a:ext cx="8797926" cy="19812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inject the dependency by constructor.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&lt;constructor-arg</a:t>
            </a:r>
            <a:r>
              <a:rPr lang="en-US" sz="1200" b="1" dirty="0" smtClean="0">
                <a:solidFill>
                  <a:srgbClr val="C00000"/>
                </a:solidFill>
              </a:rPr>
              <a:t>&gt; </a:t>
            </a:r>
            <a:r>
              <a:rPr lang="en-US" sz="1200" dirty="0" smtClean="0"/>
              <a:t>sub-element </a:t>
            </a:r>
            <a:r>
              <a:rPr lang="en-US" sz="1200" dirty="0"/>
              <a:t>of </a:t>
            </a:r>
            <a:r>
              <a:rPr lang="en-US" sz="1200" b="1" dirty="0">
                <a:solidFill>
                  <a:srgbClr val="C00000"/>
                </a:solidFill>
              </a:rPr>
              <a:t>&lt;bean&gt;</a:t>
            </a:r>
            <a:r>
              <a:rPr lang="en-US" sz="1200" dirty="0"/>
              <a:t> is used for constructor injection.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inject</a:t>
            </a:r>
            <a:endParaRPr lang="en-US" sz="1200" dirty="0"/>
          </a:p>
          <a:p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primitive </a:t>
            </a:r>
            <a:r>
              <a:rPr lang="en-US" sz="1200" dirty="0"/>
              <a:t>and String-based values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Dependent object (contained object)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Collection values etc</a:t>
            </a:r>
            <a:r>
              <a:rPr lang="en-US" sz="120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Map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819400" y="27801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Map </a:t>
            </a:r>
            <a:r>
              <a:rPr lang="en-US" sz="1200" dirty="0"/>
              <a:t>having Dependent Object</a:t>
            </a:r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19400" y="27801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Map </a:t>
            </a:r>
            <a:r>
              <a:rPr lang="en-US" sz="1200" dirty="0"/>
              <a:t>having Dependent Object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85800"/>
            <a:ext cx="4093246" cy="41719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2771775"/>
            <a:ext cx="3573019" cy="21256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65138"/>
            <a:ext cx="3567882" cy="21240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cxnSp>
        <p:nvCxnSpPr>
          <p:cNvPr id="9" name="Straight Arrow Connector 8"/>
          <p:cNvCxnSpPr/>
          <p:nvPr/>
        </p:nvCxnSpPr>
        <p:spPr>
          <a:xfrm flipV="1">
            <a:off x="1905000" y="1143000"/>
            <a:ext cx="3352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62200" y="1905000"/>
            <a:ext cx="2895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5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4" y="1371601"/>
            <a:ext cx="4835525" cy="3581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746125" y="465138"/>
            <a:ext cx="7921625" cy="784035"/>
          </a:xfrm>
          <a:prstGeom prst="wedgeRoundRectCallout">
            <a:avLst>
              <a:gd name="adj1" fmla="val -33621"/>
              <a:gd name="adj2" fmla="val 64883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We are providing the information into the bean by 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The constructor-arg element invokes the constructor.The type attributes specifies that </a:t>
            </a:r>
            <a:r>
              <a:rPr lang="en-US" sz="1000" dirty="0">
                <a:solidFill>
                  <a:srgbClr val="FF0000"/>
                </a:solidFill>
              </a:rPr>
              <a:t>String, </a:t>
            </a:r>
            <a:r>
              <a:rPr lang="en-US" sz="1000" dirty="0" smtClean="0">
                <a:solidFill>
                  <a:srgbClr val="FF0000"/>
                </a:solidFill>
              </a:rPr>
              <a:t>Map </a:t>
            </a:r>
            <a:r>
              <a:rPr lang="en-US" sz="1000" dirty="0"/>
              <a:t>parameter constructor will be invoked. In this example </a:t>
            </a:r>
            <a:r>
              <a:rPr lang="en-US" sz="1000" dirty="0">
                <a:solidFill>
                  <a:srgbClr val="FF0000"/>
                </a:solidFill>
              </a:rPr>
              <a:t>FruitShop(String shopName, Map&lt;Integer, Fruit&gt; mapOfAvailableFruits</a:t>
            </a:r>
            <a:r>
              <a:rPr lang="en-US" sz="1000" dirty="0" smtClean="0">
                <a:solidFill>
                  <a:srgbClr val="FF0000"/>
                </a:solidFill>
              </a:rPr>
              <a:t>)</a:t>
            </a:r>
            <a:r>
              <a:rPr lang="en-US" sz="1000" dirty="0" smtClean="0"/>
              <a:t> constructor </a:t>
            </a:r>
            <a:r>
              <a:rPr lang="en-US" sz="1000" dirty="0"/>
              <a:t>will be invoked</a:t>
            </a:r>
            <a:r>
              <a:rPr lang="en-US" sz="1000" b="1" dirty="0"/>
              <a:t>.</a:t>
            </a:r>
            <a:endParaRPr lang="en-US" sz="10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743575" y="3754292"/>
            <a:ext cx="3076575" cy="579585"/>
          </a:xfrm>
          <a:prstGeom prst="wedgeRoundRectCallout">
            <a:avLst>
              <a:gd name="adj1" fmla="val -187780"/>
              <a:gd name="adj2" fmla="val 2099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</a:t>
            </a:r>
            <a:r>
              <a:rPr lang="en-US" sz="1200" dirty="0" smtClean="0"/>
              <a:t>he </a:t>
            </a:r>
            <a:r>
              <a:rPr lang="en-US" sz="1200" dirty="0" smtClean="0">
                <a:solidFill>
                  <a:srgbClr val="FF0000"/>
                </a:solidFill>
              </a:rPr>
              <a:t>map </a:t>
            </a:r>
            <a:r>
              <a:rPr lang="en-US" sz="1200" dirty="0"/>
              <a:t>element of constructor-arg is used here to define the </a:t>
            </a:r>
            <a:r>
              <a:rPr lang="en-US" sz="1200" dirty="0" smtClean="0">
                <a:solidFill>
                  <a:srgbClr val="FF0000"/>
                </a:solidFill>
              </a:rPr>
              <a:t>map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819400" y="27801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Map </a:t>
            </a:r>
            <a:r>
              <a:rPr lang="en-US" sz="1200" dirty="0"/>
              <a:t>having Dependent Object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181600" y="2133600"/>
            <a:ext cx="3076575" cy="1219200"/>
          </a:xfrm>
          <a:prstGeom prst="wedgeRoundRectCallout">
            <a:avLst>
              <a:gd name="adj1" fmla="val -78801"/>
              <a:gd name="adj2" fmla="val 12401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entry</a:t>
            </a:r>
            <a:r>
              <a:rPr lang="en-US" sz="1200" dirty="0"/>
              <a:t> attribute of </a:t>
            </a:r>
            <a:r>
              <a:rPr lang="en-US" sz="1200" dirty="0">
                <a:solidFill>
                  <a:srgbClr val="FF0000"/>
                </a:solidFill>
              </a:rPr>
              <a:t>map</a:t>
            </a:r>
            <a:r>
              <a:rPr lang="en-US" sz="1200" dirty="0"/>
              <a:t> is used to define the key and value information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key-ref</a:t>
            </a:r>
            <a:r>
              <a:rPr lang="en-US" sz="1200" dirty="0"/>
              <a:t> and </a:t>
            </a:r>
            <a:r>
              <a:rPr lang="en-US" sz="1200" dirty="0">
                <a:solidFill>
                  <a:srgbClr val="FF0000"/>
                </a:solidFill>
              </a:rPr>
              <a:t>value-ref</a:t>
            </a:r>
            <a:r>
              <a:rPr lang="en-US" sz="1200" dirty="0"/>
              <a:t> attributes of entry element is used to define the reference of bean in the map.</a:t>
            </a:r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1003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674" y="1262390"/>
            <a:ext cx="676788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 smtClean="0"/>
              <a:t>FruitInfo</a:t>
            </a:r>
            <a:endParaRPr lang="en-US" sz="1100" dirty="0"/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466850" cy="8756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FruitInfo</a:t>
            </a:r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075056" y="3352800"/>
            <a:ext cx="2239716" cy="954107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FruitInfo [mapOfFruitSellerAndFruit</a:t>
            </a:r>
            <a:r>
              <a:rPr lang="en-US" sz="800" dirty="0" smtClean="0"/>
              <a:t>={</a:t>
            </a:r>
            <a:r>
              <a:rPr lang="en-US" sz="800" dirty="0"/>
              <a:t>FruitSeller </a:t>
            </a:r>
            <a:endParaRPr lang="en-US" sz="800" dirty="0" smtClean="0"/>
          </a:p>
          <a:p>
            <a:r>
              <a:rPr lang="en-US" sz="800" dirty="0" smtClean="0"/>
              <a:t>[</a:t>
            </a:r>
            <a:r>
              <a:rPr lang="en-US" sz="800" dirty="0"/>
              <a:t>name=Peter, </a:t>
            </a:r>
            <a:endParaRPr lang="en-US" sz="800" dirty="0" smtClean="0"/>
          </a:p>
          <a:p>
            <a:r>
              <a:rPr lang="en-US" sz="800" dirty="0" smtClean="0"/>
              <a:t>emailId=Peter@yahoo.com]=</a:t>
            </a:r>
            <a:r>
              <a:rPr lang="en-US" sz="800" dirty="0"/>
              <a:t>Fruit </a:t>
            </a:r>
            <a:r>
              <a:rPr lang="en-US" sz="800" dirty="0" smtClean="0"/>
              <a:t>[</a:t>
            </a:r>
            <a:r>
              <a:rPr lang="en-US" sz="800" dirty="0"/>
              <a:t>name=Apple, </a:t>
            </a:r>
            <a:endParaRPr lang="en-US" sz="800" dirty="0" smtClean="0"/>
          </a:p>
          <a:p>
            <a:r>
              <a:rPr lang="en-US" sz="800" dirty="0" smtClean="0"/>
              <a:t>color=Red</a:t>
            </a:r>
            <a:r>
              <a:rPr lang="en-US" sz="800" dirty="0"/>
              <a:t>], FruitSeller </a:t>
            </a:r>
            <a:endParaRPr lang="en-US" sz="800" dirty="0" smtClean="0"/>
          </a:p>
          <a:p>
            <a:r>
              <a:rPr lang="en-US" sz="800" dirty="0" smtClean="0"/>
              <a:t>[</a:t>
            </a:r>
            <a:r>
              <a:rPr lang="en-US" sz="800" dirty="0"/>
              <a:t>name=John, </a:t>
            </a:r>
            <a:endParaRPr lang="en-US" sz="800" dirty="0" smtClean="0"/>
          </a:p>
          <a:p>
            <a:r>
              <a:rPr lang="en-US" sz="800" dirty="0" smtClean="0"/>
              <a:t>emailId=John@gmail.com]=</a:t>
            </a:r>
          </a:p>
          <a:p>
            <a:r>
              <a:rPr lang="en-US" sz="800" dirty="0" smtClean="0"/>
              <a:t>Fruit </a:t>
            </a:r>
            <a:r>
              <a:rPr lang="en-US" sz="800" dirty="0"/>
              <a:t>[name=Grapes, color=Violet]}]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127000" y="1523999"/>
            <a:ext cx="3216275" cy="546525"/>
          </a:xfrm>
          <a:prstGeom prst="wedgeRectCallout">
            <a:avLst>
              <a:gd name="adj1" fmla="val -5499"/>
              <a:gd name="adj2" fmla="val 14659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498236" y="3743325"/>
            <a:ext cx="3478041" cy="914400"/>
          </a:xfrm>
          <a:prstGeom prst="wedgeRectCallout">
            <a:avLst>
              <a:gd name="adj1" fmla="val -75534"/>
              <a:gd name="adj2" fmla="val -12700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Create the </a:t>
            </a:r>
            <a:r>
              <a:rPr lang="en-US" sz="1100" dirty="0" smtClean="0"/>
              <a:t>FruitInfo </a:t>
            </a:r>
            <a:r>
              <a:rPr lang="en-US" sz="1100" dirty="0"/>
              <a:t>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Configure the </a:t>
            </a:r>
            <a:r>
              <a:rPr lang="en-US" sz="1100" dirty="0" smtClean="0"/>
              <a:t>FruitInfo object</a:t>
            </a:r>
            <a:r>
              <a:rPr lang="en-US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Manage </a:t>
            </a:r>
            <a:r>
              <a:rPr lang="en-US" sz="1100" dirty="0" smtClean="0"/>
              <a:t>FruitInfo object </a:t>
            </a:r>
            <a:r>
              <a:rPr lang="en-US" sz="1100" dirty="0"/>
              <a:t>complete life cycle from creation till destruction.</a:t>
            </a: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1683277" y="2867799"/>
            <a:ext cx="0" cy="323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4955462" y="1393195"/>
            <a:ext cx="100718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819400" y="27801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Map </a:t>
            </a:r>
            <a:r>
              <a:rPr lang="en-US" sz="1200" dirty="0"/>
              <a:t>having Dependent Object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191247"/>
            <a:ext cx="2844800" cy="170486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4" y="381000"/>
            <a:ext cx="2930526" cy="28479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606" y="2476831"/>
            <a:ext cx="1907743" cy="113495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241020"/>
            <a:ext cx="1752600" cy="113410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cxnSp>
        <p:nvCxnSpPr>
          <p:cNvPr id="11" name="Straight Arrow Connector 10"/>
          <p:cNvCxnSpPr/>
          <p:nvPr/>
        </p:nvCxnSpPr>
        <p:spPr>
          <a:xfrm>
            <a:off x="7086600" y="1241020"/>
            <a:ext cx="228600" cy="21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086600" y="1143000"/>
            <a:ext cx="363537" cy="1333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2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19400" y="27801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Map </a:t>
            </a:r>
            <a:r>
              <a:rPr lang="en-US" sz="1200" dirty="0"/>
              <a:t>having Dependent Object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4150" y="2771775"/>
            <a:ext cx="8759825" cy="22098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Jan 05, 2018 3:34:20 PM org.springframework.context.support.AbstractApplicationContext prepareRefresh</a:t>
            </a:r>
          </a:p>
          <a:p>
            <a:r>
              <a:rPr lang="en-US" sz="800" dirty="0"/>
              <a:t>INFO: Refreshing org.springframework.context.support.ClassPathXmlApplicationContext@69663380: startup date [Fri Jan 05 15:34:20 IST 2018]; root of context hierarchy</a:t>
            </a:r>
          </a:p>
          <a:p>
            <a:r>
              <a:rPr lang="en-US" sz="800" dirty="0"/>
              <a:t>Jan 05, 2018 3:34:20 PM org.springframework.beans.factory.xml.XmlBeanDefinitionReader loadBeanDefinitions</a:t>
            </a:r>
          </a:p>
          <a:p>
            <a:r>
              <a:rPr lang="en-US" sz="800" dirty="0"/>
              <a:t>INFO: Loading XML bean definitions from class path resource [applicationContext.xml]</a:t>
            </a:r>
          </a:p>
          <a:p>
            <a:r>
              <a:rPr lang="en-US" sz="800" dirty="0"/>
              <a:t>FruitSeller(String name, String emailId) constructor is called by the Spring container</a:t>
            </a:r>
          </a:p>
          <a:p>
            <a:r>
              <a:rPr lang="en-US" sz="800" dirty="0"/>
              <a:t>FruitSeller(String name, String emailId) constructor is called by the Spring container</a:t>
            </a:r>
          </a:p>
          <a:p>
            <a:r>
              <a:rPr lang="en-US" sz="800" dirty="0"/>
              <a:t>Fruit(String name, String color) constructor is called by the Spring container</a:t>
            </a:r>
          </a:p>
          <a:p>
            <a:r>
              <a:rPr lang="en-US" sz="800" dirty="0"/>
              <a:t>Fruit(String name, String color) constructor is called by the Spring container</a:t>
            </a:r>
          </a:p>
          <a:p>
            <a:r>
              <a:rPr lang="en-US" sz="800" dirty="0"/>
              <a:t>FruitInfo(Map&lt;FruitSeller, Fruit&gt; mapOfFruitSellerAndFruit) constructor is called by the Spring container</a:t>
            </a:r>
          </a:p>
          <a:p>
            <a:r>
              <a:rPr lang="en-US" sz="800" dirty="0"/>
              <a:t>---------------------------------------</a:t>
            </a:r>
          </a:p>
          <a:p>
            <a:r>
              <a:rPr lang="en-US" sz="800" dirty="0"/>
              <a:t>Got fruitInfo object from the ApplicationContext(Spring container)</a:t>
            </a:r>
          </a:p>
          <a:p>
            <a:r>
              <a:rPr lang="en-US" sz="800" dirty="0"/>
              <a:t>FruitInfo [mapOfFruitSellerAndFruit={FruitSeller [name=Peter, emailId=Peter@yahoo.com]=Fruit [name=Apple, color=Red], FruitSeller [name=John, emailId=John@gmail.com]=Fruit [name=Grapes, color=Violet]}]</a:t>
            </a:r>
          </a:p>
          <a:p>
            <a:r>
              <a:rPr lang="en-US" sz="800" dirty="0"/>
              <a:t>FruitSeller = FruitSeller [name=Peter, emailId=Peter@yahoo.com], Fruit = Fruit [name=Apple, color=Red]</a:t>
            </a:r>
          </a:p>
          <a:p>
            <a:r>
              <a:rPr lang="en-US" sz="800" dirty="0"/>
              <a:t>FruitSeller = FruitSeller [name=John, emailId=John@gmail.com], Fruit = Fruit [name=Grapes, color=Violet]</a:t>
            </a:r>
          </a:p>
          <a:p>
            <a:pPr algn="ctr"/>
            <a:endParaRPr lang="en-US" sz="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65138"/>
            <a:ext cx="6173787" cy="21621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82119</TotalTime>
  <Words>367</Words>
  <Application>Microsoft Office PowerPoint</Application>
  <PresentationFormat>Custom</PresentationFormat>
  <Paragraphs>59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8591</cp:revision>
  <dcterms:created xsi:type="dcterms:W3CDTF">2006-08-16T00:00:00Z</dcterms:created>
  <dcterms:modified xsi:type="dcterms:W3CDTF">2018-01-05T10:23:19Z</dcterms:modified>
</cp:coreProperties>
</file>