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43" r:id="rId2"/>
    <p:sldId id="444"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9/17/2018</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9/17/2018</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14400"/>
            <a:ext cx="4829175" cy="2314575"/>
          </a:xfrm>
          <a:prstGeom prst="rect">
            <a:avLst/>
          </a:prstGeom>
          <a:ln/>
        </p:spPr>
        <p:style>
          <a:lnRef idx="1">
            <a:schemeClr val="accent3"/>
          </a:lnRef>
          <a:fillRef idx="2">
            <a:schemeClr val="accent3"/>
          </a:fillRef>
          <a:effectRef idx="1">
            <a:schemeClr val="accent3"/>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2841625" y="35739"/>
            <a:ext cx="3635375"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t>Returning </a:t>
            </a:r>
            <a:r>
              <a:rPr lang="en-US" sz="1200" dirty="0" err="1"/>
              <a:t>ResultSet</a:t>
            </a:r>
            <a:r>
              <a:rPr lang="en-US" sz="1200" dirty="0"/>
              <a:t>/REF Cursor from a </a:t>
            </a:r>
            <a:r>
              <a:rPr lang="en-US" sz="1200" dirty="0" err="1"/>
              <a:t>SimpleJdbcCall</a:t>
            </a:r>
            <a:endParaRPr lang="en-US" sz="1200" dirty="0"/>
          </a:p>
        </p:txBody>
      </p:sp>
      <p:sp>
        <p:nvSpPr>
          <p:cNvPr id="11" name="Rounded Rectangular Callout 10"/>
          <p:cNvSpPr/>
          <p:nvPr/>
        </p:nvSpPr>
        <p:spPr>
          <a:xfrm>
            <a:off x="5105400" y="1676400"/>
            <a:ext cx="3733800" cy="533400"/>
          </a:xfrm>
          <a:prstGeom prst="wedgeRoundRectCallout">
            <a:avLst>
              <a:gd name="adj1" fmla="val -56292"/>
              <a:gd name="adj2" fmla="val 31442"/>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S</a:t>
            </a:r>
            <a:r>
              <a:rPr lang="en-US" sz="1200" dirty="0" smtClean="0"/>
              <a:t>tored </a:t>
            </a:r>
            <a:r>
              <a:rPr lang="en-US" sz="1200" dirty="0"/>
              <a:t>procedure that takes no IN parameters and returns all rows from the </a:t>
            </a:r>
            <a:r>
              <a:rPr lang="en-US" sz="1200" dirty="0"/>
              <a:t>employee </a:t>
            </a:r>
            <a:r>
              <a:rPr lang="en-US" sz="1200" dirty="0"/>
              <a:t>table</a:t>
            </a:r>
            <a:endParaRPr lang="en-US" sz="1200" dirty="0"/>
          </a:p>
        </p:txBody>
      </p:sp>
    </p:spTree>
    <p:extLst>
      <p:ext uri="{BB962C8B-B14F-4D97-AF65-F5344CB8AC3E}">
        <p14:creationId xmlns:p14="http://schemas.microsoft.com/office/powerpoint/2010/main" val="462141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283493"/>
            <a:ext cx="4572000" cy="2652713"/>
          </a:xfrm>
          <a:prstGeom prst="rect">
            <a:avLst/>
          </a:prstGeom>
          <a:ln/>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ounded Rectangular Callout 8"/>
          <p:cNvSpPr/>
          <p:nvPr/>
        </p:nvSpPr>
        <p:spPr>
          <a:xfrm>
            <a:off x="4717953" y="914400"/>
            <a:ext cx="4349847" cy="3021806"/>
          </a:xfrm>
          <a:prstGeom prst="wedgeRoundRectCallout">
            <a:avLst>
              <a:gd name="adj1" fmla="val -53698"/>
              <a:gd name="adj2" fmla="val -10064"/>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900" dirty="0"/>
              <a:t>Calling a stored procedure or function that returns a result set is a bit tricky. Some databases return result sets during the JDBC results processing while others require an explicitly registered </a:t>
            </a:r>
            <a:r>
              <a:rPr lang="en-US" sz="900" dirty="0"/>
              <a:t>out</a:t>
            </a:r>
            <a:r>
              <a:rPr lang="en-US" sz="900" dirty="0"/>
              <a:t> parameter of a specific type. Both approaches need additional processing to loop over the result set and process the returned rows. With the </a:t>
            </a:r>
            <a:r>
              <a:rPr lang="en-US" sz="900" dirty="0" err="1"/>
              <a:t>SimpleJdbcCall</a:t>
            </a:r>
            <a:r>
              <a:rPr lang="en-US" sz="900" dirty="0"/>
              <a:t> you use the </a:t>
            </a:r>
            <a:r>
              <a:rPr lang="en-US" sz="900" dirty="0" err="1"/>
              <a:t>returningResultSet</a:t>
            </a:r>
            <a:r>
              <a:rPr lang="en-US" sz="900" dirty="0"/>
              <a:t> method and declare a </a:t>
            </a:r>
            <a:r>
              <a:rPr lang="en-US" sz="900" dirty="0" err="1"/>
              <a:t>RowMapper</a:t>
            </a:r>
            <a:r>
              <a:rPr lang="en-US" sz="900" dirty="0"/>
              <a:t> implementation to be used for a specific parameter. In the case where the result set is returned during the results processing, there are no names defined, so the returned results will have to match the order in which you declare the </a:t>
            </a:r>
            <a:r>
              <a:rPr lang="en-US" sz="900" dirty="0" err="1" smtClean="0"/>
              <a:t>RowMapper</a:t>
            </a:r>
            <a:r>
              <a:rPr lang="en-US" sz="900" dirty="0" smtClean="0"/>
              <a:t> implementations</a:t>
            </a:r>
            <a:r>
              <a:rPr lang="en-US" sz="900" dirty="0"/>
              <a:t>. The name specified is still used to store the processed list of results in the results map that is returned from the execute statement</a:t>
            </a:r>
            <a:r>
              <a:rPr lang="en-US" sz="900" dirty="0" smtClean="0"/>
              <a:t>.</a:t>
            </a:r>
          </a:p>
          <a:p>
            <a:pPr marL="171450" indent="-171450">
              <a:buFont typeface="Wingdings" pitchFamily="2" charset="2"/>
              <a:buChar char="ü"/>
            </a:pPr>
            <a:endParaRPr lang="en-US" sz="900" dirty="0"/>
          </a:p>
          <a:p>
            <a:pPr marL="171450" indent="-171450">
              <a:buFont typeface="Wingdings" pitchFamily="2" charset="2"/>
              <a:buChar char="ü"/>
            </a:pPr>
            <a:r>
              <a:rPr lang="en-US" sz="900" dirty="0"/>
              <a:t>To call this procedure you declare the </a:t>
            </a:r>
            <a:r>
              <a:rPr lang="en-US" sz="900" dirty="0" err="1"/>
              <a:t>RowMapper</a:t>
            </a:r>
            <a:r>
              <a:rPr lang="en-US" sz="900" dirty="0"/>
              <a:t>. Because the class you want to map to follows the JavaBean rules, you can use a </a:t>
            </a:r>
            <a:r>
              <a:rPr lang="en-US" sz="900" dirty="0" err="1"/>
              <a:t>BeanPropertyRowMapper</a:t>
            </a:r>
            <a:r>
              <a:rPr lang="en-US" sz="900" dirty="0"/>
              <a:t> that is created by passing in the required class to map to in the </a:t>
            </a:r>
            <a:r>
              <a:rPr lang="en-US" sz="900" dirty="0" err="1"/>
              <a:t>newInstance</a:t>
            </a:r>
            <a:r>
              <a:rPr lang="en-US" sz="900" dirty="0"/>
              <a:t> method</a:t>
            </a:r>
            <a:r>
              <a:rPr lang="en-US" sz="900" dirty="0" smtClean="0"/>
              <a:t>.</a:t>
            </a:r>
          </a:p>
          <a:p>
            <a:pPr marL="171450" indent="-171450">
              <a:buFont typeface="Wingdings" pitchFamily="2" charset="2"/>
              <a:buChar char="ü"/>
            </a:pPr>
            <a:endParaRPr lang="en-US" sz="900" dirty="0"/>
          </a:p>
          <a:p>
            <a:pPr marL="171450" indent="-171450">
              <a:buFont typeface="Wingdings" pitchFamily="2" charset="2"/>
              <a:buChar char="ü"/>
            </a:pPr>
            <a:r>
              <a:rPr lang="en-US" sz="900" dirty="0"/>
              <a:t>The execute call passes in an empty Map because this call does not take any parameters. The list of Actors is then retrieved from the results map and returned to the caller.</a:t>
            </a:r>
            <a:endParaRPr lang="en-US" sz="900" dirty="0"/>
          </a:p>
        </p:txBody>
      </p:sp>
      <p:sp>
        <p:nvSpPr>
          <p:cNvPr id="8" name="Rectangle 7"/>
          <p:cNvSpPr/>
          <p:nvPr/>
        </p:nvSpPr>
        <p:spPr>
          <a:xfrm>
            <a:off x="2841625" y="35739"/>
            <a:ext cx="3635375"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t>Returning </a:t>
            </a:r>
            <a:r>
              <a:rPr lang="en-US" sz="1200" dirty="0" err="1"/>
              <a:t>ResultSet</a:t>
            </a:r>
            <a:r>
              <a:rPr lang="en-US" sz="1200" dirty="0"/>
              <a:t>/REF Cursor from a </a:t>
            </a:r>
            <a:r>
              <a:rPr lang="en-US" sz="1200" dirty="0" err="1"/>
              <a:t>SimpleJdbcCall</a:t>
            </a:r>
            <a:endParaRPr lang="en-US" sz="1200" dirty="0"/>
          </a:p>
        </p:txBody>
      </p:sp>
    </p:spTree>
    <p:extLst>
      <p:ext uri="{BB962C8B-B14F-4D97-AF65-F5344CB8AC3E}">
        <p14:creationId xmlns:p14="http://schemas.microsoft.com/office/powerpoint/2010/main" val="2230474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82633</TotalTime>
  <Words>61</Words>
  <Application>Microsoft Office PowerPoint</Application>
  <PresentationFormat>Custom</PresentationFormat>
  <Paragraphs>10</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9014</cp:revision>
  <dcterms:created xsi:type="dcterms:W3CDTF">2006-08-16T00:00:00Z</dcterms:created>
  <dcterms:modified xsi:type="dcterms:W3CDTF">2018-09-17T15:22:16Z</dcterms:modified>
</cp:coreProperties>
</file>