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3" r:id="rId2"/>
    <p:sldId id="44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05250" y="35739"/>
            <a:ext cx="118835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Why use </a:t>
            </a:r>
            <a:r>
              <a:rPr lang="en-US" sz="1200" dirty="0" smtClean="0"/>
              <a:t>AOP?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228600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Actual Logic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25816" y="1877199"/>
            <a:ext cx="1364797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Additional </a:t>
            </a:r>
            <a:r>
              <a:rPr lang="en-US" sz="1200" dirty="0"/>
              <a:t>concern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925816" y="2819400"/>
            <a:ext cx="1364797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Additional </a:t>
            </a:r>
            <a:r>
              <a:rPr lang="en-US" sz="1200" dirty="0"/>
              <a:t>concern</a:t>
            </a:r>
            <a:endParaRPr lang="en-US" sz="1200" dirty="0"/>
          </a:p>
        </p:txBody>
      </p:sp>
      <p:sp>
        <p:nvSpPr>
          <p:cNvPr id="14" name="Right Brace 13"/>
          <p:cNvSpPr/>
          <p:nvPr/>
        </p:nvSpPr>
        <p:spPr>
          <a:xfrm>
            <a:off x="2333625" y="1936150"/>
            <a:ext cx="152400" cy="10807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3505200" y="1804901"/>
            <a:ext cx="5334000" cy="612648"/>
          </a:xfrm>
          <a:prstGeom prst="wedgeRoundRectCallout">
            <a:avLst>
              <a:gd name="adj1" fmla="val -65476"/>
              <a:gd name="adj2" fmla="val 4850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AOP </a:t>
            </a:r>
            <a:r>
              <a:rPr lang="en-US" sz="1200" dirty="0"/>
              <a:t>provides the pluggable way to dynamically add the additional concern before, after or around the actual logic.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05250" y="35739"/>
            <a:ext cx="118835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Why use </a:t>
            </a:r>
            <a:r>
              <a:rPr lang="en-US" sz="1200" dirty="0" smtClean="0"/>
              <a:t>AOP?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74625" y="914400"/>
            <a:ext cx="2511425" cy="3416320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/>
              <a:t>class</a:t>
            </a:r>
            <a:r>
              <a:rPr lang="en-US" sz="1200" dirty="0"/>
              <a:t> </a:t>
            </a:r>
            <a:r>
              <a:rPr lang="en-US" sz="1200" dirty="0" smtClean="0"/>
              <a:t>A</a:t>
            </a:r>
          </a:p>
          <a:p>
            <a:r>
              <a:rPr lang="en-US" sz="1200" dirty="0" smtClean="0"/>
              <a:t>{</a:t>
            </a:r>
            <a:r>
              <a:rPr lang="en-US" sz="1200" dirty="0"/>
              <a:t>  </a:t>
            </a:r>
          </a:p>
          <a:p>
            <a:pPr lvl="1"/>
            <a:r>
              <a:rPr lang="en-US" sz="1200" b="1" dirty="0">
                <a:solidFill>
                  <a:srgbClr val="FF0000"/>
                </a:solidFill>
              </a:rPr>
              <a:t>public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b="1" dirty="0">
                <a:solidFill>
                  <a:srgbClr val="FF0000"/>
                </a:solidFill>
              </a:rPr>
              <a:t>void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 smtClean="0">
                <a:solidFill>
                  <a:srgbClr val="FF0000"/>
                </a:solidFill>
              </a:rPr>
              <a:t>A1</a:t>
            </a:r>
            <a:r>
              <a:rPr lang="en-US" sz="1200" dirty="0">
                <a:solidFill>
                  <a:srgbClr val="FF0000"/>
                </a:solidFill>
              </a:rPr>
              <a:t>(){...}  </a:t>
            </a:r>
            <a:endParaRPr lang="en-US" sz="1200" dirty="0" smtClean="0">
              <a:solidFill>
                <a:srgbClr val="FF0000"/>
              </a:solidFill>
            </a:endParaRPr>
          </a:p>
          <a:p>
            <a:pPr lvl="1"/>
            <a:endParaRPr lang="en-US" sz="1200" dirty="0">
              <a:solidFill>
                <a:srgbClr val="FF0000"/>
              </a:solidFill>
            </a:endParaRPr>
          </a:p>
          <a:p>
            <a:pPr lvl="1"/>
            <a:r>
              <a:rPr lang="en-US" sz="1200" b="1" dirty="0">
                <a:solidFill>
                  <a:srgbClr val="FF0000"/>
                </a:solidFill>
              </a:rPr>
              <a:t>public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b="1" dirty="0">
                <a:solidFill>
                  <a:srgbClr val="FF0000"/>
                </a:solidFill>
              </a:rPr>
              <a:t>void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 smtClean="0">
                <a:solidFill>
                  <a:srgbClr val="FF0000"/>
                </a:solidFill>
              </a:rPr>
              <a:t>A2</a:t>
            </a:r>
            <a:r>
              <a:rPr lang="en-US" sz="1200" dirty="0">
                <a:solidFill>
                  <a:srgbClr val="FF0000"/>
                </a:solidFill>
              </a:rPr>
              <a:t>(){...}  </a:t>
            </a:r>
            <a:endParaRPr lang="en-US" sz="1200" dirty="0" smtClean="0">
              <a:solidFill>
                <a:srgbClr val="FF0000"/>
              </a:solidFill>
            </a:endParaRPr>
          </a:p>
          <a:p>
            <a:pPr lvl="1"/>
            <a:endParaRPr lang="en-US" sz="1200" dirty="0">
              <a:solidFill>
                <a:srgbClr val="FF0000"/>
              </a:solidFill>
            </a:endParaRPr>
          </a:p>
          <a:p>
            <a:pPr lvl="1"/>
            <a:r>
              <a:rPr lang="en-US" sz="1200" b="1" dirty="0">
                <a:solidFill>
                  <a:srgbClr val="FF0000"/>
                </a:solidFill>
              </a:rPr>
              <a:t>public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b="1" dirty="0">
                <a:solidFill>
                  <a:srgbClr val="FF0000"/>
                </a:solidFill>
              </a:rPr>
              <a:t>void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 smtClean="0">
                <a:solidFill>
                  <a:srgbClr val="FF0000"/>
                </a:solidFill>
              </a:rPr>
              <a:t>A3</a:t>
            </a:r>
            <a:r>
              <a:rPr lang="en-US" sz="1200" dirty="0">
                <a:solidFill>
                  <a:srgbClr val="FF0000"/>
                </a:solidFill>
              </a:rPr>
              <a:t>(){...}</a:t>
            </a:r>
            <a:r>
              <a:rPr lang="en-US" sz="1200" dirty="0"/>
              <a:t>  </a:t>
            </a:r>
            <a:endParaRPr lang="en-US" sz="1200" dirty="0" smtClean="0"/>
          </a:p>
          <a:p>
            <a:pPr lvl="1"/>
            <a:endParaRPr lang="en-US" sz="1200" dirty="0"/>
          </a:p>
          <a:p>
            <a:pPr lvl="1"/>
            <a:r>
              <a:rPr lang="en-US" sz="1200" b="1" dirty="0" smtClean="0"/>
              <a:t>public</a:t>
            </a:r>
            <a:r>
              <a:rPr lang="en-US" sz="1200" dirty="0"/>
              <a:t> </a:t>
            </a:r>
            <a:r>
              <a:rPr lang="en-US" sz="1200" b="1" dirty="0"/>
              <a:t>void</a:t>
            </a:r>
            <a:r>
              <a:rPr lang="en-US" sz="1200" dirty="0"/>
              <a:t> </a:t>
            </a:r>
            <a:r>
              <a:rPr lang="en-US" sz="1200" dirty="0" smtClean="0"/>
              <a:t>B1</a:t>
            </a:r>
            <a:r>
              <a:rPr lang="en-US" sz="1200" dirty="0"/>
              <a:t>(){...}  </a:t>
            </a:r>
            <a:endParaRPr lang="en-US" sz="1200" dirty="0" smtClean="0"/>
          </a:p>
          <a:p>
            <a:pPr lvl="1"/>
            <a:endParaRPr lang="en-US" sz="1200" dirty="0"/>
          </a:p>
          <a:p>
            <a:pPr lvl="1"/>
            <a:r>
              <a:rPr lang="en-US" sz="1200" b="1" dirty="0"/>
              <a:t>public</a:t>
            </a:r>
            <a:r>
              <a:rPr lang="en-US" sz="1200" dirty="0"/>
              <a:t> </a:t>
            </a:r>
            <a:r>
              <a:rPr lang="en-US" sz="1200" b="1" dirty="0"/>
              <a:t>void</a:t>
            </a:r>
            <a:r>
              <a:rPr lang="en-US" sz="1200" dirty="0"/>
              <a:t> </a:t>
            </a:r>
            <a:r>
              <a:rPr lang="en-US" sz="1200" dirty="0" smtClean="0"/>
              <a:t>B2</a:t>
            </a:r>
            <a:r>
              <a:rPr lang="en-US" sz="1200" dirty="0"/>
              <a:t>(){...}  </a:t>
            </a:r>
            <a:endParaRPr lang="en-US" sz="1200" dirty="0" smtClean="0"/>
          </a:p>
          <a:p>
            <a:pPr lvl="1"/>
            <a:endParaRPr lang="en-US" sz="1200" dirty="0"/>
          </a:p>
          <a:p>
            <a:pPr lvl="1"/>
            <a:r>
              <a:rPr lang="en-US" sz="1200" b="1" dirty="0"/>
              <a:t>public</a:t>
            </a:r>
            <a:r>
              <a:rPr lang="en-US" sz="1200" dirty="0"/>
              <a:t> </a:t>
            </a:r>
            <a:r>
              <a:rPr lang="en-US" sz="1200" b="1" dirty="0"/>
              <a:t>void</a:t>
            </a:r>
            <a:r>
              <a:rPr lang="en-US" sz="1200" dirty="0"/>
              <a:t> </a:t>
            </a:r>
            <a:r>
              <a:rPr lang="en-US" sz="1200" dirty="0" smtClean="0"/>
              <a:t>C1</a:t>
            </a:r>
            <a:r>
              <a:rPr lang="en-US" sz="1200" dirty="0"/>
              <a:t>(){...}  </a:t>
            </a:r>
            <a:endParaRPr lang="en-US" sz="1200" dirty="0" smtClean="0"/>
          </a:p>
          <a:p>
            <a:pPr lvl="1"/>
            <a:endParaRPr lang="en-US" sz="1200" dirty="0"/>
          </a:p>
          <a:p>
            <a:pPr lvl="1"/>
            <a:r>
              <a:rPr lang="en-US" sz="1200" b="1" dirty="0"/>
              <a:t>public</a:t>
            </a:r>
            <a:r>
              <a:rPr lang="en-US" sz="1200" dirty="0"/>
              <a:t> </a:t>
            </a:r>
            <a:r>
              <a:rPr lang="en-US" sz="1200" b="1" dirty="0"/>
              <a:t>void</a:t>
            </a:r>
            <a:r>
              <a:rPr lang="en-US" sz="1200" dirty="0"/>
              <a:t> </a:t>
            </a:r>
            <a:r>
              <a:rPr lang="en-US" sz="1200" dirty="0" smtClean="0"/>
              <a:t>C2</a:t>
            </a:r>
            <a:r>
              <a:rPr lang="en-US" sz="1200" dirty="0"/>
              <a:t>(){...}  </a:t>
            </a:r>
            <a:endParaRPr lang="en-US" sz="1200" dirty="0" smtClean="0"/>
          </a:p>
          <a:p>
            <a:pPr lvl="1"/>
            <a:endParaRPr lang="en-US" sz="1200" dirty="0"/>
          </a:p>
          <a:p>
            <a:pPr lvl="1"/>
            <a:r>
              <a:rPr lang="en-US" sz="1200" b="1" dirty="0"/>
              <a:t>public</a:t>
            </a:r>
            <a:r>
              <a:rPr lang="en-US" sz="1200" dirty="0"/>
              <a:t> </a:t>
            </a:r>
            <a:r>
              <a:rPr lang="en-US" sz="1200" b="1" dirty="0"/>
              <a:t>void</a:t>
            </a:r>
            <a:r>
              <a:rPr lang="en-US" sz="1200" dirty="0"/>
              <a:t> </a:t>
            </a:r>
            <a:r>
              <a:rPr lang="en-US" sz="1200" dirty="0" smtClean="0"/>
              <a:t>C3</a:t>
            </a:r>
            <a:r>
              <a:rPr lang="en-US" sz="1200" dirty="0"/>
              <a:t>(){...}  </a:t>
            </a:r>
          </a:p>
          <a:p>
            <a:r>
              <a:rPr lang="en-US" sz="1200" dirty="0"/>
              <a:t>}  </a:t>
            </a:r>
          </a:p>
        </p:txBody>
      </p:sp>
      <p:sp>
        <p:nvSpPr>
          <p:cNvPr id="6" name="Right Brace 5"/>
          <p:cNvSpPr/>
          <p:nvPr/>
        </p:nvSpPr>
        <p:spPr>
          <a:xfrm>
            <a:off x="2133600" y="1295400"/>
            <a:ext cx="228600" cy="91440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2746825" y="608076"/>
            <a:ext cx="3505200" cy="612648"/>
          </a:xfrm>
          <a:prstGeom prst="wedgeRoundRectCallout">
            <a:avLst>
              <a:gd name="adj1" fmla="val -61128"/>
              <a:gd name="adj2" fmla="val 13401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Suppose we </a:t>
            </a:r>
            <a:r>
              <a:rPr lang="en-US" sz="1200" dirty="0"/>
              <a:t>have to maintain log and send notification after calling methods that starts from </a:t>
            </a:r>
            <a:r>
              <a:rPr lang="en-US" sz="1200" dirty="0" smtClean="0">
                <a:solidFill>
                  <a:srgbClr val="FF0000"/>
                </a:solidFill>
              </a:rPr>
              <a:t>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19400" y="1752600"/>
            <a:ext cx="6172200" cy="11811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 smtClean="0"/>
          </a:p>
          <a:p>
            <a:r>
              <a:rPr lang="en-US" sz="1200" b="1" dirty="0" smtClean="0"/>
              <a:t>Problem </a:t>
            </a:r>
            <a:r>
              <a:rPr lang="en-US" sz="1200" b="1" dirty="0"/>
              <a:t>without AOP</a:t>
            </a:r>
            <a:r>
              <a:rPr lang="en-US" sz="1200" dirty="0"/>
              <a:t> </a:t>
            </a:r>
            <a:r>
              <a:rPr lang="en-US" sz="1200" dirty="0" smtClean="0"/>
              <a:t> We </a:t>
            </a:r>
            <a:r>
              <a:rPr lang="en-US" sz="1200" dirty="0"/>
              <a:t>can call methods (that maintains log and sends notification) from the methods starting with </a:t>
            </a:r>
            <a:r>
              <a:rPr lang="en-US" sz="1200" dirty="0" smtClean="0">
                <a:solidFill>
                  <a:srgbClr val="FF0000"/>
                </a:solidFill>
              </a:rPr>
              <a:t>A</a:t>
            </a:r>
            <a:r>
              <a:rPr lang="en-US" sz="1200" dirty="0" smtClean="0"/>
              <a:t>. </a:t>
            </a:r>
            <a:r>
              <a:rPr lang="en-US" sz="1200" dirty="0"/>
              <a:t>In such scenario, we need to write the code in </a:t>
            </a:r>
            <a:r>
              <a:rPr lang="en-US" sz="1200" dirty="0" smtClean="0">
                <a:solidFill>
                  <a:srgbClr val="FF0000"/>
                </a:solidFill>
              </a:rPr>
              <a:t>A1,A2 and A3</a:t>
            </a:r>
            <a:r>
              <a:rPr lang="en-US" sz="1200" dirty="0" smtClean="0"/>
              <a:t> </a:t>
            </a:r>
            <a:r>
              <a:rPr lang="en-US" sz="1200" dirty="0"/>
              <a:t>methods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But, if client says in future, I don't have to send notification, </a:t>
            </a:r>
            <a:r>
              <a:rPr lang="en-US" sz="1200" dirty="0" smtClean="0"/>
              <a:t>we </a:t>
            </a:r>
            <a:r>
              <a:rPr lang="en-US" sz="1200" dirty="0"/>
              <a:t>need to change all the methods. It leads to the maintenance problem.</a:t>
            </a:r>
          </a:p>
          <a:p>
            <a:pPr algn="ctr"/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2775400" y="3352800"/>
            <a:ext cx="6172200" cy="1371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 smtClean="0"/>
          </a:p>
          <a:p>
            <a:endParaRPr lang="en-US" sz="1200" b="1" dirty="0"/>
          </a:p>
          <a:p>
            <a:r>
              <a:rPr lang="en-US" sz="1200" b="1" dirty="0" smtClean="0"/>
              <a:t>Solution </a:t>
            </a:r>
            <a:r>
              <a:rPr lang="en-US" sz="1200" b="1" dirty="0"/>
              <a:t>with AOP</a:t>
            </a:r>
            <a:r>
              <a:rPr lang="en-US" sz="1200" dirty="0"/>
              <a:t> We don't have to </a:t>
            </a:r>
            <a:r>
              <a:rPr lang="en-US" sz="1200" dirty="0" smtClean="0"/>
              <a:t>call methods</a:t>
            </a:r>
            <a:r>
              <a:rPr lang="en-US" sz="1200" dirty="0"/>
              <a:t> (that maintains log and sends notification) from the methods starting with </a:t>
            </a:r>
            <a:r>
              <a:rPr lang="en-US" sz="1200" dirty="0" smtClean="0">
                <a:solidFill>
                  <a:srgbClr val="FF0000"/>
                </a:solidFill>
              </a:rPr>
              <a:t>A</a:t>
            </a:r>
            <a:r>
              <a:rPr lang="en-US" sz="1200" dirty="0" smtClean="0"/>
              <a:t>. In AOP </a:t>
            </a:r>
            <a:r>
              <a:rPr lang="en-US" sz="1200" dirty="0"/>
              <a:t>we can define the additional concern like maintaining log, sending notification etc. in the method of a </a:t>
            </a:r>
            <a:r>
              <a:rPr lang="en-US" sz="1200" dirty="0" smtClean="0"/>
              <a:t>class and that class </a:t>
            </a:r>
            <a:r>
              <a:rPr lang="en-US" sz="1200" dirty="0"/>
              <a:t>entry is given in the xml file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In future, if client says to remove </a:t>
            </a:r>
            <a:r>
              <a:rPr lang="en-US" sz="1200" dirty="0" smtClean="0"/>
              <a:t>maintain log and notification </a:t>
            </a:r>
            <a:r>
              <a:rPr lang="en-US" sz="1200" dirty="0"/>
              <a:t>functionality, we need to change only in the xml file. So, maintenance is easy in AOP.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76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82505</TotalTime>
  <Words>59</Words>
  <Application>Microsoft Office PowerPoint</Application>
  <PresentationFormat>Custom</PresentationFormat>
  <Paragraphs>37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8925</cp:revision>
  <dcterms:created xsi:type="dcterms:W3CDTF">2006-08-16T00:00:00Z</dcterms:created>
  <dcterms:modified xsi:type="dcterms:W3CDTF">2018-05-11T08:49:02Z</dcterms:modified>
</cp:coreProperties>
</file>