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6"/>
  </p:notesMasterIdLst>
  <p:sldIdLst>
    <p:sldId id="436" r:id="rId2"/>
    <p:sldId id="437" r:id="rId3"/>
    <p:sldId id="438" r:id="rId4"/>
    <p:sldId id="439" r:id="rId5"/>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38" autoAdjust="0"/>
    <p:restoredTop sz="86323" autoAdjust="0"/>
  </p:normalViewPr>
  <p:slideViewPr>
    <p:cSldViewPr>
      <p:cViewPr>
        <p:scale>
          <a:sx n="100" d="100"/>
          <a:sy n="100" d="100"/>
        </p:scale>
        <p:origin x="-666"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1/30/2018</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4</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1/30/2018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1/30/2018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1/30/2018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1/30/2018</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 name="Rectangle 8"/>
          <p:cNvSpPr/>
          <p:nvPr/>
        </p:nvSpPr>
        <p:spPr>
          <a:xfrm>
            <a:off x="2895600" y="27801"/>
            <a:ext cx="28194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smtClean="0"/>
              <a:t>Constructor injection Vs. </a:t>
            </a:r>
            <a:r>
              <a:rPr lang="en-US" sz="1200" dirty="0"/>
              <a:t>S</a:t>
            </a:r>
            <a:r>
              <a:rPr lang="en-US" sz="1200" dirty="0" smtClean="0"/>
              <a:t>etter </a:t>
            </a:r>
            <a:r>
              <a:rPr lang="en-US" sz="1200" dirty="0"/>
              <a:t>injection</a:t>
            </a:r>
          </a:p>
        </p:txBody>
      </p:sp>
      <p:sp>
        <p:nvSpPr>
          <p:cNvPr id="6" name="Rounded Rectangle 5"/>
          <p:cNvSpPr/>
          <p:nvPr/>
        </p:nvSpPr>
        <p:spPr>
          <a:xfrm>
            <a:off x="155575" y="1752600"/>
            <a:ext cx="8759825" cy="1066800"/>
          </a:xfrm>
          <a:prstGeom prst="round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anose="05000000000000000000" pitchFamily="2" charset="2"/>
              <a:buChar char="ü"/>
            </a:pPr>
            <a:endParaRPr lang="en-US" sz="1200" dirty="0" smtClean="0"/>
          </a:p>
          <a:p>
            <a:pPr marL="171450" indent="-171450">
              <a:buFont typeface="Wingdings" panose="05000000000000000000" pitchFamily="2" charset="2"/>
              <a:buChar char="ü"/>
            </a:pPr>
            <a:r>
              <a:rPr lang="en-US" sz="1200" dirty="0" smtClean="0"/>
              <a:t>Spring </a:t>
            </a:r>
            <a:r>
              <a:rPr lang="en-US" sz="1200" dirty="0"/>
              <a:t>supports two types of dependency Injection, using setter method e.g. setXXX() where XXX is a dependency or via a constructor argument. The first way of dependency injection is known as setter injection while later is known as constructor injection. </a:t>
            </a:r>
            <a:endParaRPr lang="en-US" sz="1200" dirty="0" smtClean="0"/>
          </a:p>
          <a:p>
            <a:pPr marL="171450" indent="-171450">
              <a:buFont typeface="Wingdings" panose="05000000000000000000" pitchFamily="2" charset="2"/>
              <a:buChar char="ü"/>
            </a:pPr>
            <a:endParaRPr lang="en-US" sz="1200" dirty="0"/>
          </a:p>
          <a:p>
            <a:pPr marL="171450" indent="-171450">
              <a:buFont typeface="Wingdings" panose="05000000000000000000" pitchFamily="2" charset="2"/>
              <a:buChar char="ü"/>
            </a:pPr>
            <a:r>
              <a:rPr lang="en-US" sz="1200" dirty="0" smtClean="0"/>
              <a:t>Both </a:t>
            </a:r>
            <a:r>
              <a:rPr lang="en-US" sz="1200" dirty="0"/>
              <a:t>approaches of Injecting dependency on Spring bean has there pros and cons, which we will </a:t>
            </a:r>
            <a:r>
              <a:rPr lang="en-US" sz="1200" dirty="0" smtClean="0"/>
              <a:t>see.</a:t>
            </a:r>
            <a:endParaRPr lang="en-US" sz="1200" dirty="0"/>
          </a:p>
          <a:p>
            <a:pPr marL="171450" indent="-171450">
              <a:buFont typeface="Wingdings" panose="05000000000000000000" pitchFamily="2" charset="2"/>
              <a:buChar char="ü"/>
            </a:pPr>
            <a:endParaRPr lang="en-US" sz="1200" dirty="0"/>
          </a:p>
        </p:txBody>
      </p:sp>
    </p:spTree>
    <p:extLst>
      <p:ext uri="{BB962C8B-B14F-4D97-AF65-F5344CB8AC3E}">
        <p14:creationId xmlns:p14="http://schemas.microsoft.com/office/powerpoint/2010/main" val="290078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 name="Rectangle 8"/>
          <p:cNvSpPr/>
          <p:nvPr/>
        </p:nvSpPr>
        <p:spPr>
          <a:xfrm>
            <a:off x="2895600" y="27801"/>
            <a:ext cx="28194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smtClean="0"/>
              <a:t>Constructor injection Vs. </a:t>
            </a:r>
            <a:r>
              <a:rPr lang="en-US" sz="1200" dirty="0"/>
              <a:t>S</a:t>
            </a:r>
            <a:r>
              <a:rPr lang="en-US" sz="1200" dirty="0" smtClean="0"/>
              <a:t>etter </a:t>
            </a:r>
            <a:r>
              <a:rPr lang="en-US" sz="1200" dirty="0"/>
              <a:t>injection</a:t>
            </a:r>
          </a:p>
        </p:txBody>
      </p:sp>
      <p:sp>
        <p:nvSpPr>
          <p:cNvPr id="6" name="Rounded Rectangle 5"/>
          <p:cNvSpPr/>
          <p:nvPr/>
        </p:nvSpPr>
        <p:spPr>
          <a:xfrm>
            <a:off x="335928" y="676275"/>
            <a:ext cx="4492625" cy="1447800"/>
          </a:xfrm>
          <a:prstGeom prst="roundRect">
            <a:avLst/>
          </a:prstGeom>
          <a:ln w="3175"/>
        </p:spPr>
        <p:style>
          <a:lnRef idx="2">
            <a:schemeClr val="accent3"/>
          </a:lnRef>
          <a:fillRef idx="1">
            <a:schemeClr val="lt1"/>
          </a:fillRef>
          <a:effectRef idx="0">
            <a:schemeClr val="accent3"/>
          </a:effectRef>
          <a:fontRef idx="minor">
            <a:schemeClr val="dk1"/>
          </a:fontRef>
        </p:style>
        <p:txBody>
          <a:bodyPr rtlCol="0" anchor="ctr"/>
          <a:lstStyle/>
          <a:p>
            <a:r>
              <a:rPr lang="en-US" sz="1200" dirty="0" smtClean="0"/>
              <a:t>The </a:t>
            </a:r>
            <a:r>
              <a:rPr lang="en-US" sz="1200" dirty="0"/>
              <a:t>fundamental difference between setter and constructor injection, as their name implies is How dependency is injected.  Setter injection in Spring uses setter methods like setDependency() to inject dependency on any bean managed by Spring's IOC container. On the other hand constructor injection uses constructor to inject dependency on any Spring-managed bean</a:t>
            </a:r>
            <a:r>
              <a:rPr lang="en-US" sz="1200" dirty="0" smtClean="0"/>
              <a:t>.</a:t>
            </a:r>
            <a:endParaRPr lang="en-US" sz="1200" dirty="0"/>
          </a:p>
        </p:txBody>
      </p:sp>
      <p:sp>
        <p:nvSpPr>
          <p:cNvPr id="7" name="Rounded Rectangle 6"/>
          <p:cNvSpPr/>
          <p:nvPr/>
        </p:nvSpPr>
        <p:spPr>
          <a:xfrm>
            <a:off x="4419600" y="2743200"/>
            <a:ext cx="4492625" cy="1981200"/>
          </a:xfrm>
          <a:prstGeom prst="roundRect">
            <a:avLst/>
          </a:prstGeom>
          <a:ln w="3175"/>
        </p:spPr>
        <p:style>
          <a:lnRef idx="2">
            <a:schemeClr val="accent5"/>
          </a:lnRef>
          <a:fillRef idx="1">
            <a:schemeClr val="lt1"/>
          </a:fillRef>
          <a:effectRef idx="0">
            <a:schemeClr val="accent5"/>
          </a:effectRef>
          <a:fontRef idx="minor">
            <a:schemeClr val="dk1"/>
          </a:fontRef>
        </p:style>
        <p:txBody>
          <a:bodyPr rtlCol="0" anchor="ctr"/>
          <a:lstStyle/>
          <a:p>
            <a:endParaRPr lang="en-US" sz="1200" dirty="0" smtClean="0"/>
          </a:p>
          <a:p>
            <a:r>
              <a:rPr lang="en-US" sz="1200" dirty="0" smtClean="0"/>
              <a:t>Because </a:t>
            </a:r>
            <a:r>
              <a:rPr lang="en-US" sz="1200" dirty="0"/>
              <a:t>of using setter method, setter Injection in more readable than constructor injection in Spring configuration file usually applicationContext.xml . Since setter method has name e.g. setReporotService() by reading Spring XML config file you know which dependency you are setting. While in constructor injection, since it uses an index to inject the dependency, it's not as readable as setter injection and you need to refer either Java documentation or code to find which index corresponds to which property.</a:t>
            </a:r>
          </a:p>
          <a:p>
            <a:endParaRPr lang="en-US" sz="1200" dirty="0"/>
          </a:p>
        </p:txBody>
      </p:sp>
      <p:sp>
        <p:nvSpPr>
          <p:cNvPr id="5" name="TextBox 4"/>
          <p:cNvSpPr txBox="1"/>
          <p:nvPr/>
        </p:nvSpPr>
        <p:spPr>
          <a:xfrm>
            <a:off x="4828553" y="1261675"/>
            <a:ext cx="263214" cy="276999"/>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200" dirty="0" smtClean="0"/>
              <a:t>1</a:t>
            </a:r>
            <a:endParaRPr lang="en-US" sz="1200" dirty="0"/>
          </a:p>
        </p:txBody>
      </p:sp>
      <p:sp>
        <p:nvSpPr>
          <p:cNvPr id="10" name="TextBox 9"/>
          <p:cNvSpPr txBox="1"/>
          <p:nvPr/>
        </p:nvSpPr>
        <p:spPr>
          <a:xfrm>
            <a:off x="4156386" y="3456801"/>
            <a:ext cx="263214" cy="276999"/>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200" dirty="0" smtClean="0"/>
              <a:t>2</a:t>
            </a:r>
            <a:endParaRPr lang="en-US" sz="1200" dirty="0"/>
          </a:p>
        </p:txBody>
      </p:sp>
    </p:spTree>
    <p:extLst>
      <p:ext uri="{BB962C8B-B14F-4D97-AF65-F5344CB8AC3E}">
        <p14:creationId xmlns:p14="http://schemas.microsoft.com/office/powerpoint/2010/main" val="208656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 name="Rectangle 8"/>
          <p:cNvSpPr/>
          <p:nvPr/>
        </p:nvSpPr>
        <p:spPr>
          <a:xfrm>
            <a:off x="2895600" y="27801"/>
            <a:ext cx="28194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smtClean="0"/>
              <a:t>Constructor injection Vs. </a:t>
            </a:r>
            <a:r>
              <a:rPr lang="en-US" sz="1200" dirty="0"/>
              <a:t>S</a:t>
            </a:r>
            <a:r>
              <a:rPr lang="en-US" sz="1200" dirty="0" smtClean="0"/>
              <a:t>etter </a:t>
            </a:r>
            <a:r>
              <a:rPr lang="en-US" sz="1200" dirty="0"/>
              <a:t>injection</a:t>
            </a:r>
          </a:p>
        </p:txBody>
      </p:sp>
      <p:sp>
        <p:nvSpPr>
          <p:cNvPr id="6" name="Rounded Rectangle 5"/>
          <p:cNvSpPr/>
          <p:nvPr/>
        </p:nvSpPr>
        <p:spPr>
          <a:xfrm>
            <a:off x="335928" y="676275"/>
            <a:ext cx="4492625" cy="1447800"/>
          </a:xfrm>
          <a:prstGeom prst="roundRect">
            <a:avLst/>
          </a:prstGeom>
          <a:ln w="3175"/>
        </p:spPr>
        <p:style>
          <a:lnRef idx="2">
            <a:schemeClr val="accent3"/>
          </a:lnRef>
          <a:fillRef idx="1">
            <a:schemeClr val="lt1"/>
          </a:fillRef>
          <a:effectRef idx="0">
            <a:schemeClr val="accent3"/>
          </a:effectRef>
          <a:fontRef idx="minor">
            <a:schemeClr val="dk1"/>
          </a:fontRef>
        </p:style>
        <p:txBody>
          <a:bodyPr rtlCol="0" anchor="ctr"/>
          <a:lstStyle/>
          <a:p>
            <a:endParaRPr lang="en-US" sz="1200" dirty="0" smtClean="0"/>
          </a:p>
          <a:p>
            <a:r>
              <a:rPr lang="en-US" sz="1200" dirty="0" smtClean="0"/>
              <a:t>Another </a:t>
            </a:r>
            <a:r>
              <a:rPr lang="en-US" sz="1200" dirty="0"/>
              <a:t>difference between setter vs constructor injection in Spring and one of the drawback of  setter injection is that it does not ensures dependency Injection. You can not guarantee that certain dependency is injected or not, which means you may have an object with incomplete dependency. On other hand constructor Injection does not allow you to construct object, until your dependencies are ready.</a:t>
            </a:r>
          </a:p>
          <a:p>
            <a:endParaRPr lang="en-US" sz="1200" dirty="0"/>
          </a:p>
        </p:txBody>
      </p:sp>
      <p:sp>
        <p:nvSpPr>
          <p:cNvPr id="7" name="Rounded Rectangle 6"/>
          <p:cNvSpPr/>
          <p:nvPr/>
        </p:nvSpPr>
        <p:spPr>
          <a:xfrm>
            <a:off x="4419600" y="2971800"/>
            <a:ext cx="4492625" cy="1143000"/>
          </a:xfrm>
          <a:prstGeom prst="roundRect">
            <a:avLst/>
          </a:prstGeom>
          <a:ln w="3175"/>
        </p:spPr>
        <p:style>
          <a:lnRef idx="2">
            <a:schemeClr val="accent5"/>
          </a:lnRef>
          <a:fillRef idx="1">
            <a:schemeClr val="lt1"/>
          </a:fillRef>
          <a:effectRef idx="0">
            <a:schemeClr val="accent5"/>
          </a:effectRef>
          <a:fontRef idx="minor">
            <a:schemeClr val="dk1"/>
          </a:fontRef>
        </p:style>
        <p:txBody>
          <a:bodyPr rtlCol="0" anchor="ctr"/>
          <a:lstStyle/>
          <a:p>
            <a:r>
              <a:rPr lang="en-US" sz="1200" dirty="0"/>
              <a:t>One more drawback of setter Injection is Security. By using setter injection, you can override certain dependency which is not possible which is not possible with constructor injection because every time you call the constructor, a new object is gets created</a:t>
            </a:r>
            <a:r>
              <a:rPr lang="en-US" sz="1200" dirty="0" smtClean="0"/>
              <a:t>.</a:t>
            </a:r>
            <a:endParaRPr lang="en-US" sz="1200" dirty="0"/>
          </a:p>
        </p:txBody>
      </p:sp>
      <p:sp>
        <p:nvSpPr>
          <p:cNvPr id="5" name="TextBox 4"/>
          <p:cNvSpPr txBox="1"/>
          <p:nvPr/>
        </p:nvSpPr>
        <p:spPr>
          <a:xfrm>
            <a:off x="4823324" y="1261675"/>
            <a:ext cx="263214" cy="276999"/>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200" dirty="0"/>
              <a:t>3</a:t>
            </a:r>
          </a:p>
        </p:txBody>
      </p:sp>
      <p:sp>
        <p:nvSpPr>
          <p:cNvPr id="10" name="TextBox 9"/>
          <p:cNvSpPr txBox="1"/>
          <p:nvPr/>
        </p:nvSpPr>
        <p:spPr>
          <a:xfrm>
            <a:off x="4156386" y="3456801"/>
            <a:ext cx="263214" cy="276999"/>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200" dirty="0" smtClean="0"/>
              <a:t>4</a:t>
            </a:r>
            <a:endParaRPr lang="en-US" sz="1200" dirty="0"/>
          </a:p>
        </p:txBody>
      </p:sp>
    </p:spTree>
    <p:extLst>
      <p:ext uri="{BB962C8B-B14F-4D97-AF65-F5344CB8AC3E}">
        <p14:creationId xmlns:p14="http://schemas.microsoft.com/office/powerpoint/2010/main" val="3433094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 name="Rectangle 8"/>
          <p:cNvSpPr/>
          <p:nvPr/>
        </p:nvSpPr>
        <p:spPr>
          <a:xfrm>
            <a:off x="2438400" y="27801"/>
            <a:ext cx="4227512"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When to use Setter Injection over Constructor Injection in </a:t>
            </a:r>
            <a:r>
              <a:rPr lang="en-US" sz="1200" dirty="0" smtClean="0"/>
              <a:t>Spring</a:t>
            </a:r>
            <a:endParaRPr lang="en-US" sz="1200" dirty="0"/>
          </a:p>
        </p:txBody>
      </p:sp>
      <p:sp>
        <p:nvSpPr>
          <p:cNvPr id="6" name="Rounded Rectangle 5"/>
          <p:cNvSpPr/>
          <p:nvPr/>
        </p:nvSpPr>
        <p:spPr>
          <a:xfrm>
            <a:off x="612775" y="775513"/>
            <a:ext cx="4492625" cy="991374"/>
          </a:xfrm>
          <a:prstGeom prst="roundRect">
            <a:avLst/>
          </a:prstGeom>
          <a:ln w="3175"/>
        </p:spPr>
        <p:style>
          <a:lnRef idx="2">
            <a:schemeClr val="accent3"/>
          </a:lnRef>
          <a:fillRef idx="1">
            <a:schemeClr val="lt1"/>
          </a:fillRef>
          <a:effectRef idx="0">
            <a:schemeClr val="accent3"/>
          </a:effectRef>
          <a:fontRef idx="minor">
            <a:schemeClr val="dk1"/>
          </a:fontRef>
        </p:style>
        <p:txBody>
          <a:bodyPr rtlCol="0" anchor="ctr"/>
          <a:lstStyle/>
          <a:p>
            <a:r>
              <a:rPr lang="en-US" sz="1200" dirty="0"/>
              <a:t>Setter Injection has upper hand over Constructor Injection in terms of readability. Since for configuring Spring we use XML files, readability is much bigger concern. Also drawback of setter Injection around ensuring mandatory dependency injected or </a:t>
            </a:r>
            <a:r>
              <a:rPr lang="en-US" sz="1200" dirty="0" smtClean="0"/>
              <a:t>not.</a:t>
            </a:r>
            <a:endParaRPr lang="en-US" sz="1200" dirty="0"/>
          </a:p>
        </p:txBody>
      </p:sp>
      <p:sp>
        <p:nvSpPr>
          <p:cNvPr id="7" name="Rounded Rectangle 6"/>
          <p:cNvSpPr/>
          <p:nvPr/>
        </p:nvSpPr>
        <p:spPr>
          <a:xfrm>
            <a:off x="3886200" y="2438400"/>
            <a:ext cx="5026025" cy="2057400"/>
          </a:xfrm>
          <a:prstGeom prst="round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marL="171450" indent="-171450">
              <a:buFont typeface="Wingdings" panose="05000000000000000000" pitchFamily="2" charset="2"/>
              <a:buChar char="ü"/>
            </a:pPr>
            <a:r>
              <a:rPr lang="en-US" sz="1200" dirty="0"/>
              <a:t>In Summary, both Setter Injection and Constructor Injection has there own advantage and disadvantage. The good thing about Spring is that it doesn't restrict you to use either Setter Injection or Constructor Injection and you are free to use both of them in one Spring configuration file. </a:t>
            </a:r>
            <a:endParaRPr lang="en-US" sz="1200" dirty="0" smtClean="0"/>
          </a:p>
          <a:p>
            <a:pPr marL="171450" indent="-171450">
              <a:buFont typeface="Wingdings" panose="05000000000000000000" pitchFamily="2" charset="2"/>
              <a:buChar char="ü"/>
            </a:pPr>
            <a:endParaRPr lang="en-US" sz="1200" dirty="0"/>
          </a:p>
          <a:p>
            <a:pPr marL="171450" indent="-171450">
              <a:buFont typeface="Wingdings" panose="05000000000000000000" pitchFamily="2" charset="2"/>
              <a:buChar char="ü"/>
            </a:pPr>
            <a:r>
              <a:rPr lang="en-US" sz="1200" dirty="0" smtClean="0"/>
              <a:t>Use </a:t>
            </a:r>
            <a:r>
              <a:rPr lang="en-US" sz="1200" dirty="0"/>
              <a:t>Setter injection when a number of dependencies are more or you need readability. </a:t>
            </a:r>
            <a:endParaRPr lang="en-US" sz="1200" dirty="0" smtClean="0"/>
          </a:p>
          <a:p>
            <a:pPr marL="171450" indent="-171450">
              <a:buFont typeface="Wingdings" panose="05000000000000000000" pitchFamily="2" charset="2"/>
              <a:buChar char="ü"/>
            </a:pPr>
            <a:endParaRPr lang="en-US" sz="1200" dirty="0"/>
          </a:p>
          <a:p>
            <a:pPr marL="171450" indent="-171450">
              <a:buFont typeface="Wingdings" panose="05000000000000000000" pitchFamily="2" charset="2"/>
              <a:buChar char="ü"/>
            </a:pPr>
            <a:r>
              <a:rPr lang="en-US" sz="1200" dirty="0" smtClean="0"/>
              <a:t>Use </a:t>
            </a:r>
            <a:r>
              <a:rPr lang="en-US" sz="1200" dirty="0"/>
              <a:t>Constructor Injection when Object must be created with all of its dependency</a:t>
            </a:r>
            <a:r>
              <a:rPr lang="en-US" sz="1200" dirty="0" smtClean="0"/>
              <a:t>.</a:t>
            </a:r>
            <a:endParaRPr lang="en-US" sz="1200" dirty="0"/>
          </a:p>
        </p:txBody>
      </p:sp>
      <p:sp>
        <p:nvSpPr>
          <p:cNvPr id="5" name="TextBox 4"/>
          <p:cNvSpPr txBox="1"/>
          <p:nvPr/>
        </p:nvSpPr>
        <p:spPr>
          <a:xfrm>
            <a:off x="5106832" y="1132700"/>
            <a:ext cx="263214" cy="276999"/>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sz="1200" dirty="0"/>
              <a:t>1</a:t>
            </a:r>
          </a:p>
        </p:txBody>
      </p:sp>
      <p:sp>
        <p:nvSpPr>
          <p:cNvPr id="10" name="TextBox 9"/>
          <p:cNvSpPr txBox="1"/>
          <p:nvPr/>
        </p:nvSpPr>
        <p:spPr>
          <a:xfrm>
            <a:off x="3622986" y="3251626"/>
            <a:ext cx="263214" cy="276999"/>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sz="1200" dirty="0"/>
              <a:t>2</a:t>
            </a:r>
            <a:endParaRPr lang="en-US" sz="1200" dirty="0"/>
          </a:p>
        </p:txBody>
      </p:sp>
    </p:spTree>
    <p:extLst>
      <p:ext uri="{BB962C8B-B14F-4D97-AF65-F5344CB8AC3E}">
        <p14:creationId xmlns:p14="http://schemas.microsoft.com/office/powerpoint/2010/main" val="31571277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82151</TotalTime>
  <Words>477</Words>
  <Application>Microsoft Office PowerPoint</Application>
  <PresentationFormat>Custom</PresentationFormat>
  <Paragraphs>30</Paragraphs>
  <Slides>4</Slides>
  <Notes>4</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Ramesh</cp:lastModifiedBy>
  <cp:revision>8624</cp:revision>
  <dcterms:created xsi:type="dcterms:W3CDTF">2006-08-16T00:00:00Z</dcterms:created>
  <dcterms:modified xsi:type="dcterms:W3CDTF">2018-01-30T10:06:49Z</dcterms:modified>
</cp:coreProperties>
</file>