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33"/>
  </p:notesMasterIdLst>
  <p:sldIdLst>
    <p:sldId id="256" r:id="rId3"/>
    <p:sldId id="383" r:id="rId4"/>
    <p:sldId id="384" r:id="rId5"/>
    <p:sldId id="385" r:id="rId6"/>
    <p:sldId id="386" r:id="rId7"/>
    <p:sldId id="387" r:id="rId8"/>
    <p:sldId id="402" r:id="rId9"/>
    <p:sldId id="388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401" r:id="rId18"/>
    <p:sldId id="374" r:id="rId19"/>
    <p:sldId id="352" r:id="rId20"/>
    <p:sldId id="354" r:id="rId21"/>
    <p:sldId id="376" r:id="rId22"/>
    <p:sldId id="378" r:id="rId23"/>
    <p:sldId id="380" r:id="rId24"/>
    <p:sldId id="293" r:id="rId25"/>
    <p:sldId id="351" r:id="rId26"/>
    <p:sldId id="381" r:id="rId27"/>
    <p:sldId id="340" r:id="rId28"/>
    <p:sldId id="341" r:id="rId29"/>
    <p:sldId id="318" r:id="rId30"/>
    <p:sldId id="310" r:id="rId31"/>
    <p:sldId id="307" r:id="rId32"/>
  </p:sldIdLst>
  <p:sldSz cx="12192000" cy="6858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  <p:embeddedFont>
      <p:font typeface="Helvetica Neue Light" panose="020B060402020202020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Open Sans Light" panose="020B0306030504020204" pitchFamily="34" charset="0"/>
      <p:regular r:id="rId47"/>
      <p:bold r:id="rId48"/>
      <p:italic r:id="rId49"/>
      <p:boldItalic r:id="rId50"/>
    </p:embeddedFont>
    <p:embeddedFont>
      <p:font typeface="Times" panose="02020603050405020304" pitchFamily="18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008"/>
    <a:srgbClr val="82F4FA"/>
    <a:srgbClr val="43EEF7"/>
    <a:srgbClr val="FE4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63" d="100"/>
          <a:sy n="63" d="100"/>
        </p:scale>
        <p:origin x="8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825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95063ccad_2_3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f95063ccad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f95063ccad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title: 40 pt. Arial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Presenter Name: 16 pt. Arial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Presenters Title: 16 pt. Arial Italic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387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852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/>
              <a:t>Softened by the DPN solvent, QDs to sink through the dielectric layer toward metal layer over time, resulted in quenching of QD emission.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80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537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9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88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191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43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005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71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On-chip pair generation rate depends on several factors and is given by : R is the ring-resonator radius, γ is the nonlinear coefficient of the material, which also takes the confinement factor into account, Q is the quality factor, </a:t>
            </a:r>
            <a:r>
              <a:rPr lang="en-US" dirty="0" err="1"/>
              <a:t>ωp</a:t>
            </a:r>
            <a:r>
              <a:rPr lang="en-US" dirty="0"/>
              <a:t> is the angular frequency, vg is the group velocity at the pump wavelength, and Pp is the on-chip pump power.</a:t>
            </a: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55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86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61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On-chip pair generation rate depends on several factors and is given by : R is the ring-resonator radius, γ is the nonlinear coefficient of the material, which also takes the confinement factor into account, Q is the quality factor, </a:t>
            </a:r>
            <a:r>
              <a:rPr lang="en-US" dirty="0" err="1"/>
              <a:t>ωp</a:t>
            </a:r>
            <a:r>
              <a:rPr lang="en-US" dirty="0"/>
              <a:t> is the angular frequency, vg is the group velocity at the pump wavelength, and Pp is the on-chip pump power.</a:t>
            </a: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415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On-chip pair generation rate depends on several factors and is given by : R is the ring-resonator radius, γ is the nonlinear coefficient of the material, which also takes the confinement factor into account, Q is the quality factor, </a:t>
            </a:r>
            <a:r>
              <a:rPr lang="en-US" dirty="0" err="1"/>
              <a:t>ωp</a:t>
            </a:r>
            <a:r>
              <a:rPr lang="en-US" dirty="0"/>
              <a:t> is the angular frequency, vg is the group velocity at the pump wavelength, and Pp is the on-chip pump power.</a:t>
            </a: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3076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fe9bf51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04fe9bf51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7971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50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fe9bf51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g104fe9bf51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1352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853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860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934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90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233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8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57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54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72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372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584d5f74_2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584d5f7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10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0" y="0"/>
            <a:ext cx="1054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609600" y="0"/>
            <a:ext cx="1054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28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2"/>
          </p:nvPr>
        </p:nvSpPr>
        <p:spPr>
          <a:xfrm>
            <a:off x="6303264" y="1616400"/>
            <a:ext cx="527913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45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2"/>
          </p:nvPr>
        </p:nvSpPr>
        <p:spPr>
          <a:xfrm>
            <a:off x="4368800" y="1600200"/>
            <a:ext cx="345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3"/>
          </p:nvPr>
        </p:nvSpPr>
        <p:spPr>
          <a:xfrm>
            <a:off x="8128000" y="1600200"/>
            <a:ext cx="3454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3420533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3"/>
          </p:nvPr>
        </p:nvSpPr>
        <p:spPr>
          <a:xfrm>
            <a:off x="6231467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4"/>
          </p:nvPr>
        </p:nvSpPr>
        <p:spPr>
          <a:xfrm>
            <a:off x="9042400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28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2"/>
          </p:nvPr>
        </p:nvSpPr>
        <p:spPr>
          <a:xfrm>
            <a:off x="6303264" y="1616400"/>
            <a:ext cx="527913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2"/>
          </p:nvPr>
        </p:nvSpPr>
        <p:spPr>
          <a:xfrm>
            <a:off x="3420533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3"/>
          </p:nvPr>
        </p:nvSpPr>
        <p:spPr>
          <a:xfrm>
            <a:off x="6231467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4"/>
          </p:nvPr>
        </p:nvSpPr>
        <p:spPr>
          <a:xfrm>
            <a:off x="9042400" y="1600200"/>
            <a:ext cx="254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marL="914400" lvl="1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2pPr>
            <a:lvl3pPr marL="1371600" lvl="2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3pPr>
            <a:lvl4pPr marL="1828800" lvl="3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/>
            </a:lvl4pPr>
            <a:lvl5pPr marL="2286000" lvl="4" indent="-3937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/>
            </a:lvl5pPr>
            <a:lvl6pPr marL="2743200" lvl="5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6pPr>
            <a:lvl7pPr marL="3200400" lvl="6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7pPr>
            <a:lvl8pPr marL="3657600" lvl="7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8pPr>
            <a:lvl9pPr marL="4114800" lvl="8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 descr="_Plaid-Digital_FINAL-NEW.png"/>
          <p:cNvPicPr preferRelativeResize="0"/>
          <p:nvPr/>
        </p:nvPicPr>
        <p:blipFill rotWithShape="1">
          <a:blip r:embed="rId7">
            <a:alphaModFix/>
          </a:blip>
          <a:srcRect l="59550" t="20875" r="39888" b="2893"/>
          <a:stretch/>
        </p:blipFill>
        <p:spPr>
          <a:xfrm rot="5400000">
            <a:off x="5065182" y="1394884"/>
            <a:ext cx="80433" cy="102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 descr="_Plaid-Digital_FINAL-NEW.png"/>
          <p:cNvPicPr preferRelativeResize="0"/>
          <p:nvPr/>
        </p:nvPicPr>
        <p:blipFill rotWithShape="1">
          <a:blip r:embed="rId7">
            <a:alphaModFix/>
          </a:blip>
          <a:srcRect l="59550" t="20875" r="39888" b="2893"/>
          <a:stretch/>
        </p:blipFill>
        <p:spPr>
          <a:xfrm rot="5400000">
            <a:off x="5065182" y="1394884"/>
            <a:ext cx="80433" cy="10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3200" y="5664200"/>
            <a:ext cx="1539453" cy="98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4765224" y="85338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35" name="Google Shape;135;p16"/>
          <p:cNvSpPr txBox="1"/>
          <p:nvPr/>
        </p:nvSpPr>
        <p:spPr>
          <a:xfrm>
            <a:off x="14968424" y="87370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5171624" y="89402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5374824" y="91434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1379200" y="133787"/>
            <a:ext cx="675853" cy="3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500" b="0" i="0" u="none" strike="noStrike" cap="none" dirty="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 descr="_Plaid-Digital_FINAL-NEW.png"/>
          <p:cNvPicPr preferRelativeResize="0"/>
          <p:nvPr/>
        </p:nvPicPr>
        <p:blipFill rotWithShape="1">
          <a:blip r:embed="rId5">
            <a:alphaModFix/>
          </a:blip>
          <a:srcRect l="59550" t="20875" r="39888" b="2893"/>
          <a:stretch/>
        </p:blipFill>
        <p:spPr>
          <a:xfrm rot="5400000">
            <a:off x="5065182" y="1394884"/>
            <a:ext cx="80433" cy="102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 descr="_Plaid-Digital_FINAL-NEW.png"/>
          <p:cNvPicPr preferRelativeResize="0"/>
          <p:nvPr/>
        </p:nvPicPr>
        <p:blipFill rotWithShape="1">
          <a:blip r:embed="rId5">
            <a:alphaModFix/>
          </a:blip>
          <a:srcRect l="59550" t="20875" r="39888" b="2893"/>
          <a:stretch/>
        </p:blipFill>
        <p:spPr>
          <a:xfrm rot="5400000">
            <a:off x="5065182" y="1394884"/>
            <a:ext cx="80433" cy="10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609600" y="482600"/>
            <a:ext cx="1097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 sz="56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900"/>
              <a:buNone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619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19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63200" y="5664200"/>
            <a:ext cx="1539453" cy="98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14765224" y="85338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74" name="Google Shape;174;p24"/>
          <p:cNvSpPr txBox="1"/>
          <p:nvPr/>
        </p:nvSpPr>
        <p:spPr>
          <a:xfrm>
            <a:off x="14968424" y="87370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5171624" y="89402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5374824" y="9143484"/>
            <a:ext cx="3731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5" tIns="60925" rIns="60925" bIns="6092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600" b="0" i="0" u="none" strike="noStrike" cap="none" dirty="0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1379200" y="133787"/>
            <a:ext cx="675853" cy="3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500" b="0" i="0" u="none" strike="noStrike" cap="none" dirty="0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2"/>
          <p:cNvCxnSpPr/>
          <p:nvPr/>
        </p:nvCxnSpPr>
        <p:spPr>
          <a:xfrm>
            <a:off x="3179100" y="299085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/>
          <p:nvPr/>
        </p:nvSpPr>
        <p:spPr>
          <a:xfrm>
            <a:off x="1659988" y="2019300"/>
            <a:ext cx="10532012" cy="279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Quantum Communication : Sources</a:t>
            </a: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b="1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Presented By</a:t>
            </a:r>
            <a:endParaRPr sz="1700" b="1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                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</a:t>
            </a:r>
            <a:r>
              <a:rPr lang="en-US" sz="19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Abhishek Anand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                                                                                </a:t>
            </a:r>
            <a:r>
              <a:rPr lang="en-US" sz="19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Alok Anand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            </a:t>
            </a:r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Electrical &amp; Computer Engineering                                                                                         Electrical &amp; Computer Engineering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b="1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December 15, 2021</a:t>
            </a: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1659988" y="5503572"/>
            <a:ext cx="10532012" cy="101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algn="ctr" latinLnBrk="1"/>
            <a:r>
              <a:rPr lang="en-US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ELEMENTS OF QUANTUM COMMUNICATIONS AND NETWORKS (18-819E)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Professor Elias Towe</a:t>
            </a:r>
            <a:endParaRPr sz="2000" b="1" dirty="0">
              <a:solidFill>
                <a:srgbClr val="FFFFFF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How it’s made ? : QD in Nano-Antenna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endParaRPr lang="en-US" sz="500" b="1" dirty="0"/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dirty="0"/>
              <a:t>Hybrid metal–dielectric bullseye nano-antennas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Photon source located at the center of the bullseye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At a large distance from the metal emits into a dielectric layer that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0" dirty="0"/>
              <a:t>Acts as a slab waveguide guiding light radially outward toward circular gratings.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0" dirty="0"/>
              <a:t>In the far-field, the interference between various diffracted waves occurs only at low angles.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0" dirty="0"/>
              <a:t>This results, in a highly directional photon stream in a broad spectral range.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549F-5FA4-44FC-92B4-8187C6B3A4C4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Fabrication : Nano antenna</a:t>
            </a:r>
            <a:endParaRPr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49" y="1946535"/>
            <a:ext cx="2203176" cy="544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30" y="1804932"/>
            <a:ext cx="1976611" cy="751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32" y="1339075"/>
            <a:ext cx="1942064" cy="1422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024" y="1518672"/>
            <a:ext cx="1668154" cy="1283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2A646-354C-43A7-9130-57B84E630206}"/>
              </a:ext>
            </a:extLst>
          </p:cNvPr>
          <p:cNvSpPr txBox="1"/>
          <p:nvPr/>
        </p:nvSpPr>
        <p:spPr>
          <a:xfrm>
            <a:off x="304799" y="611820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707425" y="2050185"/>
            <a:ext cx="352341" cy="2026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631982" y="943670"/>
            <a:ext cx="28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Template Stripping</a:t>
            </a:r>
            <a:endParaRPr lang="en-IN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199530" y="2812872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Ultra smooth </a:t>
            </a:r>
          </a:p>
          <a:p>
            <a:r>
              <a:rPr lang="en-US" sz="1100" dirty="0"/>
              <a:t>Nano-antenna</a:t>
            </a:r>
            <a:endParaRPr lang="en-IN" sz="11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4260" y="1614514"/>
            <a:ext cx="1955402" cy="9564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8079607" y="3846197"/>
            <a:ext cx="2206469" cy="22720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157788" y="2701059"/>
            <a:ext cx="17668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US" sz="1100" dirty="0"/>
              <a:t>First dielectric layer </a:t>
            </a:r>
          </a:p>
          <a:p>
            <a:pPr algn="ctr">
              <a:buClr>
                <a:schemeClr val="dk1"/>
              </a:buClr>
            </a:pPr>
            <a:r>
              <a:rPr lang="en-US" sz="1100" dirty="0"/>
              <a:t>Poly-methyl methacrylate</a:t>
            </a:r>
          </a:p>
          <a:p>
            <a:pPr algn="ctr">
              <a:buClr>
                <a:schemeClr val="dk1"/>
              </a:buClr>
            </a:pPr>
            <a:r>
              <a:rPr lang="en-US" sz="1100" dirty="0"/>
              <a:t>Spin-coated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86076" y="3362265"/>
            <a:ext cx="1595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Gas-phase deposition </a:t>
            </a:r>
          </a:p>
          <a:p>
            <a:pPr algn="ctr"/>
            <a:r>
              <a:rPr lang="en-US" sz="1100" dirty="0"/>
              <a:t>(Room-temperature)</a:t>
            </a:r>
          </a:p>
          <a:p>
            <a:pPr algn="ctr"/>
            <a:r>
              <a:rPr lang="en-US" sz="1100" dirty="0"/>
              <a:t>thin layer - </a:t>
            </a:r>
            <a:r>
              <a:rPr lang="en-US" sz="1100" dirty="0" err="1"/>
              <a:t>AlOx</a:t>
            </a:r>
            <a:endParaRPr lang="en-US" sz="1100" dirty="0"/>
          </a:p>
          <a:p>
            <a:pPr algn="ctr"/>
            <a:r>
              <a:rPr lang="en-US" sz="1100" dirty="0"/>
              <a:t>For stability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192691" y="1991399"/>
            <a:ext cx="352341" cy="2026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>
            <a:off x="7491514" y="1961655"/>
            <a:ext cx="352341" cy="2026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>
            <a:off x="9618399" y="1961655"/>
            <a:ext cx="352341" cy="2026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3077469"/>
            <a:ext cx="7637258" cy="316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Quantum Dot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CdSe</a:t>
            </a:r>
            <a:r>
              <a:rPr lang="en-US" dirty="0"/>
              <a:t>/</a:t>
            </a:r>
            <a:r>
              <a:rPr lang="en-US" dirty="0" err="1"/>
              <a:t>CdS</a:t>
            </a:r>
            <a:r>
              <a:rPr lang="en-US" dirty="0"/>
              <a:t> (range of 640nm)</a:t>
            </a:r>
            <a:endParaRPr lang="en-US" i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i="0" dirty="0" err="1"/>
              <a:t>InAs</a:t>
            </a:r>
            <a:r>
              <a:rPr lang="en-IN" i="0" dirty="0"/>
              <a:t>/GaAs (QD) heterostructure (940nm to 980 nm)</a:t>
            </a:r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Photon generation process</a:t>
            </a:r>
          </a:p>
          <a:p>
            <a:pPr marL="800100" lvl="1" indent="-342900">
              <a:buSzPts val="1900"/>
              <a:buFont typeface="Arial" panose="020B0604020202020204" pitchFamily="34" charset="0"/>
              <a:buChar char="•"/>
            </a:pPr>
            <a:r>
              <a:rPr lang="en-US" dirty="0"/>
              <a:t>Pulsed excitation comes from : A 400 nm pulsed laser diode.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0" dirty="0"/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5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000" dirty="0">
                <a:solidFill>
                  <a:schemeClr val="accent1"/>
                </a:solidFill>
              </a:rPr>
              <a:t>Fabrication : Nano antenna</a:t>
            </a:r>
            <a:endParaRPr sz="19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62" t="3682" r="1774" b="19687"/>
          <a:stretch/>
        </p:blipFill>
        <p:spPr>
          <a:xfrm>
            <a:off x="2632340" y="4763702"/>
            <a:ext cx="2918769" cy="1332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988" t="12" b="20029"/>
          <a:stretch/>
        </p:blipFill>
        <p:spPr>
          <a:xfrm>
            <a:off x="5231725" y="2526121"/>
            <a:ext cx="2645574" cy="1341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083" t="14085" r="52295" b="4061"/>
          <a:stretch/>
        </p:blipFill>
        <p:spPr>
          <a:xfrm>
            <a:off x="9508656" y="2677565"/>
            <a:ext cx="2213160" cy="1224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BA532-50B0-4F99-9A86-D994411CC83B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52488" y="4806723"/>
            <a:ext cx="0" cy="208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27299" y="4801813"/>
            <a:ext cx="4034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27299" y="5020425"/>
            <a:ext cx="4034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09458" y="4804711"/>
            <a:ext cx="17203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Second dielectric layer </a:t>
            </a:r>
          </a:p>
          <a:p>
            <a:pPr algn="ctr"/>
            <a:r>
              <a:rPr lang="en-US" sz="1100" dirty="0"/>
              <a:t>coated</a:t>
            </a:r>
          </a:p>
          <a:p>
            <a:pPr algn="ctr"/>
            <a:r>
              <a:rPr lang="en-US" sz="1100" dirty="0" err="1"/>
              <a:t>Polymethyl</a:t>
            </a:r>
            <a:r>
              <a:rPr lang="en-US" sz="1100" dirty="0"/>
              <a:t> methacrylate</a:t>
            </a:r>
            <a:endParaRPr lang="en-IN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56858" t="8870" r="2046" b="19390"/>
          <a:stretch/>
        </p:blipFill>
        <p:spPr>
          <a:xfrm>
            <a:off x="9506242" y="4239228"/>
            <a:ext cx="2228826" cy="1225855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9041935" y="1856761"/>
            <a:ext cx="570323" cy="3706395"/>
          </a:xfrm>
          <a:prstGeom prst="leftBrace">
            <a:avLst>
              <a:gd name="adj1" fmla="val 7966"/>
              <a:gd name="adj2" fmla="val 368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1891" t="-91" r="2069" b="20642"/>
          <a:stretch/>
        </p:blipFill>
        <p:spPr>
          <a:xfrm>
            <a:off x="1204245" y="2738930"/>
            <a:ext cx="2617878" cy="11430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48540" t="1983" r="17387" b="85592"/>
          <a:stretch/>
        </p:blipFill>
        <p:spPr>
          <a:xfrm>
            <a:off x="2349438" y="2554344"/>
            <a:ext cx="993913" cy="225287"/>
          </a:xfrm>
          <a:prstGeom prst="rect">
            <a:avLst/>
          </a:prstGeom>
        </p:spPr>
      </p:pic>
      <p:sp>
        <p:nvSpPr>
          <p:cNvPr id="25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7783470" cy="146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Integrated scanning probe microscope with optical microscope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Observation of writing process 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AFM probe - High-resolution nanoscale topographical map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1893" y="1371068"/>
            <a:ext cx="1149579" cy="7663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6632" y="1796813"/>
            <a:ext cx="132558" cy="1458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459" y="1819709"/>
            <a:ext cx="132558" cy="14581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0151" y="1796813"/>
            <a:ext cx="132558" cy="1458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837" y="1569098"/>
            <a:ext cx="872542" cy="2251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404166" y="2056025"/>
            <a:ext cx="259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QD-solvent suspension (ink) – liquid state at room temperature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28197" y="539440"/>
            <a:ext cx="22445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CdSe</a:t>
            </a:r>
            <a:r>
              <a:rPr lang="en-US" sz="1200" dirty="0"/>
              <a:t>/</a:t>
            </a:r>
            <a:r>
              <a:rPr lang="en-US" sz="1200" dirty="0" err="1"/>
              <a:t>CdS</a:t>
            </a:r>
            <a:r>
              <a:rPr lang="en-US" sz="1200" dirty="0"/>
              <a:t> or </a:t>
            </a:r>
            <a:r>
              <a:rPr lang="en-IN" sz="1200" dirty="0" err="1"/>
              <a:t>InAs</a:t>
            </a:r>
            <a:r>
              <a:rPr lang="en-IN" sz="1200" dirty="0"/>
              <a:t>/GaAs</a:t>
            </a:r>
            <a:r>
              <a:rPr lang="en-US" sz="1200" dirty="0"/>
              <a:t>(QD) </a:t>
            </a:r>
          </a:p>
          <a:p>
            <a:pPr algn="ctr"/>
            <a:r>
              <a:rPr lang="en-US" sz="2000" b="1" dirty="0"/>
              <a:t>+ </a:t>
            </a:r>
            <a:endParaRPr lang="en-US" sz="1200" b="1" dirty="0"/>
          </a:p>
          <a:p>
            <a:pPr algn="ctr"/>
            <a:r>
              <a:rPr lang="en-US" sz="1200" dirty="0"/>
              <a:t>Dichlorobenzene</a:t>
            </a:r>
          </a:p>
          <a:p>
            <a:pPr algn="ctr"/>
            <a:r>
              <a:rPr lang="en-US" sz="1200" dirty="0"/>
              <a:t>(High-boiling solvent)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297066" y="3191217"/>
            <a:ext cx="352341" cy="20267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Curved Connector 30"/>
          <p:cNvCxnSpPr>
            <a:stCxn id="12" idx="2"/>
            <a:endCxn id="10" idx="0"/>
          </p:cNvCxnSpPr>
          <p:nvPr/>
        </p:nvCxnSpPr>
        <p:spPr>
          <a:xfrm rot="5400000">
            <a:off x="4875136" y="3084326"/>
            <a:ext cx="895966" cy="246278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9" idx="1"/>
          </p:cNvCxnSpPr>
          <p:nvPr/>
        </p:nvCxnSpPr>
        <p:spPr>
          <a:xfrm>
            <a:off x="7877299" y="3196929"/>
            <a:ext cx="1164636" cy="24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18999" y="4227020"/>
            <a:ext cx="461659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</a:pPr>
            <a:r>
              <a:rPr lang="en-US" sz="1200" dirty="0"/>
              <a:t>Integrated microscope determine success or failure of writing step</a:t>
            </a:r>
          </a:p>
        </p:txBody>
      </p:sp>
    </p:spTree>
    <p:extLst>
      <p:ext uri="{BB962C8B-B14F-4D97-AF65-F5344CB8AC3E}">
        <p14:creationId xmlns:p14="http://schemas.microsoft.com/office/powerpoint/2010/main" val="264942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Antenna : Collection efficiency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Importance of high precision positioning on the performance of the devices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Degradation of performance for even sub-500 nm displacements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9" y="1997768"/>
            <a:ext cx="4572425" cy="4181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44" y="1859241"/>
            <a:ext cx="4334706" cy="4440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7E4D5-D71A-471F-A0D0-35F57F73D9E5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Antenna : Collection efficiency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2000" b="1" dirty="0">
                <a:solidFill>
                  <a:schemeClr val="accent1"/>
                </a:solidFill>
              </a:rPr>
              <a:t>Collection efficiency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Collection efficiency for emitter-antenna devices are compared to </a:t>
            </a:r>
            <a:r>
              <a:rPr lang="en-US" dirty="0" err="1"/>
              <a:t>emmission</a:t>
            </a:r>
            <a:r>
              <a:rPr lang="en-US" dirty="0"/>
              <a:t> in free space. 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High directionality. 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Two NAs (0.22,0.5) of commercially available fibers supports direct coupling to optical fibers.</a:t>
            </a:r>
          </a:p>
          <a:p>
            <a:pPr marL="0" indent="0">
              <a:buClr>
                <a:schemeClr val="dk1"/>
              </a:buClr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8" y="2619996"/>
            <a:ext cx="5637991" cy="344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33" y="2847050"/>
            <a:ext cx="5380901" cy="3215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3005C-69FE-46C1-A56F-4D0826EE725D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0695" y="462500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75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Antenna : Advantages 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Efficient room-temperature nano antenna-emitter devices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On-Demand photon source.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Antibunching</a:t>
            </a:r>
            <a:r>
              <a:rPr lang="en-US" dirty="0"/>
              <a:t> of the fluorescence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Collection efficiencies of &gt; 80% into a low NA of 0.5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Brightness levels of up to 0.76 photons/pulse 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High single photon purities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QD are easily isolated at the single-particle level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dirty="0"/>
              <a:t>No lifetime reduction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Photon rate of 380 kHz (330 kHz) at an optical pump rate of 500 kHz 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dirty="0"/>
              <a:t>Maximal photon rate of ∼11.5 MHz (10.1 MHz) for a collection NA of 0.9 (0.5).</a:t>
            </a:r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CC321-9FAD-44F5-908D-0F116BF269C9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719071" y="3204324"/>
            <a:ext cx="8278369" cy="44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/>
                </a:solidFill>
              </a:rPr>
              <a:t>ENTANGLED PHOTON SOURCE USING MICRO-RING RESONATOR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011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Micro-ring Resonators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D87A1-E6DB-447F-B1BD-5A9485E51777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05548-B36E-4990-BE82-F1C20E08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594" y="1175688"/>
            <a:ext cx="4578467" cy="4230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C713B4-0A72-4732-82DE-AA0A5C91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39" y="3085403"/>
            <a:ext cx="5348669" cy="2090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000FC3-B1D2-48B4-B4F3-749680DEB3C7}"/>
              </a:ext>
            </a:extLst>
          </p:cNvPr>
          <p:cNvSpPr txBox="1"/>
          <p:nvPr/>
        </p:nvSpPr>
        <p:spPr>
          <a:xfrm>
            <a:off x="7705725" y="5489601"/>
            <a:ext cx="323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Micro-ring thickness and width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B1BB66-556B-43D8-97F7-54DFBCF121E0}"/>
                  </a:ext>
                </a:extLst>
              </p:cNvPr>
              <p:cNvSpPr txBox="1"/>
              <p:nvPr/>
            </p:nvSpPr>
            <p:spPr>
              <a:xfrm>
                <a:off x="1152606" y="5058714"/>
                <a:ext cx="50217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Micro-ring resonator structure :  Lower silicon dioxide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cladding and Top air cladding.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B1BB66-556B-43D8-97F7-54DFBCF1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06" y="5058714"/>
                <a:ext cx="5021788" cy="738664"/>
              </a:xfrm>
              <a:prstGeom prst="rect">
                <a:avLst/>
              </a:prstGeom>
              <a:blipFill>
                <a:blip r:embed="rId5"/>
                <a:stretch>
                  <a:fillRect l="-364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4678F-E8B0-4898-A176-1F946CE65FFF}"/>
              </a:ext>
            </a:extLst>
          </p:cNvPr>
          <p:cNvCxnSpPr>
            <a:cxnSpLocks/>
          </p:cNvCxnSpPr>
          <p:nvPr/>
        </p:nvCxnSpPr>
        <p:spPr>
          <a:xfrm>
            <a:off x="3514725" y="3987227"/>
            <a:ext cx="11906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2834FC-EE7C-4F54-BCA6-C32E783BDA16}"/>
              </a:ext>
            </a:extLst>
          </p:cNvPr>
          <p:cNvSpPr txBox="1"/>
          <p:nvPr/>
        </p:nvSpPr>
        <p:spPr>
          <a:xfrm>
            <a:off x="3663500" y="3948382"/>
            <a:ext cx="155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3008"/>
                </a:solidFill>
              </a:rPr>
              <a:t>25um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4161A-CA88-4727-9D35-5EE15ED8953D}"/>
                  </a:ext>
                </a:extLst>
              </p:cNvPr>
              <p:cNvSpPr txBox="1"/>
              <p:nvPr/>
            </p:nvSpPr>
            <p:spPr>
              <a:xfrm>
                <a:off x="304800" y="1333500"/>
                <a:ext cx="5619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Core – Design </a:t>
                </a:r>
                <a:r>
                  <a:rPr lang="pt-BR" sz="18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</a:t>
                </a:r>
                <a:r>
                  <a:rPr lang="en-US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High-Q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micro-ring</a:t>
                </a:r>
                <a:r>
                  <a:rPr lang="pt-BR" sz="18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endParaRPr lang="en-US" sz="2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4161A-CA88-4727-9D35-5EE15ED8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33500"/>
                <a:ext cx="5619750" cy="707886"/>
              </a:xfrm>
              <a:prstGeom prst="rect">
                <a:avLst/>
              </a:prstGeom>
              <a:blipFill>
                <a:blip r:embed="rId6"/>
                <a:stretch>
                  <a:fillRect l="-1085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r>
              <a:rPr lang="pt-BR" sz="4300" dirty="0">
                <a:solidFill>
                  <a:schemeClr val="accent1"/>
                </a:solidFill>
              </a:rPr>
              <a:t>Coupling – Design</a:t>
            </a:r>
            <a:endParaRPr lang="en-US" sz="4300" dirty="0">
              <a:solidFill>
                <a:schemeClr val="accent1"/>
              </a:solidFill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800" y="1055077"/>
            <a:ext cx="10972800" cy="523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228600" indent="0"/>
            <a:endParaRPr lang="en-US" dirty="0">
              <a:solidFill>
                <a:srgbClr val="212529"/>
              </a:solidFill>
              <a:latin typeface="Computer Modern Serif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6440A-9BC5-4024-8161-F01944EE3A3E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E0888-DF73-4389-9F92-01B1FDD27FC9}"/>
              </a:ext>
            </a:extLst>
          </p:cNvPr>
          <p:cNvSpPr txBox="1"/>
          <p:nvPr/>
        </p:nvSpPr>
        <p:spPr>
          <a:xfrm>
            <a:off x="234445" y="3147568"/>
            <a:ext cx="7480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1800" dirty="0"/>
              <a:t>Supports single-mode operation at telecom wavelengths, coupling gap for the straight waveguide to couple the telecom mode, not coupling pump and signal modes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74F2DFB-215C-4448-920C-C21A8CC35BD4}"/>
              </a:ext>
            </a:extLst>
          </p:cNvPr>
          <p:cNvSpPr/>
          <p:nvPr/>
        </p:nvSpPr>
        <p:spPr>
          <a:xfrm>
            <a:off x="7574540" y="3034690"/>
            <a:ext cx="192665" cy="720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D866BE-AF82-418E-8214-89BE3F237974}"/>
              </a:ext>
            </a:extLst>
          </p:cNvPr>
          <p:cNvSpPr txBox="1"/>
          <p:nvPr/>
        </p:nvSpPr>
        <p:spPr>
          <a:xfrm>
            <a:off x="457200" y="1590675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Supports single-mode operation for the pump mode, and is cut off for the telecom mode, because of the asymmetric cladding core.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0D7465EA-7F04-48DC-9662-387EF788CC65}"/>
              </a:ext>
            </a:extLst>
          </p:cNvPr>
          <p:cNvSpPr/>
          <p:nvPr/>
        </p:nvSpPr>
        <p:spPr>
          <a:xfrm>
            <a:off x="7568045" y="1471753"/>
            <a:ext cx="192665" cy="720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6A930A-550E-4A78-9E26-4228B2C47114}"/>
              </a:ext>
            </a:extLst>
          </p:cNvPr>
          <p:cNvSpPr txBox="1"/>
          <p:nvPr/>
        </p:nvSpPr>
        <p:spPr>
          <a:xfrm>
            <a:off x="457200" y="2709080"/>
            <a:ext cx="355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Bottom straight waveguide 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4F17B-2EA1-4D45-A8DE-18ED07D8D420}"/>
              </a:ext>
            </a:extLst>
          </p:cNvPr>
          <p:cNvSpPr txBox="1"/>
          <p:nvPr/>
        </p:nvSpPr>
        <p:spPr>
          <a:xfrm>
            <a:off x="487018" y="1145070"/>
            <a:ext cx="28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pulley waveguide 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E3563E-C715-43C1-98D8-D642DE85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33" y="3982399"/>
            <a:ext cx="3046059" cy="20890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4B1C9B8-8ECE-445C-AE0B-42F17C2E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135" y="996052"/>
            <a:ext cx="3490262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Entangled photons band within cavity</a:t>
            </a: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87018" y="1144585"/>
            <a:ext cx="11385452" cy="523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228600" indent="0"/>
            <a:endParaRPr lang="en-US" sz="600" dirty="0"/>
          </a:p>
          <a:p>
            <a:pPr marL="228600" indent="0"/>
            <a:r>
              <a:rPr lang="en-US" b="1" dirty="0"/>
              <a:t>      Visible band (667 nm)                 SFWM - Pump(930 nm)                    Telecom band(1546 nm)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/>
            <a:endParaRPr lang="en-US" dirty="0">
              <a:solidFill>
                <a:srgbClr val="212529"/>
              </a:solidFill>
              <a:latin typeface="Computer Modern Serif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Computer Modern Serif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Computer Modern Serif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Computer Modern Serif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  <a:p>
            <a:pPr marL="800100" lvl="1" indent="-342900">
              <a:buSzPts val="19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5F077-6801-4A0E-ADB4-0E1E4B1D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488" y="1936110"/>
            <a:ext cx="12104028" cy="3343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8907B-5B67-4F72-A586-14BA00A09819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C9FE8-AD07-4CE9-AF11-B670EA2DF7F0}"/>
              </a:ext>
            </a:extLst>
          </p:cNvPr>
          <p:cNvSpPr txBox="1"/>
          <p:nvPr/>
        </p:nvSpPr>
        <p:spPr>
          <a:xfrm>
            <a:off x="609600" y="5210038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fabricated device with a pulley waveguide on the top, for injecting the 930 nm band pump and extracting the 660 nm band signal, and a straight waveguide on the bottom, for extracting the 1,550 nm band idler</a:t>
            </a:r>
          </a:p>
        </p:txBody>
      </p:sp>
    </p:spTree>
    <p:extLst>
      <p:ext uri="{BB962C8B-B14F-4D97-AF65-F5344CB8AC3E}">
        <p14:creationId xmlns:p14="http://schemas.microsoft.com/office/powerpoint/2010/main" val="312121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71380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Classical Communication – Basic Form</a:t>
            </a:r>
            <a:endParaRPr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12550" y="1450567"/>
            <a:ext cx="752475" cy="1738273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>
            <a:off x="1539817" y="2240874"/>
            <a:ext cx="400050" cy="242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39817" y="2240874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1939867" y="2240874"/>
            <a:ext cx="400050" cy="242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39867" y="2240874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915" y="2240874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7646" y="2221490"/>
            <a:ext cx="989338" cy="295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IN" sz="1200" dirty="0" err="1">
                <a:solidFill>
                  <a:schemeClr val="tx1"/>
                </a:solidFill>
              </a:rPr>
              <a:t>ransceiver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442775" y="2584915"/>
            <a:ext cx="102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in-form of ‘0’ and ‘1’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324002" y="1573626"/>
            <a:ext cx="9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Electrical signal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652335" y="1582369"/>
            <a:ext cx="9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Optical signal</a:t>
            </a:r>
            <a:endParaRPr lang="en-IN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035561" y="1689393"/>
            <a:ext cx="91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</a:t>
            </a:r>
            <a:endParaRPr lang="en-IN" sz="1200" dirty="0"/>
          </a:p>
        </p:txBody>
      </p:sp>
      <p:sp>
        <p:nvSpPr>
          <p:cNvPr id="41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82614" y="5013177"/>
            <a:ext cx="4754869" cy="9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Optical Signal ON represent ‘1’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Optical Signal OFF represent ‘0’ value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302" y="1939459"/>
            <a:ext cx="965979" cy="602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92" y="2054700"/>
            <a:ext cx="817983" cy="61523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50823" y="1512230"/>
            <a:ext cx="752475" cy="1738273"/>
          </a:xfrm>
          <a:prstGeom prst="rect">
            <a:avLst/>
          </a:prstGeom>
        </p:spPr>
      </p:pic>
      <p:cxnSp>
        <p:nvCxnSpPr>
          <p:cNvPr id="44" name="Elbow Connector 43"/>
          <p:cNvCxnSpPr/>
          <p:nvPr/>
        </p:nvCxnSpPr>
        <p:spPr>
          <a:xfrm>
            <a:off x="9706802" y="2188681"/>
            <a:ext cx="400050" cy="242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06802" y="2188681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10106852" y="2188681"/>
            <a:ext cx="400050" cy="2428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106852" y="2188681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06900" y="2188681"/>
            <a:ext cx="0" cy="24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609760" y="2532722"/>
            <a:ext cx="102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in-form of ‘0’ and ‘1’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8906424" y="1568328"/>
            <a:ext cx="9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Electrical signal</a:t>
            </a:r>
            <a:endParaRPr lang="en-IN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638318" y="1564897"/>
            <a:ext cx="9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Optical signal</a:t>
            </a:r>
            <a:endParaRPr lang="en-IN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8261691" y="1671965"/>
            <a:ext cx="91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Convert</a:t>
            </a:r>
            <a:endParaRPr lang="en-IN" sz="12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658" y="2837712"/>
            <a:ext cx="933450" cy="552450"/>
          </a:xfrm>
          <a:prstGeom prst="rect">
            <a:avLst/>
          </a:prstGeom>
        </p:spPr>
      </p:pic>
      <p:sp>
        <p:nvSpPr>
          <p:cNvPr id="42" name="Cloud Callout 41"/>
          <p:cNvSpPr/>
          <p:nvPr/>
        </p:nvSpPr>
        <p:spPr>
          <a:xfrm rot="10800000">
            <a:off x="3763616" y="3505751"/>
            <a:ext cx="2659015" cy="1049501"/>
          </a:xfrm>
          <a:prstGeom prst="cloudCallout">
            <a:avLst>
              <a:gd name="adj1" fmla="val -25275"/>
              <a:gd name="adj2" fmla="val 716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7399" y="3677600"/>
            <a:ext cx="2406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I can clone and make </a:t>
            </a:r>
          </a:p>
          <a:p>
            <a:r>
              <a:rPr lang="en-US" dirty="0">
                <a:solidFill>
                  <a:schemeClr val="tx1"/>
                </a:solidFill>
              </a:rPr>
              <a:t>copy of their information</a:t>
            </a:r>
          </a:p>
          <a:p>
            <a:r>
              <a:rPr lang="en-US" dirty="0">
                <a:solidFill>
                  <a:schemeClr val="tx1"/>
                </a:solidFill>
              </a:rPr>
              <a:t> without their knowledge</a:t>
            </a:r>
            <a:endParaRPr lang="en-IN" dirty="0"/>
          </a:p>
        </p:txBody>
      </p:sp>
      <p:cxnSp>
        <p:nvCxnSpPr>
          <p:cNvPr id="63" name="Elbow Connector 62"/>
          <p:cNvCxnSpPr/>
          <p:nvPr/>
        </p:nvCxnSpPr>
        <p:spPr>
          <a:xfrm>
            <a:off x="5237483" y="4850137"/>
            <a:ext cx="2271713" cy="6572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237483" y="4850137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04433" y="4868947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340994" y="5631185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5481493" y="5627669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5620932" y="5627669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5761052" y="5627669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/>
          <p:cNvSpPr/>
          <p:nvPr/>
        </p:nvSpPr>
        <p:spPr>
          <a:xfrm>
            <a:off x="5901172" y="5628891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/>
          <p:cNvSpPr/>
          <p:nvPr/>
        </p:nvSpPr>
        <p:spPr>
          <a:xfrm>
            <a:off x="6040611" y="5627669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6180050" y="5627669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5280670" y="5531172"/>
            <a:ext cx="1080274" cy="311150"/>
          </a:xfrm>
          <a:prstGeom prst="ellipse">
            <a:avLst/>
          </a:prstGeom>
          <a:noFill/>
          <a:ln>
            <a:solidFill>
              <a:srgbClr val="43E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7504433" y="4868947"/>
            <a:ext cx="1123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8627894" y="4868947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14518" y="5594524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7755017" y="5591008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7894456" y="5591008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8034576" y="5591008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8174696" y="5592230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8314135" y="5591008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8453574" y="5591008"/>
            <a:ext cx="114300" cy="100012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/>
          <p:cNvSpPr/>
          <p:nvPr/>
        </p:nvSpPr>
        <p:spPr>
          <a:xfrm>
            <a:off x="7554194" y="5494511"/>
            <a:ext cx="1080274" cy="311150"/>
          </a:xfrm>
          <a:prstGeom prst="ellipse">
            <a:avLst/>
          </a:prstGeom>
          <a:noFill/>
          <a:ln>
            <a:solidFill>
              <a:srgbClr val="43EE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85E07-D787-4AD1-9A26-01A8CF0ABD09}"/>
              </a:ext>
            </a:extLst>
          </p:cNvPr>
          <p:cNvSpPr txBox="1"/>
          <p:nvPr/>
        </p:nvSpPr>
        <p:spPr>
          <a:xfrm>
            <a:off x="5657978" y="4988375"/>
            <a:ext cx="45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8B041B-11A8-488E-A0FA-C89668D2641D}"/>
              </a:ext>
            </a:extLst>
          </p:cNvPr>
          <p:cNvSpPr txBox="1"/>
          <p:nvPr/>
        </p:nvSpPr>
        <p:spPr>
          <a:xfrm>
            <a:off x="6792019" y="4993513"/>
            <a:ext cx="45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9ECD-AD35-485A-89B2-6578E3E04B35}"/>
              </a:ext>
            </a:extLst>
          </p:cNvPr>
          <p:cNvSpPr txBox="1"/>
          <p:nvPr/>
        </p:nvSpPr>
        <p:spPr>
          <a:xfrm>
            <a:off x="7915471" y="4994085"/>
            <a:ext cx="45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ACD778-CC70-4699-B62C-033024352D55}"/>
              </a:ext>
            </a:extLst>
          </p:cNvPr>
          <p:cNvSpPr txBox="1"/>
          <p:nvPr/>
        </p:nvSpPr>
        <p:spPr>
          <a:xfrm>
            <a:off x="5584741" y="1748166"/>
            <a:ext cx="91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Channel   </a:t>
            </a:r>
            <a:endParaRPr lang="en-IN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21AE8C-4C01-4411-8974-A7DD9CBDBA7A}"/>
              </a:ext>
            </a:extLst>
          </p:cNvPr>
          <p:cNvSpPr txBox="1"/>
          <p:nvPr/>
        </p:nvSpPr>
        <p:spPr>
          <a:xfrm>
            <a:off x="5611078" y="2089846"/>
            <a:ext cx="91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...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2429171" y="2294432"/>
            <a:ext cx="445137" cy="14577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Left-Right Arrow 67"/>
          <p:cNvSpPr/>
          <p:nvPr/>
        </p:nvSpPr>
        <p:spPr>
          <a:xfrm>
            <a:off x="3245619" y="1912832"/>
            <a:ext cx="445137" cy="14577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Left-Right Arrow 72"/>
          <p:cNvSpPr/>
          <p:nvPr/>
        </p:nvSpPr>
        <p:spPr>
          <a:xfrm>
            <a:off x="3972499" y="2276178"/>
            <a:ext cx="404955" cy="194332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Left-Right Arrow 79"/>
          <p:cNvSpPr/>
          <p:nvPr/>
        </p:nvSpPr>
        <p:spPr>
          <a:xfrm>
            <a:off x="7766616" y="2271730"/>
            <a:ext cx="367882" cy="14577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Left-Right Arrow 80"/>
          <p:cNvSpPr/>
          <p:nvPr/>
        </p:nvSpPr>
        <p:spPr>
          <a:xfrm>
            <a:off x="8461287" y="1888495"/>
            <a:ext cx="445137" cy="14577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Left-Right Arrow 81"/>
          <p:cNvSpPr/>
          <p:nvPr/>
        </p:nvSpPr>
        <p:spPr>
          <a:xfrm>
            <a:off x="9227296" y="2271730"/>
            <a:ext cx="404670" cy="14577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8193148" y="2175470"/>
            <a:ext cx="989338" cy="2950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IN" sz="1200" dirty="0" err="1">
                <a:solidFill>
                  <a:schemeClr val="tx1"/>
                </a:solidFill>
              </a:rPr>
              <a:t>ransceiver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11624" y="2584915"/>
            <a:ext cx="173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Encoding/Decoding</a:t>
            </a:r>
          </a:p>
          <a:p>
            <a:pPr algn="ctr"/>
            <a:r>
              <a:rPr lang="en-US" sz="1200" dirty="0"/>
              <a:t>Encryption/Decryption</a:t>
            </a:r>
            <a:endParaRPr lang="en-IN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848871" y="2526771"/>
            <a:ext cx="173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Encoding/Decoding</a:t>
            </a:r>
          </a:p>
          <a:p>
            <a:pPr algn="ctr"/>
            <a:r>
              <a:rPr lang="en-US" sz="1200" dirty="0"/>
              <a:t>Encryption/Decryption</a:t>
            </a:r>
            <a:endParaRPr lang="en-IN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10267121" y="3958775"/>
            <a:ext cx="1050236" cy="1003526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Computing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Down Arrow Callout 18"/>
          <p:cNvSpPr/>
          <p:nvPr/>
        </p:nvSpPr>
        <p:spPr>
          <a:xfrm>
            <a:off x="10348343" y="3524991"/>
            <a:ext cx="865948" cy="588575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Encrypted Data</a:t>
            </a:r>
            <a:endParaRPr lang="en-IN" sz="1100" dirty="0"/>
          </a:p>
        </p:txBody>
      </p:sp>
      <p:sp>
        <p:nvSpPr>
          <p:cNvPr id="21" name="Down Arrow 20"/>
          <p:cNvSpPr/>
          <p:nvPr/>
        </p:nvSpPr>
        <p:spPr>
          <a:xfrm>
            <a:off x="10671490" y="4987092"/>
            <a:ext cx="241498" cy="15517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326722" y="5171055"/>
            <a:ext cx="907414" cy="3934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Encrypted Data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12855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Distribution of entanglement over the distance on the optical fiber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8CD8-5C4F-400E-BA47-2D654DC1DDD4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62BBBF-A9B3-4C56-AA5D-C89AF41F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7" y="1990524"/>
            <a:ext cx="11516741" cy="2349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12754-0BAF-4FB2-B40D-9D98110A845A}"/>
              </a:ext>
            </a:extLst>
          </p:cNvPr>
          <p:cNvSpPr txBox="1"/>
          <p:nvPr/>
        </p:nvSpPr>
        <p:spPr>
          <a:xfrm>
            <a:off x="487018" y="4860313"/>
            <a:ext cx="1060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Visibility of entanglement generated from this setup is observed to be 82.7 ± 0.2 for 20m fiber length, 68 ± 2 for fiber length of 2.5km and 58 ± 1 for 20.65km length in fiber.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84DB7-CD90-4562-BA6F-AE412D916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2" y="2852883"/>
            <a:ext cx="1013548" cy="518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6A06AB-7222-41DD-9ED0-195B2B02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06" y="2869737"/>
            <a:ext cx="1013548" cy="5182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AE80E3-B269-40B0-92C1-36D2731C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46" y="2241849"/>
            <a:ext cx="1013548" cy="518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B24995-9063-4556-8B5E-33FBB829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109" y="3558585"/>
            <a:ext cx="1013548" cy="34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Performance of micro-ring (On-chip flux)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8907B-5B67-4F72-A586-14BA00A09819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FB4B6-08FC-4EAB-847D-4B76CBD9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22" y="1307143"/>
            <a:ext cx="5068431" cy="3596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ACC0A-B2F4-49D1-8C1D-A1C96F740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446" y="1307143"/>
            <a:ext cx="4816257" cy="3596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8511C-10FC-4993-87CC-5D1C24F7FEE8}"/>
              </a:ext>
            </a:extLst>
          </p:cNvPr>
          <p:cNvSpPr txBox="1"/>
          <p:nvPr/>
        </p:nvSpPr>
        <p:spPr>
          <a:xfrm>
            <a:off x="1047750" y="5057775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Pump-power dependence of the visible–telecom photon pair source CAR and on-chip photon pair flux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53EC4-E3E4-40E4-A9EA-4E934DC3B723}"/>
              </a:ext>
            </a:extLst>
          </p:cNvPr>
          <p:cNvSpPr txBox="1"/>
          <p:nvPr/>
        </p:nvSpPr>
        <p:spPr>
          <a:xfrm>
            <a:off x="6972300" y="5094595"/>
            <a:ext cx="460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 CAR values and the raw detected photon pair flux for narrow-band visible–telecom photon pair sources</a:t>
            </a:r>
          </a:p>
        </p:txBody>
      </p:sp>
    </p:spTree>
    <p:extLst>
      <p:ext uri="{BB962C8B-B14F-4D97-AF65-F5344CB8AC3E}">
        <p14:creationId xmlns:p14="http://schemas.microsoft.com/office/powerpoint/2010/main" val="254164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Performance of micro-ring (On-chip flux)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8907B-5B67-4F72-A586-14BA00A09819}"/>
              </a:ext>
            </a:extLst>
          </p:cNvPr>
          <p:cNvSpPr txBox="1"/>
          <p:nvPr/>
        </p:nvSpPr>
        <p:spPr>
          <a:xfrm>
            <a:off x="487018" y="6160564"/>
            <a:ext cx="973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Lu, X., Li, Q., Westly, D.A. et al. “Chip-integrated visible–telecom entangled photon pair source for quantum communication,” Nat. Phys. 15, 373–381, Jan. 2019. https://doi.org/10.1038/s41567- 018-0394-3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D31AD7CD-4562-4C76-A65C-2B0288270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17699"/>
              </p:ext>
            </p:extLst>
          </p:nvPr>
        </p:nvGraphicFramePr>
        <p:xfrm>
          <a:off x="914909" y="1197805"/>
          <a:ext cx="10154142" cy="34858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84714">
                  <a:extLst>
                    <a:ext uri="{9D8B030D-6E8A-4147-A177-3AD203B41FA5}">
                      <a16:colId xmlns:a16="http://schemas.microsoft.com/office/drawing/2014/main" val="2480908456"/>
                    </a:ext>
                  </a:extLst>
                </a:gridCol>
                <a:gridCol w="3384714">
                  <a:extLst>
                    <a:ext uri="{9D8B030D-6E8A-4147-A177-3AD203B41FA5}">
                      <a16:colId xmlns:a16="http://schemas.microsoft.com/office/drawing/2014/main" val="3907972782"/>
                    </a:ext>
                  </a:extLst>
                </a:gridCol>
                <a:gridCol w="3384714">
                  <a:extLst>
                    <a:ext uri="{9D8B030D-6E8A-4147-A177-3AD203B41FA5}">
                      <a16:colId xmlns:a16="http://schemas.microsoft.com/office/drawing/2014/main" val="2156928200"/>
                    </a:ext>
                  </a:extLst>
                </a:gridCol>
              </a:tblGrid>
              <a:tr h="747761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 CAR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Photon pair flux (pairs/second)</a:t>
                      </a:r>
                    </a:p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79316"/>
                  </a:ext>
                </a:extLst>
              </a:tr>
              <a:tr h="76957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At 46uW, Pump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2200 ±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4800 ± 900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7076"/>
                  </a:ext>
                </a:extLst>
              </a:tr>
              <a:tr h="6561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At 146uW, Pump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  423 ±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62000 ± 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23409"/>
                  </a:ext>
                </a:extLst>
              </a:tr>
              <a:tr h="6561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Highest CAR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3780 ± 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  1200 ±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241929"/>
                  </a:ext>
                </a:extLst>
              </a:tr>
              <a:tr h="6561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Highest Photon flux (pairs/second)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none" strike="noStrike" cap="none" baseline="0" dirty="0">
                          <a:solidFill>
                            <a:schemeClr val="tx1"/>
                          </a:solidFill>
                          <a:sym typeface="Arial"/>
                        </a:rPr>
                        <a:t>                     26.8 ± 0.1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              18400 ±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092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EF9F5BC-519B-4D18-9CB8-46BB6768839A}"/>
              </a:ext>
            </a:extLst>
          </p:cNvPr>
          <p:cNvSpPr txBox="1"/>
          <p:nvPr/>
        </p:nvSpPr>
        <p:spPr>
          <a:xfrm>
            <a:off x="487017" y="4945055"/>
            <a:ext cx="112032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Residual pump photon is removed using edge-pass filters but without narrow-band spectral filtering.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residual pump and signal photon is passed through a series of filters, to provide which provide path only to Signal photon.</a:t>
            </a:r>
          </a:p>
        </p:txBody>
      </p:sp>
    </p:spTree>
    <p:extLst>
      <p:ext uri="{BB962C8B-B14F-4D97-AF65-F5344CB8AC3E}">
        <p14:creationId xmlns:p14="http://schemas.microsoft.com/office/powerpoint/2010/main" val="54432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" sz="4267" dirty="0">
                <a:solidFill>
                  <a:schemeClr val="accent1"/>
                </a:solidFill>
              </a:rPr>
              <a:t>Advantages : Micro-ring resonator</a:t>
            </a:r>
            <a:endParaRPr sz="1867" dirty="0"/>
          </a:p>
        </p:txBody>
      </p:sp>
      <p:sp>
        <p:nvSpPr>
          <p:cNvPr id="6" name="Google Shape;269;p42">
            <a:extLst>
              <a:ext uri="{FF2B5EF4-FFF2-40B4-BE49-F238E27FC236}">
                <a16:creationId xmlns:a16="http://schemas.microsoft.com/office/drawing/2014/main" id="{522FABC6-90B9-49DC-9EE0-AB6A245EC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349" y="998806"/>
            <a:ext cx="10972800" cy="524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Clr>
                <a:schemeClr val="dk1"/>
              </a:buClr>
              <a:buSzPts val="1400"/>
            </a:pPr>
            <a:r>
              <a:rPr lang="en" sz="2000" b="1" dirty="0">
                <a:solidFill>
                  <a:schemeClr val="accent1"/>
                </a:solidFill>
              </a:rPr>
              <a:t>Key points : Long distance quantum communication using fiber optics</a:t>
            </a:r>
          </a:p>
          <a:p>
            <a:pPr marL="0" indent="0">
              <a:buClr>
                <a:schemeClr val="dk1"/>
              </a:buClr>
              <a:buSzPts val="1400"/>
            </a:pPr>
            <a:endParaRPr lang="en" dirty="0">
              <a:solidFill>
                <a:schemeClr val="accent1"/>
              </a:solidFill>
            </a:endParaRPr>
          </a:p>
          <a:p>
            <a:pPr marL="0" indent="0">
              <a:buClr>
                <a:schemeClr val="dk1"/>
              </a:buClr>
              <a:buSzPts val="1400"/>
            </a:pPr>
            <a:endParaRPr sz="533" b="1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Operating wavelength range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Near-ultraviolet to mid-infrared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Power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Sub-milliwatt optical pump laser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High spectral brightness, High Photon purity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Photon pair generated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667.0nm and 1,555.2nm has a frequency mismatch of 3.86GHz,  </a:t>
            </a:r>
          </a:p>
          <a:p>
            <a:pPr marL="0" indent="0">
              <a:buClr>
                <a:schemeClr val="dk1"/>
              </a:buClr>
              <a:buSzPts val="1400"/>
            </a:pPr>
            <a:r>
              <a:rPr lang="en-US" dirty="0"/>
              <a:t>                                                    about 10 times larger than that of the brightest pair.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37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6378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Self-pumping – Ring resonator Scheme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8CD8-5C4F-400E-BA47-2D654DC1DDD4}"/>
              </a:ext>
            </a:extLst>
          </p:cNvPr>
          <p:cNvSpPr txBox="1"/>
          <p:nvPr/>
        </p:nvSpPr>
        <p:spPr>
          <a:xfrm>
            <a:off x="340714" y="6160564"/>
            <a:ext cx="973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F. </a:t>
            </a:r>
            <a:r>
              <a:rPr lang="en-US" sz="800" dirty="0" err="1"/>
              <a:t>Garrisi</a:t>
            </a:r>
            <a:r>
              <a:rPr lang="en-US" sz="800" dirty="0"/>
              <a:t>, F. A. </a:t>
            </a:r>
            <a:r>
              <a:rPr lang="en-US" sz="800" dirty="0" err="1"/>
              <a:t>Sabattoli</a:t>
            </a:r>
            <a:r>
              <a:rPr lang="en-US" sz="800" dirty="0"/>
              <a:t>, S. Sam, A. Barone, M. </a:t>
            </a:r>
            <a:r>
              <a:rPr lang="en-US" sz="800" dirty="0" err="1"/>
              <a:t>Massara</a:t>
            </a:r>
            <a:r>
              <a:rPr lang="en-US" sz="800" dirty="0"/>
              <a:t>, F. </a:t>
            </a:r>
            <a:r>
              <a:rPr lang="en-US" sz="800" dirty="0" err="1"/>
              <a:t>Pirzio</a:t>
            </a:r>
            <a:r>
              <a:rPr lang="en-US" sz="800" dirty="0"/>
              <a:t>, F. </a:t>
            </a:r>
            <a:r>
              <a:rPr lang="en-US" sz="800" dirty="0" err="1"/>
              <a:t>Morichetti</a:t>
            </a:r>
            <a:r>
              <a:rPr lang="en-US" sz="800" dirty="0"/>
              <a:t>, A. </a:t>
            </a:r>
            <a:r>
              <a:rPr lang="en-US" sz="800" dirty="0" err="1"/>
              <a:t>Melloni</a:t>
            </a:r>
            <a:r>
              <a:rPr lang="en-US" sz="800" dirty="0"/>
              <a:t>, M. </a:t>
            </a:r>
            <a:r>
              <a:rPr lang="en-US" sz="800" dirty="0" err="1"/>
              <a:t>Liscidini</a:t>
            </a:r>
            <a:r>
              <a:rPr lang="en-US" sz="800" dirty="0"/>
              <a:t>, M. Galli, and D. </a:t>
            </a:r>
            <a:r>
              <a:rPr lang="en-US" sz="800" dirty="0" err="1"/>
              <a:t>Bajoni</a:t>
            </a:r>
            <a:r>
              <a:rPr lang="en-US" sz="800" dirty="0"/>
              <a:t>, “An electrically-driven source of time-energy entangled photons based on a self-pumped silicon </a:t>
            </a:r>
            <a:r>
              <a:rPr lang="en-US" sz="800" dirty="0" err="1"/>
              <a:t>microring</a:t>
            </a:r>
            <a:r>
              <a:rPr lang="en-US" sz="800" dirty="0"/>
              <a:t> resonator,” Optics Letters, vol. 45, 04 2020.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FD0835-9995-42CD-9F4B-B7608B72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74" y="2126277"/>
            <a:ext cx="9851798" cy="3496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CB5DB-2020-426C-A850-4117621F1DEE}"/>
              </a:ext>
            </a:extLst>
          </p:cNvPr>
          <p:cNvSpPr txBox="1"/>
          <p:nvPr/>
        </p:nvSpPr>
        <p:spPr>
          <a:xfrm>
            <a:off x="304800" y="5737625"/>
            <a:ext cx="948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(RED Box): BOA, booster optical amplifier; BPF, band pass filter; FP, Fabry–Perot; PC, polarization 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7B95-1858-47DD-85D6-28F395769E6D}"/>
              </a:ext>
            </a:extLst>
          </p:cNvPr>
          <p:cNvSpPr txBox="1"/>
          <p:nvPr/>
        </p:nvSpPr>
        <p:spPr>
          <a:xfrm>
            <a:off x="304800" y="1184178"/>
            <a:ext cx="11117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this self-pump configuration, part shown in red box, the optical amplifier provides the optical feedback required for lasing action and micro-ring resonances modulates the round-trip losses of cavity (around 10.5 dB), automatically causing resonances at one of the ring’s resonance frequencies required to produce signal and idle pair by SFWM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F5877-7CF4-46CF-A700-F01BE84E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12" y="2777513"/>
            <a:ext cx="742972" cy="410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B835B-B08F-4F06-A9E0-33F6C8AA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2" y="2759066"/>
            <a:ext cx="742972" cy="41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8CAC24-9649-473C-B21D-E6AFDD5F4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601" y="1922842"/>
            <a:ext cx="3160871" cy="3699621"/>
          </a:xfrm>
          <a:prstGeom prst="rect">
            <a:avLst/>
          </a:prstGeom>
        </p:spPr>
      </p:pic>
      <p:pic>
        <p:nvPicPr>
          <p:cNvPr id="16" name="Picture 15" descr="A picture containing text, device, screenshot&#10;&#10;Description automatically generated">
            <a:extLst>
              <a:ext uri="{FF2B5EF4-FFF2-40B4-BE49-F238E27FC236}">
                <a16:creationId xmlns:a16="http://schemas.microsoft.com/office/drawing/2014/main" id="{DC7A4261-5508-4900-BAD6-1543992C5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467" y="2657128"/>
            <a:ext cx="4764859" cy="21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5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1400"/>
            </a:pPr>
            <a:r>
              <a:rPr lang="en" sz="4267" dirty="0">
                <a:solidFill>
                  <a:schemeClr val="accent1"/>
                </a:solidFill>
              </a:rPr>
              <a:t>Micro-ring resonator with self-pumping scheme</a:t>
            </a:r>
            <a:endParaRPr sz="1867" dirty="0"/>
          </a:p>
        </p:txBody>
      </p:sp>
      <p:sp>
        <p:nvSpPr>
          <p:cNvPr id="6" name="Google Shape;269;p42">
            <a:extLst>
              <a:ext uri="{FF2B5EF4-FFF2-40B4-BE49-F238E27FC236}">
                <a16:creationId xmlns:a16="http://schemas.microsoft.com/office/drawing/2014/main" id="{522FABC6-90B9-49DC-9EE0-AB6A245EC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799" y="1712774"/>
            <a:ext cx="10972800" cy="405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Clr>
                <a:schemeClr val="dk1"/>
              </a:buClr>
              <a:buSzPts val="1400"/>
            </a:pPr>
            <a:endParaRPr sz="533" b="1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Optical amplifier provides gain for the radiation of one of the ring resonances to obtain lasing and is fed back to the micro-ring resonator loop. 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Lifts the need of external bulky and costly laser sources in the cavity.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Provides compatibility with classical photonics technology, low-cost, high performance and scalable. </a:t>
            </a:r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endParaRPr lang="en-US" dirty="0"/>
          </a:p>
          <a:p>
            <a:pPr marL="338658" indent="-338658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dirty="0"/>
              <a:t>Produce high-quality photonic entanglement in the visible–telecom wavelength range on a single integrated photonic on-chip.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82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800" y="970670"/>
            <a:ext cx="10972800" cy="533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indent="0"/>
            <a:r>
              <a:rPr lang="en-US" sz="1800" b="1" dirty="0">
                <a:solidFill>
                  <a:schemeClr val="accent1"/>
                </a:solidFill>
              </a:rPr>
              <a:t>For increasing coupling efficiency of entangled photon with existing infrastructure.</a:t>
            </a:r>
          </a:p>
          <a:p>
            <a:pPr marL="0" indent="0"/>
            <a:endParaRPr lang="en-US" sz="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entangled photon source that generate in broad spectral range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/>
              <a:t>Telecom band photons at low efficiency or having low intensity.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Spectral filtering like optical cavities or very narrow bandpass 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0" dirty="0"/>
              <a:t>Provides the telecom band entangled photon at lower intensity.</a:t>
            </a:r>
            <a:r>
              <a:rPr lang="en-US" dirty="0"/>
              <a:t> </a:t>
            </a:r>
          </a:p>
        </p:txBody>
      </p:sp>
      <p:sp>
        <p:nvSpPr>
          <p:cNvPr id="26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1"/>
            <a:ext cx="10972800" cy="84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Solution : Existing infrastructure </a:t>
            </a:r>
            <a:endParaRPr sz="4300" dirty="0">
              <a:solidFill>
                <a:schemeClr val="accent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738561" y="4226532"/>
            <a:ext cx="642934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86537" y="3307369"/>
            <a:ext cx="14288" cy="277177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57762" y="3921732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57762" y="4102707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57761" y="4312257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7762" y="5117120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57760" y="4531332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57760" y="4712307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7759" y="4921857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10399" y="3921732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10398" y="4312257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10396" y="4921857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81336" y="5960082"/>
            <a:ext cx="657225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81336" y="6141057"/>
            <a:ext cx="657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62371" y="5821969"/>
            <a:ext cx="282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Band Photon</a:t>
            </a:r>
          </a:p>
          <a:p>
            <a:r>
              <a:rPr lang="en-US" dirty="0"/>
              <a:t>Other than telecom band photon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610346" y="5446287"/>
            <a:ext cx="146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Spectral Filter </a:t>
            </a:r>
          </a:p>
          <a:p>
            <a:r>
              <a:rPr lang="en-US" dirty="0"/>
              <a:t>(Telecom band)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132531" y="4923067"/>
            <a:ext cx="170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Entangled Photon </a:t>
            </a:r>
          </a:p>
          <a:p>
            <a:pPr algn="ctr"/>
            <a:r>
              <a:rPr lang="en-US" dirty="0"/>
              <a:t>Source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71800" y="3264505"/>
            <a:ext cx="5233987" cy="30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3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800" y="970670"/>
            <a:ext cx="10972800" cy="533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entangled photon source is coupled in the channel, optical fiber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sources must be selected precisely to match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Satisfies our overall entangled photon requirement with an aim to establish continuous channel for communication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Certainty of entangled photons at telecom band at all points in time.</a:t>
            </a:r>
          </a:p>
        </p:txBody>
      </p:sp>
      <p:sp>
        <p:nvSpPr>
          <p:cNvPr id="26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1"/>
            <a:ext cx="10972800" cy="84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Approach : Existing infrastructure </a:t>
            </a:r>
            <a:endParaRPr sz="4300" dirty="0">
              <a:solidFill>
                <a:schemeClr val="accent1"/>
              </a:solidFill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2590214" y="1701123"/>
            <a:ext cx="168813" cy="223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Diamond 32"/>
          <p:cNvSpPr/>
          <p:nvPr/>
        </p:nvSpPr>
        <p:spPr>
          <a:xfrm>
            <a:off x="2590213" y="2053904"/>
            <a:ext cx="168813" cy="223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Diamond 34"/>
          <p:cNvSpPr/>
          <p:nvPr/>
        </p:nvSpPr>
        <p:spPr>
          <a:xfrm>
            <a:off x="2590214" y="2357043"/>
            <a:ext cx="168813" cy="223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Diamond 35"/>
          <p:cNvSpPr/>
          <p:nvPr/>
        </p:nvSpPr>
        <p:spPr>
          <a:xfrm>
            <a:off x="2590213" y="2881280"/>
            <a:ext cx="168813" cy="2237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674619" y="2599020"/>
            <a:ext cx="3078" cy="3631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9">
            <a:extLst>
              <a:ext uri="{FF2B5EF4-FFF2-40B4-BE49-F238E27FC236}">
                <a16:creationId xmlns:a16="http://schemas.microsoft.com/office/drawing/2014/main" id="{1B9535F7-1D24-4DBF-8739-AF49193B02A9}"/>
              </a:ext>
            </a:extLst>
          </p:cNvPr>
          <p:cNvSpPr/>
          <p:nvPr/>
        </p:nvSpPr>
        <p:spPr>
          <a:xfrm rot="16200000">
            <a:off x="5553687" y="1532415"/>
            <a:ext cx="675249" cy="14904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Can 14">
            <a:extLst>
              <a:ext uri="{FF2B5EF4-FFF2-40B4-BE49-F238E27FC236}">
                <a16:creationId xmlns:a16="http://schemas.microsoft.com/office/drawing/2014/main" id="{3F68273D-0A83-4933-87D0-604A44E97921}"/>
              </a:ext>
            </a:extLst>
          </p:cNvPr>
          <p:cNvSpPr/>
          <p:nvPr/>
        </p:nvSpPr>
        <p:spPr>
          <a:xfrm rot="16200000">
            <a:off x="4600227" y="1781555"/>
            <a:ext cx="420038" cy="10181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Arrow Connector 5"/>
          <p:cNvCxnSpPr>
            <a:stCxn id="31" idx="3"/>
            <a:endCxn id="39" idx="1"/>
          </p:cNvCxnSpPr>
          <p:nvPr/>
        </p:nvCxnSpPr>
        <p:spPr>
          <a:xfrm>
            <a:off x="2759027" y="1812981"/>
            <a:ext cx="1542155" cy="47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3" idx="3"/>
            <a:endCxn id="39" idx="1"/>
          </p:cNvCxnSpPr>
          <p:nvPr/>
        </p:nvCxnSpPr>
        <p:spPr>
          <a:xfrm>
            <a:off x="2759026" y="2165762"/>
            <a:ext cx="1542156" cy="124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5" idx="3"/>
            <a:endCxn id="39" idx="1"/>
          </p:cNvCxnSpPr>
          <p:nvPr/>
        </p:nvCxnSpPr>
        <p:spPr>
          <a:xfrm flipV="1">
            <a:off x="2759027" y="2290620"/>
            <a:ext cx="1542155" cy="17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6" idx="3"/>
          </p:cNvCxnSpPr>
          <p:nvPr/>
        </p:nvCxnSpPr>
        <p:spPr>
          <a:xfrm flipV="1">
            <a:off x="2759026" y="2290620"/>
            <a:ext cx="1542155" cy="70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983976" y="2481901"/>
            <a:ext cx="3078" cy="3631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95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800" y="970670"/>
            <a:ext cx="10972800" cy="533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Interface </a:t>
            </a:r>
            <a:r>
              <a:rPr lang="en-US" b="1" dirty="0"/>
              <a:t>I</a:t>
            </a:r>
            <a:r>
              <a:rPr lang="en-US" dirty="0"/>
              <a:t> : Use of multiple low efficiency entangled photon source with filters to generate only telecom band entangled photon.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Interface </a:t>
            </a:r>
            <a:r>
              <a:rPr lang="en-US" b="1" dirty="0"/>
              <a:t>III</a:t>
            </a:r>
            <a:r>
              <a:rPr lang="en-US" dirty="0"/>
              <a:t> : Entangled photon pair source that resides with user for quantum information encoding.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Interface </a:t>
            </a:r>
            <a:r>
              <a:rPr lang="en-US" b="1" dirty="0"/>
              <a:t>II </a:t>
            </a:r>
            <a:r>
              <a:rPr lang="en-US" dirty="0"/>
              <a:t>: User entangled photon B with C from source that is at telecom band. Bell state measurement on the photon pairs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1"/>
            <a:ext cx="10972800" cy="84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Approach : Existing infrastructure </a:t>
            </a:r>
            <a:endParaRPr sz="4300" dirty="0">
              <a:solidFill>
                <a:schemeClr val="accent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D2FD33E-54CF-4EF8-B693-A4B24526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40" y="3429000"/>
            <a:ext cx="8306520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Impacts of Proposed Suggestions</a:t>
            </a:r>
            <a:endParaRPr sz="4300" dirty="0">
              <a:solidFill>
                <a:schemeClr val="accent1"/>
              </a:solidFill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800" y="1323301"/>
            <a:ext cx="10972800" cy="475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/>
              <a:t>Increased collection efficiency, for single photon source.</a:t>
            </a: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Integrated on-chip, visible and telecom entangled photon, makes easier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r>
              <a:rPr lang="en-US" b="1" dirty="0"/>
              <a:t>      local quantum systems and optical infrastructure connection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</a:pPr>
            <a:endParaRPr lang="en-US" b="1" dirty="0"/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/>
              <a:t>No requirement of bulky laser, makes source viable, low cost, scalable. </a:t>
            </a: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/>
              <a:t>Efficient coupling with the telecom band, source viable for real-world/practical communication through optical </a:t>
            </a: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/>
              <a:t>Utilization of existing optical fiber infrastructure.</a:t>
            </a: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53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Why Quantum Network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14214" y="998806"/>
            <a:ext cx="11346376" cy="214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IN" sz="2800" b="1" dirty="0"/>
              <a:t>Secure Communication</a:t>
            </a:r>
          </a:p>
          <a:p>
            <a:pPr marL="457200" lvl="1" indent="0">
              <a:buNone/>
            </a:pPr>
            <a:endParaRPr lang="en-US" sz="300" dirty="0"/>
          </a:p>
          <a:p>
            <a:pPr marL="457200" lvl="1" indent="0" algn="ctr">
              <a:buNone/>
            </a:pPr>
            <a:r>
              <a:rPr lang="en-US" sz="3200" dirty="0"/>
              <a:t>Exploit the concept of quantum mechanics – Superposition with Teleportation</a:t>
            </a:r>
          </a:p>
        </p:txBody>
      </p:sp>
      <p:sp>
        <p:nvSpPr>
          <p:cNvPr id="4" name="Oval 3"/>
          <p:cNvSpPr/>
          <p:nvPr/>
        </p:nvSpPr>
        <p:spPr>
          <a:xfrm>
            <a:off x="4107931" y="492619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806438" y="3744843"/>
            <a:ext cx="2924038" cy="914400"/>
          </a:xfrm>
          <a:prstGeom prst="ellipse">
            <a:avLst/>
          </a:prstGeom>
          <a:noFill/>
          <a:ln w="57150">
            <a:solidFill>
              <a:srgbClr val="82F4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272955" y="403878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903769" y="403878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534583" y="4038787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8188945" y="403878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7843307" y="403878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0350903" y="403878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9981717" y="403878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9612531" y="4038787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urved Connector 13"/>
          <p:cNvCxnSpPr>
            <a:stCxn id="10" idx="2"/>
            <a:endCxn id="4" idx="6"/>
          </p:cNvCxnSpPr>
          <p:nvPr/>
        </p:nvCxnSpPr>
        <p:spPr>
          <a:xfrm rot="10800000" flipV="1">
            <a:off x="4453569" y="4202042"/>
            <a:ext cx="3389738" cy="88741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6762" y="4722353"/>
            <a:ext cx="135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Bunched Multiple Photon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66395" y="5352201"/>
            <a:ext cx="117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Photon</a:t>
            </a:r>
            <a:endParaRPr lang="en-IN" sz="1200" dirty="0"/>
          </a:p>
        </p:txBody>
      </p:sp>
      <p:sp>
        <p:nvSpPr>
          <p:cNvPr id="17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04799" y="3397449"/>
            <a:ext cx="10972800" cy="223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is encoded in quantum properties of photon.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0" dirty="0"/>
              <a:t>Polarization</a:t>
            </a:r>
            <a:endParaRPr lang="en-US" sz="1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i="0" dirty="0"/>
              <a:t>Provide data security</a:t>
            </a:r>
          </a:p>
          <a:p>
            <a:pPr marL="457200" lvl="1" indent="0">
              <a:buNone/>
            </a:pPr>
            <a:endParaRPr lang="en-US" i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924FCB-9890-40D5-8E8E-1C93A2E0C7E9}"/>
              </a:ext>
            </a:extLst>
          </p:cNvPr>
          <p:cNvSpPr/>
          <p:nvPr/>
        </p:nvSpPr>
        <p:spPr>
          <a:xfrm>
            <a:off x="3404815" y="2278019"/>
            <a:ext cx="488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5547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Quantum Communication Carrier</a:t>
            </a:r>
            <a:endParaRPr sz="1900" dirty="0"/>
          </a:p>
        </p:txBody>
      </p:sp>
      <p:sp>
        <p:nvSpPr>
          <p:cNvPr id="26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Ideal requirement of quantum communication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Generate single/entangled photon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Stable photon generation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Consistent emission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demand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Photon at telecom wavelength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Works at room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Chip integrated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Compatibility - Network Integrated  -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Optical fiber/Free-Space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17" y="3878745"/>
            <a:ext cx="53054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Photon Source</a:t>
            </a:r>
            <a:endParaRPr sz="19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6400" y="2349500"/>
            <a:ext cx="8470900" cy="2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81414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958228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512842" y="1919545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09695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64057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154662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3366376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920990" y="1919545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120528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675142" y="1919545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7316962" y="1919544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5838701" y="191769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178277" y="1917697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7798631" y="1917695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8138207" y="1917696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06400" y="3065194"/>
            <a:ext cx="8470900" cy="2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958228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500142" y="263523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1023995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564057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855223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3397137" y="263523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2920990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2461052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5832639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5374553" y="263523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4898406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4438468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7729634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7271548" y="263523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6795401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6335463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8197927" y="2635238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3841739"/>
            <a:ext cx="5023817" cy="20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Laser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g2(0) =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Photon emission fluctuating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Requires 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Probabilistic</a:t>
            </a:r>
          </a:p>
        </p:txBody>
      </p:sp>
      <p:sp>
        <p:nvSpPr>
          <p:cNvPr id="57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835934" y="3849585"/>
            <a:ext cx="4757513" cy="227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Quantum Dot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g2(0) &lt;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On demand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Scaling and network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Room temperature source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06400" y="1738975"/>
            <a:ext cx="8470900" cy="25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2581414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212228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1512842" y="130902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909695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564057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4154662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391776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2920990" y="130902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5120528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510042" y="130902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6542262" y="1309019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5838701" y="1307171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6178277" y="1307172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7798631" y="130717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8136515" y="130717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7135232" y="1307170"/>
            <a:ext cx="345638" cy="326509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8661400" y="923017"/>
            <a:ext cx="151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Second order correlation function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994478" y="1384682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G2(0) &gt; 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94477" y="191884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G2(0) = 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94477" y="2682306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G2(0) &lt;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256053" y="994585"/>
            <a:ext cx="712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Type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265746" y="1382225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Bunched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291394" y="1942449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Random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83177" y="2684748"/>
            <a:ext cx="113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Anti-Bunched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0139661" y="923017"/>
            <a:ext cx="15903" cy="2255847"/>
          </a:xfrm>
          <a:prstGeom prst="line">
            <a:avLst/>
          </a:prstGeom>
          <a:ln w="28575">
            <a:solidFill>
              <a:srgbClr val="43EE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906B0A8-C238-48C1-B1A9-7317ED90D5B4}"/>
              </a:ext>
            </a:extLst>
          </p:cNvPr>
          <p:cNvSpPr/>
          <p:nvPr/>
        </p:nvSpPr>
        <p:spPr>
          <a:xfrm>
            <a:off x="10172350" y="4403424"/>
            <a:ext cx="269128" cy="2525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0CD1A2-4BB2-4BFA-970E-7F185457AAFF}"/>
              </a:ext>
            </a:extLst>
          </p:cNvPr>
          <p:cNvSpPr/>
          <p:nvPr/>
        </p:nvSpPr>
        <p:spPr>
          <a:xfrm>
            <a:off x="10863775" y="4308527"/>
            <a:ext cx="269128" cy="2525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67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51C11D0-0045-4544-85A5-2E8D9F9AA416}"/>
              </a:ext>
            </a:extLst>
          </p:cNvPr>
          <p:cNvSpPr/>
          <p:nvPr/>
        </p:nvSpPr>
        <p:spPr>
          <a:xfrm>
            <a:off x="9901069" y="3660363"/>
            <a:ext cx="1794212" cy="175678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8AC4B70-9D94-49FB-B832-9F052DFFFB1B}"/>
              </a:ext>
            </a:extLst>
          </p:cNvPr>
          <p:cNvCxnSpPr/>
          <p:nvPr/>
        </p:nvCxnSpPr>
        <p:spPr>
          <a:xfrm>
            <a:off x="10256053" y="4061298"/>
            <a:ext cx="1110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AB806C-510A-4D54-8D50-B88F7B0FE68C}"/>
              </a:ext>
            </a:extLst>
          </p:cNvPr>
          <p:cNvCxnSpPr/>
          <p:nvPr/>
        </p:nvCxnSpPr>
        <p:spPr>
          <a:xfrm>
            <a:off x="10268627" y="5108357"/>
            <a:ext cx="11107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6AB5AA-EF99-4A93-BB89-136435131242}"/>
              </a:ext>
            </a:extLst>
          </p:cNvPr>
          <p:cNvCxnSpPr/>
          <p:nvPr/>
        </p:nvCxnSpPr>
        <p:spPr>
          <a:xfrm>
            <a:off x="11090991" y="4087239"/>
            <a:ext cx="0" cy="9475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2F37AB5-73FA-4B61-9CA2-7AAFDDDE6AAF}"/>
              </a:ext>
            </a:extLst>
          </p:cNvPr>
          <p:cNvCxnSpPr>
            <a:cxnSpLocks/>
          </p:cNvCxnSpPr>
          <p:nvPr/>
        </p:nvCxnSpPr>
        <p:spPr>
          <a:xfrm flipV="1">
            <a:off x="10542695" y="4104279"/>
            <a:ext cx="3976" cy="9733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ECC69A-6501-4E93-B5FB-0FA2D57F4AC0}"/>
              </a:ext>
            </a:extLst>
          </p:cNvPr>
          <p:cNvSpPr txBox="1"/>
          <p:nvPr/>
        </p:nvSpPr>
        <p:spPr>
          <a:xfrm>
            <a:off x="11038775" y="3794666"/>
            <a:ext cx="18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040571-2355-4370-A25E-2E91D895BD37}"/>
              </a:ext>
            </a:extLst>
          </p:cNvPr>
          <p:cNvSpPr txBox="1"/>
          <p:nvPr/>
        </p:nvSpPr>
        <p:spPr>
          <a:xfrm>
            <a:off x="10944647" y="5086804"/>
            <a:ext cx="18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799" y="2478157"/>
            <a:ext cx="11184836" cy="700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800" y="184632"/>
            <a:ext cx="11385452" cy="87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Quantum Dots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FB36-2501-467C-8869-C00CB4768BCD}"/>
              </a:ext>
            </a:extLst>
          </p:cNvPr>
          <p:cNvSpPr txBox="1"/>
          <p:nvPr/>
        </p:nvSpPr>
        <p:spPr>
          <a:xfrm>
            <a:off x="430201" y="6232379"/>
            <a:ext cx="2676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Rev. Sci. </a:t>
            </a:r>
            <a:r>
              <a:rPr lang="en-US" sz="600" dirty="0" err="1"/>
              <a:t>Instrum</a:t>
            </a:r>
            <a:r>
              <a:rPr lang="en-US" sz="600" dirty="0"/>
              <a:t>. 82, 071101 (2011); https://doi.org/10.1063/1.3610677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7B937-FBC6-4A06-BD1A-5A8A3A472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924" b="14236"/>
          <a:stretch/>
        </p:blipFill>
        <p:spPr>
          <a:xfrm>
            <a:off x="367501" y="1843442"/>
            <a:ext cx="10377735" cy="820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4832C-78C7-4120-B361-341E097A9BE8}"/>
              </a:ext>
            </a:extLst>
          </p:cNvPr>
          <p:cNvSpPr txBox="1"/>
          <p:nvPr/>
        </p:nvSpPr>
        <p:spPr>
          <a:xfrm>
            <a:off x="11064480" y="1888645"/>
            <a:ext cx="125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room temperature, deterministic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7B937-FBC6-4A06-BD1A-5A8A3A472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0" b="82713"/>
          <a:stretch/>
        </p:blipFill>
        <p:spPr>
          <a:xfrm>
            <a:off x="367500" y="809779"/>
            <a:ext cx="10377736" cy="1078866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10745236" y="1897372"/>
            <a:ext cx="319244" cy="70463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00" y="3158572"/>
            <a:ext cx="11228152" cy="22858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906539" y="4492487"/>
            <a:ext cx="689114" cy="951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8399" y="4492487"/>
            <a:ext cx="496957" cy="951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638417" y="3225456"/>
            <a:ext cx="11455791" cy="40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accent1"/>
                </a:solidFill>
              </a:rPr>
              <a:t>SINGLE PHOTON SOURCE USING QUANTUM DOTS IN NANO-ANTENNA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759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" sz="4400" dirty="0">
                <a:solidFill>
                  <a:schemeClr val="accent1"/>
                </a:solidFill>
              </a:rPr>
              <a:t>Problem with QD : Single Photon source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10972800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Quantum Dots as photon source faces challenges for practical integration as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Most sources are at cryogenic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0" dirty="0"/>
              <a:t>Isotropic emission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0" dirty="0"/>
              <a:t>Broadband emission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0" dirty="0"/>
              <a:t>Low single-photon purity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0" dirty="0"/>
              <a:t>Unstable emission</a:t>
            </a:r>
          </a:p>
          <a:p>
            <a:pPr marL="457200" lvl="1" indent="0">
              <a:buNone/>
            </a:pPr>
            <a:endParaRPr lang="en-US" sz="1600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1600" b="1" dirty="0"/>
              <a:t>Quantum Dots : In Nano-Antenna</a:t>
            </a:r>
            <a:endParaRPr lang="en-US" sz="1600" b="1" dirty="0"/>
          </a:p>
        </p:txBody>
      </p:sp>
      <p:sp>
        <p:nvSpPr>
          <p:cNvPr id="4" name="Oval 3"/>
          <p:cNvSpPr/>
          <p:nvPr/>
        </p:nvSpPr>
        <p:spPr>
          <a:xfrm>
            <a:off x="6068655" y="2672054"/>
            <a:ext cx="345638" cy="32650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517860" y="2822608"/>
            <a:ext cx="533400" cy="0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241474" y="2073968"/>
            <a:ext cx="1" cy="457200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1474" y="3127342"/>
            <a:ext cx="1" cy="457200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00260" y="2847348"/>
            <a:ext cx="533400" cy="0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14293" y="2302568"/>
            <a:ext cx="395667" cy="335627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35994" y="3024324"/>
            <a:ext cx="424766" cy="336747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713832" y="3033549"/>
            <a:ext cx="326070" cy="334498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666960" y="2344245"/>
            <a:ext cx="372942" cy="292821"/>
          </a:xfrm>
          <a:prstGeom prst="straightConnector1">
            <a:avLst/>
          </a:prstGeom>
          <a:ln>
            <a:solidFill>
              <a:srgbClr val="82F4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>
            <a:off x="3317463" y="2339009"/>
            <a:ext cx="2273300" cy="5980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68" y="4206013"/>
            <a:ext cx="7746862" cy="2142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1C3C-58F0-465A-9134-C8576C9F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777" y="1954397"/>
            <a:ext cx="1806469" cy="1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04799" y="184632"/>
            <a:ext cx="11455791" cy="81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/>
            <a:r>
              <a:rPr lang="en-US" sz="4300" dirty="0">
                <a:solidFill>
                  <a:schemeClr val="accent1"/>
                </a:solidFill>
              </a:rPr>
              <a:t>Nano-Antenna structure</a:t>
            </a:r>
            <a:endParaRPr sz="1900"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442349" y="998805"/>
            <a:ext cx="5253038" cy="52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b="1" dirty="0"/>
              <a:t>Metallic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Advantage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Low mode volumes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Low quality factors,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Enabling emission modification over a broadband spectrum.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Disadvantage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Stringent distance requirements locating emitter relative to antenna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Increasing the rate of non-radiative recombination processes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i="0" dirty="0"/>
              <a:t>Metal induced losses</a:t>
            </a:r>
          </a:p>
        </p:txBody>
      </p:sp>
      <p:sp>
        <p:nvSpPr>
          <p:cNvPr id="4" name="Google Shape;219;p33"/>
          <p:cNvSpPr txBox="1">
            <a:spLocks noGrp="1"/>
          </p:cNvSpPr>
          <p:nvPr>
            <p:ph type="body" idx="1"/>
          </p:nvPr>
        </p:nvSpPr>
        <p:spPr>
          <a:xfrm>
            <a:off x="5695387" y="998805"/>
            <a:ext cx="6320401" cy="260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Dielectric structures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Advantage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High radiative enhancement factors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Low-loss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Disadvantage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i="0" dirty="0"/>
              <a:t>Narrow frequency bandwidth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01C3C-58F0-465A-9134-C8576C9F7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333" y="3291081"/>
            <a:ext cx="2597689" cy="2568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B984B5-C9AC-43A7-A965-BED83D395E10}"/>
              </a:ext>
            </a:extLst>
          </p:cNvPr>
          <p:cNvSpPr txBox="1"/>
          <p:nvPr/>
        </p:nvSpPr>
        <p:spPr>
          <a:xfrm>
            <a:off x="304800" y="6125634"/>
            <a:ext cx="986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Hamza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Abudayyeh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Boaz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Lubotzky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Anastasia Blake, Jun Wang,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Somak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Majumder,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Zhongjian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Hu,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Younghee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Kim, Han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Htoon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Riya Bose, Anton V.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Malko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Jennifer A. Hollingsworth, and Ronen Rapaport , "Single photon sources with near unity collection efficiencies by deterministic placement of quantum dots in </a:t>
            </a:r>
            <a:r>
              <a:rPr lang="en-US" sz="80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nanoantennas</a:t>
            </a:r>
            <a:r>
              <a:rPr lang="en-US" sz="80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APL Photonics 6, 036109, Mar. 2021. https://doi.org/10.1063/5.0034863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70757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14773</TotalTime>
  <Words>2766</Words>
  <Application>Microsoft Office PowerPoint</Application>
  <PresentationFormat>Widescreen</PresentationFormat>
  <Paragraphs>303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Times New Roman</vt:lpstr>
      <vt:lpstr>Helvetica Neue Light</vt:lpstr>
      <vt:lpstr>Open Sans Light</vt:lpstr>
      <vt:lpstr>Computer Modern Serif</vt:lpstr>
      <vt:lpstr>Arial</vt:lpstr>
      <vt:lpstr>Times</vt:lpstr>
      <vt:lpstr>Georgia</vt:lpstr>
      <vt:lpstr>Cambria Math</vt:lpstr>
      <vt:lpstr>Open Sans</vt:lpstr>
      <vt:lpstr>CMU PPT Theme</vt:lpstr>
      <vt:lpstr>CMU PPT Theme</vt:lpstr>
      <vt:lpstr>PowerPoint Presentation</vt:lpstr>
      <vt:lpstr>Classical Communication – Basic Form</vt:lpstr>
      <vt:lpstr>Why Quantum Network</vt:lpstr>
      <vt:lpstr>Quantum Communication Carrier</vt:lpstr>
      <vt:lpstr>Photon Source</vt:lpstr>
      <vt:lpstr>Quantum Dots </vt:lpstr>
      <vt:lpstr>SINGLE PHOTON SOURCE USING QUANTUM DOTS IN NANO-ANTENNA </vt:lpstr>
      <vt:lpstr>Problem with QD : Single Photon source</vt:lpstr>
      <vt:lpstr>Nano-Antenna structure</vt:lpstr>
      <vt:lpstr>How it’s made ? : QD in Nano-Antenna</vt:lpstr>
      <vt:lpstr>Fabrication : Nano antenna</vt:lpstr>
      <vt:lpstr>Fabrication : Nano antenna</vt:lpstr>
      <vt:lpstr>Antenna : Collection efficiency</vt:lpstr>
      <vt:lpstr>Antenna : Collection efficiency</vt:lpstr>
      <vt:lpstr>Antenna : Advantages </vt:lpstr>
      <vt:lpstr>ENTANGLED PHOTON SOURCE USING MICRO-RING RESONATOR</vt:lpstr>
      <vt:lpstr>Micro-ring Resonators</vt:lpstr>
      <vt:lpstr>Coupling – Design</vt:lpstr>
      <vt:lpstr>Entangled photons band within cavity</vt:lpstr>
      <vt:lpstr>Distribution of entanglement over the distance on the optical fiber</vt:lpstr>
      <vt:lpstr>Performance of micro-ring (On-chip flux)</vt:lpstr>
      <vt:lpstr>Performance of micro-ring (On-chip flux)</vt:lpstr>
      <vt:lpstr>Advantages : Micro-ring resonator</vt:lpstr>
      <vt:lpstr>Self-pumping – Ring resonator Scheme </vt:lpstr>
      <vt:lpstr>Micro-ring resonator with self-pumping scheme</vt:lpstr>
      <vt:lpstr>Solution : Existing infrastructure </vt:lpstr>
      <vt:lpstr>Approach : Existing infrastructure </vt:lpstr>
      <vt:lpstr>Approach : Existing infrastructure </vt:lpstr>
      <vt:lpstr>Impacts of Proposed Suggestions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Anand</dc:creator>
  <cp:lastModifiedBy>ALOK ANAND</cp:lastModifiedBy>
  <cp:revision>189</cp:revision>
  <dcterms:modified xsi:type="dcterms:W3CDTF">2021-12-16T01:29:27Z</dcterms:modified>
</cp:coreProperties>
</file>