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82F5D-EBA2-4CE8-AA06-E0EDC9C993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D69BF6-8713-4C2F-A9CF-7AC6A6E522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</a:t>
          </a:r>
          <a:r>
            <a:rPr lang="en-US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Predict churn and derive actionable strategies to retain users in a highly competitive </a:t>
          </a:r>
          <a:r>
            <a:rPr lang="en-IN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telecom environment.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EC77458-6FFB-48F2-A3E4-4294EEEBC3C0}" type="parTrans" cxnId="{AB65CE79-F9C9-426F-B865-CDC5D16B3F4D}">
      <dgm:prSet/>
      <dgm:spPr/>
      <dgm:t>
        <a:bodyPr/>
        <a:lstStyle/>
        <a:p>
          <a:endParaRPr lang="en-US"/>
        </a:p>
      </dgm:t>
    </dgm:pt>
    <dgm:pt modelId="{D05C3599-829F-40AB-B3E1-58A65CF2E573}" type="sibTrans" cxnId="{AB65CE79-F9C9-426F-B865-CDC5D16B3F4D}">
      <dgm:prSet/>
      <dgm:spPr/>
      <dgm:t>
        <a:bodyPr/>
        <a:lstStyle/>
        <a:p>
          <a:endParaRPr lang="en-US"/>
        </a:p>
      </dgm:t>
    </dgm:pt>
    <dgm:pt modelId="{4D1E684D-7AE9-413C-BE6C-4850838000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Goals</a:t>
          </a:r>
          <a:r>
            <a:rPr lang="en-US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8406711-5F78-4154-B291-E7093F68A218}" type="parTrans" cxnId="{E596989C-71F1-4661-B477-97F5C974FB51}">
      <dgm:prSet/>
      <dgm:spPr/>
      <dgm:t>
        <a:bodyPr/>
        <a:lstStyle/>
        <a:p>
          <a:endParaRPr lang="en-US"/>
        </a:p>
      </dgm:t>
    </dgm:pt>
    <dgm:pt modelId="{BE77DA66-CD14-4A02-BB63-A3A1660AD37E}" type="sibTrans" cxnId="{E596989C-71F1-4661-B477-97F5C974FB51}">
      <dgm:prSet/>
      <dgm:spPr/>
      <dgm:t>
        <a:bodyPr/>
        <a:lstStyle/>
        <a:p>
          <a:endParaRPr lang="en-US"/>
        </a:p>
      </dgm:t>
    </dgm:pt>
    <dgm:pt modelId="{DD26D99D-53B5-49E2-910D-6030178F5C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Identify key drivers of churn using machine learning. 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B006E4E-1C01-4FE4-A1CE-1DB226CC9B30}" type="parTrans" cxnId="{5B58DB5B-3F7F-482B-ACD6-D1E6B2D50BBE}">
      <dgm:prSet/>
      <dgm:spPr/>
      <dgm:t>
        <a:bodyPr/>
        <a:lstStyle/>
        <a:p>
          <a:endParaRPr lang="en-US"/>
        </a:p>
      </dgm:t>
    </dgm:pt>
    <dgm:pt modelId="{4B179EAC-CBEF-4F89-9B29-60FA512B0EDE}" type="sibTrans" cxnId="{5B58DB5B-3F7F-482B-ACD6-D1E6B2D50BBE}">
      <dgm:prSet/>
      <dgm:spPr/>
      <dgm:t>
        <a:bodyPr/>
        <a:lstStyle/>
        <a:p>
          <a:endParaRPr lang="en-US"/>
        </a:p>
      </dgm:t>
    </dgm:pt>
    <dgm:pt modelId="{7A62101B-02C8-4D21-876E-90DF3F7A6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Segment customers for targeted retention strategies. 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2D88E97-3DB6-45D1-80E7-3384A1E44137}" type="parTrans" cxnId="{B52B914B-AC0D-4350-811D-B213C355C749}">
      <dgm:prSet/>
      <dgm:spPr/>
      <dgm:t>
        <a:bodyPr/>
        <a:lstStyle/>
        <a:p>
          <a:endParaRPr lang="en-US"/>
        </a:p>
      </dgm:t>
    </dgm:pt>
    <dgm:pt modelId="{9115BB09-E987-4BCE-B77E-1931419B9DA8}" type="sibTrans" cxnId="{B52B914B-AC0D-4350-811D-B213C355C749}">
      <dgm:prSet/>
      <dgm:spPr/>
      <dgm:t>
        <a:bodyPr/>
        <a:lstStyle/>
        <a:p>
          <a:endParaRPr lang="en-US"/>
        </a:p>
      </dgm:t>
    </dgm:pt>
    <dgm:pt modelId="{A72DB5E4-B93A-4493-8C54-6A8A86CA6090}" type="pres">
      <dgm:prSet presAssocID="{6DD82F5D-EBA2-4CE8-AA06-E0EDC9C993E0}" presName="root" presStyleCnt="0">
        <dgm:presLayoutVars>
          <dgm:dir/>
          <dgm:resizeHandles val="exact"/>
        </dgm:presLayoutVars>
      </dgm:prSet>
      <dgm:spPr/>
    </dgm:pt>
    <dgm:pt modelId="{9187FB19-6053-4AB8-B857-DB0F58DBF0BC}" type="pres">
      <dgm:prSet presAssocID="{BED69BF6-8713-4C2F-A9CF-7AC6A6E5220E}" presName="compNode" presStyleCnt="0"/>
      <dgm:spPr/>
    </dgm:pt>
    <dgm:pt modelId="{13035BF7-200B-4FF6-9C38-6058D357C37E}" type="pres">
      <dgm:prSet presAssocID="{BED69BF6-8713-4C2F-A9CF-7AC6A6E5220E}" presName="bgRect" presStyleLbl="bgShp" presStyleIdx="0" presStyleCnt="4"/>
      <dgm:spPr/>
    </dgm:pt>
    <dgm:pt modelId="{6927D466-9F69-46F2-8E55-B87D7729C28B}" type="pres">
      <dgm:prSet presAssocID="{BED69BF6-8713-4C2F-A9CF-7AC6A6E5220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2EB23DA-0C3E-4944-8A06-CED32FD9F0B5}" type="pres">
      <dgm:prSet presAssocID="{BED69BF6-8713-4C2F-A9CF-7AC6A6E5220E}" presName="spaceRect" presStyleCnt="0"/>
      <dgm:spPr/>
    </dgm:pt>
    <dgm:pt modelId="{2C034742-08F9-4213-A8C3-0541ED27D48A}" type="pres">
      <dgm:prSet presAssocID="{BED69BF6-8713-4C2F-A9CF-7AC6A6E5220E}" presName="parTx" presStyleLbl="revTx" presStyleIdx="0" presStyleCnt="4">
        <dgm:presLayoutVars>
          <dgm:chMax val="0"/>
          <dgm:chPref val="0"/>
        </dgm:presLayoutVars>
      </dgm:prSet>
      <dgm:spPr/>
    </dgm:pt>
    <dgm:pt modelId="{6D2C732A-657D-436A-9917-46D923353A4B}" type="pres">
      <dgm:prSet presAssocID="{D05C3599-829F-40AB-B3E1-58A65CF2E573}" presName="sibTrans" presStyleCnt="0"/>
      <dgm:spPr/>
    </dgm:pt>
    <dgm:pt modelId="{724BB8D1-0CC9-43B0-A24F-6CFCE9811F1E}" type="pres">
      <dgm:prSet presAssocID="{4D1E684D-7AE9-413C-BE6C-48508380000E}" presName="compNode" presStyleCnt="0"/>
      <dgm:spPr/>
    </dgm:pt>
    <dgm:pt modelId="{C5D67F3B-5997-44CE-BAA6-79DCA7799FD4}" type="pres">
      <dgm:prSet presAssocID="{4D1E684D-7AE9-413C-BE6C-48508380000E}" presName="bgRect" presStyleLbl="bgShp" presStyleIdx="1" presStyleCnt="4"/>
      <dgm:spPr/>
    </dgm:pt>
    <dgm:pt modelId="{9EA1055C-1B84-40E0-B072-AD56653B9908}" type="pres">
      <dgm:prSet presAssocID="{4D1E684D-7AE9-413C-BE6C-4850838000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D952466-B099-4B19-A197-2C5083B32587}" type="pres">
      <dgm:prSet presAssocID="{4D1E684D-7AE9-413C-BE6C-48508380000E}" presName="spaceRect" presStyleCnt="0"/>
      <dgm:spPr/>
    </dgm:pt>
    <dgm:pt modelId="{43DC8B12-AD15-4964-A3BF-6928F7539E43}" type="pres">
      <dgm:prSet presAssocID="{4D1E684D-7AE9-413C-BE6C-48508380000E}" presName="parTx" presStyleLbl="revTx" presStyleIdx="1" presStyleCnt="4">
        <dgm:presLayoutVars>
          <dgm:chMax val="0"/>
          <dgm:chPref val="0"/>
        </dgm:presLayoutVars>
      </dgm:prSet>
      <dgm:spPr/>
    </dgm:pt>
    <dgm:pt modelId="{F41C6C90-6365-4E32-8654-C7DE3CD3B0C2}" type="pres">
      <dgm:prSet presAssocID="{BE77DA66-CD14-4A02-BB63-A3A1660AD37E}" presName="sibTrans" presStyleCnt="0"/>
      <dgm:spPr/>
    </dgm:pt>
    <dgm:pt modelId="{36D5185B-B03D-45BF-B9B9-CCFDF3B8CB3D}" type="pres">
      <dgm:prSet presAssocID="{DD26D99D-53B5-49E2-910D-6030178F5C9F}" presName="compNode" presStyleCnt="0"/>
      <dgm:spPr/>
    </dgm:pt>
    <dgm:pt modelId="{3E8C9AD6-40DE-431D-82CB-011D5E996A94}" type="pres">
      <dgm:prSet presAssocID="{DD26D99D-53B5-49E2-910D-6030178F5C9F}" presName="bgRect" presStyleLbl="bgShp" presStyleIdx="2" presStyleCnt="4"/>
      <dgm:spPr/>
    </dgm:pt>
    <dgm:pt modelId="{FF963C83-181D-46AD-A64A-F13C801E2CC1}" type="pres">
      <dgm:prSet presAssocID="{DD26D99D-53B5-49E2-910D-6030178F5C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F36AF9-2B7F-40B8-A6D6-9D9AFC621B71}" type="pres">
      <dgm:prSet presAssocID="{DD26D99D-53B5-49E2-910D-6030178F5C9F}" presName="spaceRect" presStyleCnt="0"/>
      <dgm:spPr/>
    </dgm:pt>
    <dgm:pt modelId="{F51B96A8-164E-41A8-A1B2-3EDC4993AC10}" type="pres">
      <dgm:prSet presAssocID="{DD26D99D-53B5-49E2-910D-6030178F5C9F}" presName="parTx" presStyleLbl="revTx" presStyleIdx="2" presStyleCnt="4">
        <dgm:presLayoutVars>
          <dgm:chMax val="0"/>
          <dgm:chPref val="0"/>
        </dgm:presLayoutVars>
      </dgm:prSet>
      <dgm:spPr/>
    </dgm:pt>
    <dgm:pt modelId="{9D7C7A7D-733F-4D0D-8612-A4E303DF4069}" type="pres">
      <dgm:prSet presAssocID="{4B179EAC-CBEF-4F89-9B29-60FA512B0EDE}" presName="sibTrans" presStyleCnt="0"/>
      <dgm:spPr/>
    </dgm:pt>
    <dgm:pt modelId="{780DEF76-B4D0-497A-845C-2430867C2DBC}" type="pres">
      <dgm:prSet presAssocID="{7A62101B-02C8-4D21-876E-90DF3F7A6882}" presName="compNode" presStyleCnt="0"/>
      <dgm:spPr/>
    </dgm:pt>
    <dgm:pt modelId="{FF81A567-D756-4A7D-A9ED-AB10B067CA37}" type="pres">
      <dgm:prSet presAssocID="{7A62101B-02C8-4D21-876E-90DF3F7A6882}" presName="bgRect" presStyleLbl="bgShp" presStyleIdx="3" presStyleCnt="4"/>
      <dgm:spPr/>
    </dgm:pt>
    <dgm:pt modelId="{BF3D39A3-DA60-43DC-A067-21C9CC57C39D}" type="pres">
      <dgm:prSet presAssocID="{7A62101B-02C8-4D21-876E-90DF3F7A68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9C5C3DB-9347-469A-9B4B-1FF36017CF8E}" type="pres">
      <dgm:prSet presAssocID="{7A62101B-02C8-4D21-876E-90DF3F7A6882}" presName="spaceRect" presStyleCnt="0"/>
      <dgm:spPr/>
    </dgm:pt>
    <dgm:pt modelId="{2D736AB0-2E75-430C-B138-D8D7E850CC8F}" type="pres">
      <dgm:prSet presAssocID="{7A62101B-02C8-4D21-876E-90DF3F7A688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29ED124-A74F-4810-A1C2-92000FA55244}" type="presOf" srcId="{DD26D99D-53B5-49E2-910D-6030178F5C9F}" destId="{F51B96A8-164E-41A8-A1B2-3EDC4993AC10}" srcOrd="0" destOrd="0" presId="urn:microsoft.com/office/officeart/2018/2/layout/IconVerticalSolidList"/>
    <dgm:cxn modelId="{80627435-0DF3-42F7-A407-6DA36C676194}" type="presOf" srcId="{BED69BF6-8713-4C2F-A9CF-7AC6A6E5220E}" destId="{2C034742-08F9-4213-A8C3-0541ED27D48A}" srcOrd="0" destOrd="0" presId="urn:microsoft.com/office/officeart/2018/2/layout/IconVerticalSolidList"/>
    <dgm:cxn modelId="{5B58DB5B-3F7F-482B-ACD6-D1E6B2D50BBE}" srcId="{6DD82F5D-EBA2-4CE8-AA06-E0EDC9C993E0}" destId="{DD26D99D-53B5-49E2-910D-6030178F5C9F}" srcOrd="2" destOrd="0" parTransId="{9B006E4E-1C01-4FE4-A1CE-1DB226CC9B30}" sibTransId="{4B179EAC-CBEF-4F89-9B29-60FA512B0EDE}"/>
    <dgm:cxn modelId="{9B87B849-3090-4D0D-BC45-85FE819B9541}" type="presOf" srcId="{4D1E684D-7AE9-413C-BE6C-48508380000E}" destId="{43DC8B12-AD15-4964-A3BF-6928F7539E43}" srcOrd="0" destOrd="0" presId="urn:microsoft.com/office/officeart/2018/2/layout/IconVerticalSolidList"/>
    <dgm:cxn modelId="{B52B914B-AC0D-4350-811D-B213C355C749}" srcId="{6DD82F5D-EBA2-4CE8-AA06-E0EDC9C993E0}" destId="{7A62101B-02C8-4D21-876E-90DF3F7A6882}" srcOrd="3" destOrd="0" parTransId="{32D88E97-3DB6-45D1-80E7-3384A1E44137}" sibTransId="{9115BB09-E987-4BCE-B77E-1931419B9DA8}"/>
    <dgm:cxn modelId="{AB65CE79-F9C9-426F-B865-CDC5D16B3F4D}" srcId="{6DD82F5D-EBA2-4CE8-AA06-E0EDC9C993E0}" destId="{BED69BF6-8713-4C2F-A9CF-7AC6A6E5220E}" srcOrd="0" destOrd="0" parTransId="{BEC77458-6FFB-48F2-A3E4-4294EEEBC3C0}" sibTransId="{D05C3599-829F-40AB-B3E1-58A65CF2E573}"/>
    <dgm:cxn modelId="{E596989C-71F1-4661-B477-97F5C974FB51}" srcId="{6DD82F5D-EBA2-4CE8-AA06-E0EDC9C993E0}" destId="{4D1E684D-7AE9-413C-BE6C-48508380000E}" srcOrd="1" destOrd="0" parTransId="{88406711-5F78-4154-B291-E7093F68A218}" sibTransId="{BE77DA66-CD14-4A02-BB63-A3A1660AD37E}"/>
    <dgm:cxn modelId="{84D304F9-9FEE-427A-BE2D-75419D15D119}" type="presOf" srcId="{6DD82F5D-EBA2-4CE8-AA06-E0EDC9C993E0}" destId="{A72DB5E4-B93A-4493-8C54-6A8A86CA6090}" srcOrd="0" destOrd="0" presId="urn:microsoft.com/office/officeart/2018/2/layout/IconVerticalSolidList"/>
    <dgm:cxn modelId="{F6B4BCFF-C188-4D00-8B8C-FBF831B543B9}" type="presOf" srcId="{7A62101B-02C8-4D21-876E-90DF3F7A6882}" destId="{2D736AB0-2E75-430C-B138-D8D7E850CC8F}" srcOrd="0" destOrd="0" presId="urn:microsoft.com/office/officeart/2018/2/layout/IconVerticalSolidList"/>
    <dgm:cxn modelId="{F1478499-0915-4FF8-BFE8-9E9E92D80B8E}" type="presParOf" srcId="{A72DB5E4-B93A-4493-8C54-6A8A86CA6090}" destId="{9187FB19-6053-4AB8-B857-DB0F58DBF0BC}" srcOrd="0" destOrd="0" presId="urn:microsoft.com/office/officeart/2018/2/layout/IconVerticalSolidList"/>
    <dgm:cxn modelId="{3514B395-C635-4A59-AC8B-C3953ACF4D40}" type="presParOf" srcId="{9187FB19-6053-4AB8-B857-DB0F58DBF0BC}" destId="{13035BF7-200B-4FF6-9C38-6058D357C37E}" srcOrd="0" destOrd="0" presId="urn:microsoft.com/office/officeart/2018/2/layout/IconVerticalSolidList"/>
    <dgm:cxn modelId="{C0750158-3031-4C6A-82A4-5AAA95303F53}" type="presParOf" srcId="{9187FB19-6053-4AB8-B857-DB0F58DBF0BC}" destId="{6927D466-9F69-46F2-8E55-B87D7729C28B}" srcOrd="1" destOrd="0" presId="urn:microsoft.com/office/officeart/2018/2/layout/IconVerticalSolidList"/>
    <dgm:cxn modelId="{1CCD8EE7-4F5D-45C9-8150-A9AA02612769}" type="presParOf" srcId="{9187FB19-6053-4AB8-B857-DB0F58DBF0BC}" destId="{02EB23DA-0C3E-4944-8A06-CED32FD9F0B5}" srcOrd="2" destOrd="0" presId="urn:microsoft.com/office/officeart/2018/2/layout/IconVerticalSolidList"/>
    <dgm:cxn modelId="{6E592FE6-2985-4A98-998D-3B77A0038E4A}" type="presParOf" srcId="{9187FB19-6053-4AB8-B857-DB0F58DBF0BC}" destId="{2C034742-08F9-4213-A8C3-0541ED27D48A}" srcOrd="3" destOrd="0" presId="urn:microsoft.com/office/officeart/2018/2/layout/IconVerticalSolidList"/>
    <dgm:cxn modelId="{9D4B6B38-4E6E-4B60-9441-9BC8CB5CD98C}" type="presParOf" srcId="{A72DB5E4-B93A-4493-8C54-6A8A86CA6090}" destId="{6D2C732A-657D-436A-9917-46D923353A4B}" srcOrd="1" destOrd="0" presId="urn:microsoft.com/office/officeart/2018/2/layout/IconVerticalSolidList"/>
    <dgm:cxn modelId="{B55112AE-3914-4169-B537-C025FAE5433D}" type="presParOf" srcId="{A72DB5E4-B93A-4493-8C54-6A8A86CA6090}" destId="{724BB8D1-0CC9-43B0-A24F-6CFCE9811F1E}" srcOrd="2" destOrd="0" presId="urn:microsoft.com/office/officeart/2018/2/layout/IconVerticalSolidList"/>
    <dgm:cxn modelId="{57C573B7-C83F-4927-BB9E-A87C5B889E61}" type="presParOf" srcId="{724BB8D1-0CC9-43B0-A24F-6CFCE9811F1E}" destId="{C5D67F3B-5997-44CE-BAA6-79DCA7799FD4}" srcOrd="0" destOrd="0" presId="urn:microsoft.com/office/officeart/2018/2/layout/IconVerticalSolidList"/>
    <dgm:cxn modelId="{70CBA7A8-A7C0-496D-8FB5-5ADE5BDDE29B}" type="presParOf" srcId="{724BB8D1-0CC9-43B0-A24F-6CFCE9811F1E}" destId="{9EA1055C-1B84-40E0-B072-AD56653B9908}" srcOrd="1" destOrd="0" presId="urn:microsoft.com/office/officeart/2018/2/layout/IconVerticalSolidList"/>
    <dgm:cxn modelId="{527E91DE-BA06-4EF9-8E4E-5639CBA42DAD}" type="presParOf" srcId="{724BB8D1-0CC9-43B0-A24F-6CFCE9811F1E}" destId="{9D952466-B099-4B19-A197-2C5083B32587}" srcOrd="2" destOrd="0" presId="urn:microsoft.com/office/officeart/2018/2/layout/IconVerticalSolidList"/>
    <dgm:cxn modelId="{B07C7C63-D865-455B-8485-4D6B06667DA3}" type="presParOf" srcId="{724BB8D1-0CC9-43B0-A24F-6CFCE9811F1E}" destId="{43DC8B12-AD15-4964-A3BF-6928F7539E43}" srcOrd="3" destOrd="0" presId="urn:microsoft.com/office/officeart/2018/2/layout/IconVerticalSolidList"/>
    <dgm:cxn modelId="{F825EFE0-AAA5-4B57-8EF6-A915EE3BECFD}" type="presParOf" srcId="{A72DB5E4-B93A-4493-8C54-6A8A86CA6090}" destId="{F41C6C90-6365-4E32-8654-C7DE3CD3B0C2}" srcOrd="3" destOrd="0" presId="urn:microsoft.com/office/officeart/2018/2/layout/IconVerticalSolidList"/>
    <dgm:cxn modelId="{312A605D-7EC2-43F4-8BB0-0813110D7D70}" type="presParOf" srcId="{A72DB5E4-B93A-4493-8C54-6A8A86CA6090}" destId="{36D5185B-B03D-45BF-B9B9-CCFDF3B8CB3D}" srcOrd="4" destOrd="0" presId="urn:microsoft.com/office/officeart/2018/2/layout/IconVerticalSolidList"/>
    <dgm:cxn modelId="{B80B4E8E-736C-49EA-BAFA-6D22055E0759}" type="presParOf" srcId="{36D5185B-B03D-45BF-B9B9-CCFDF3B8CB3D}" destId="{3E8C9AD6-40DE-431D-82CB-011D5E996A94}" srcOrd="0" destOrd="0" presId="urn:microsoft.com/office/officeart/2018/2/layout/IconVerticalSolidList"/>
    <dgm:cxn modelId="{E308894A-CA8B-418D-BECA-E024E7C55965}" type="presParOf" srcId="{36D5185B-B03D-45BF-B9B9-CCFDF3B8CB3D}" destId="{FF963C83-181D-46AD-A64A-F13C801E2CC1}" srcOrd="1" destOrd="0" presId="urn:microsoft.com/office/officeart/2018/2/layout/IconVerticalSolidList"/>
    <dgm:cxn modelId="{ECB563F2-0DCD-42B0-A421-ADE96F612AA3}" type="presParOf" srcId="{36D5185B-B03D-45BF-B9B9-CCFDF3B8CB3D}" destId="{39F36AF9-2B7F-40B8-A6D6-9D9AFC621B71}" srcOrd="2" destOrd="0" presId="urn:microsoft.com/office/officeart/2018/2/layout/IconVerticalSolidList"/>
    <dgm:cxn modelId="{470D5A8F-B3E4-4F61-887E-2C55CCE5825A}" type="presParOf" srcId="{36D5185B-B03D-45BF-B9B9-CCFDF3B8CB3D}" destId="{F51B96A8-164E-41A8-A1B2-3EDC4993AC10}" srcOrd="3" destOrd="0" presId="urn:microsoft.com/office/officeart/2018/2/layout/IconVerticalSolidList"/>
    <dgm:cxn modelId="{1E104752-8010-4B67-A3C2-026FF1D4E141}" type="presParOf" srcId="{A72DB5E4-B93A-4493-8C54-6A8A86CA6090}" destId="{9D7C7A7D-733F-4D0D-8612-A4E303DF4069}" srcOrd="5" destOrd="0" presId="urn:microsoft.com/office/officeart/2018/2/layout/IconVerticalSolidList"/>
    <dgm:cxn modelId="{4D6E4A65-9DC2-4D5F-8398-7FE06E0E64C0}" type="presParOf" srcId="{A72DB5E4-B93A-4493-8C54-6A8A86CA6090}" destId="{780DEF76-B4D0-497A-845C-2430867C2DBC}" srcOrd="6" destOrd="0" presId="urn:microsoft.com/office/officeart/2018/2/layout/IconVerticalSolidList"/>
    <dgm:cxn modelId="{ECC143C5-9F51-4D3E-B56B-9F94D7F5C4F9}" type="presParOf" srcId="{780DEF76-B4D0-497A-845C-2430867C2DBC}" destId="{FF81A567-D756-4A7D-A9ED-AB10B067CA37}" srcOrd="0" destOrd="0" presId="urn:microsoft.com/office/officeart/2018/2/layout/IconVerticalSolidList"/>
    <dgm:cxn modelId="{41574B98-A903-4DF1-B1E4-B4B983025317}" type="presParOf" srcId="{780DEF76-B4D0-497A-845C-2430867C2DBC}" destId="{BF3D39A3-DA60-43DC-A067-21C9CC57C39D}" srcOrd="1" destOrd="0" presId="urn:microsoft.com/office/officeart/2018/2/layout/IconVerticalSolidList"/>
    <dgm:cxn modelId="{0C5530CA-90B6-4C33-B95B-0A55DEE95857}" type="presParOf" srcId="{780DEF76-B4D0-497A-845C-2430867C2DBC}" destId="{A9C5C3DB-9347-469A-9B4B-1FF36017CF8E}" srcOrd="2" destOrd="0" presId="urn:microsoft.com/office/officeart/2018/2/layout/IconVerticalSolidList"/>
    <dgm:cxn modelId="{75E7FB27-DA35-4E34-8EBE-423C60FB9C4B}" type="presParOf" srcId="{780DEF76-B4D0-497A-845C-2430867C2DBC}" destId="{2D736AB0-2E75-430C-B138-D8D7E850CC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35BF7-200B-4FF6-9C38-6058D357C37E}">
      <dsp:nvSpPr>
        <dsp:cNvPr id="0" name=""/>
        <dsp:cNvSpPr/>
      </dsp:nvSpPr>
      <dsp:spPr>
        <a:xfrm>
          <a:off x="0" y="2079"/>
          <a:ext cx="7306056" cy="1054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7D466-9F69-46F2-8E55-B87D7729C28B}">
      <dsp:nvSpPr>
        <dsp:cNvPr id="0" name=""/>
        <dsp:cNvSpPr/>
      </dsp:nvSpPr>
      <dsp:spPr>
        <a:xfrm>
          <a:off x="318851" y="239241"/>
          <a:ext cx="579729" cy="5797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34742-08F9-4213-A8C3-0541ED27D48A}">
      <dsp:nvSpPr>
        <dsp:cNvPr id="0" name=""/>
        <dsp:cNvSpPr/>
      </dsp:nvSpPr>
      <dsp:spPr>
        <a:xfrm>
          <a:off x="1217431" y="2079"/>
          <a:ext cx="6088624" cy="105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54" tIns="111554" rIns="111554" bIns="1115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Objective</a:t>
          </a:r>
          <a:r>
            <a:rPr lang="en-US" sz="19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Predict churn and derive actionable strategies to retain users in a highly competitive </a:t>
          </a:r>
          <a:r>
            <a:rPr lang="en-IN" sz="19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telecom environment.</a:t>
          </a:r>
          <a:endParaRPr lang="en-US" sz="19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17431" y="2079"/>
        <a:ext cx="6088624" cy="1054053"/>
      </dsp:txXfrm>
    </dsp:sp>
    <dsp:sp modelId="{C5D67F3B-5997-44CE-BAA6-79DCA7799FD4}">
      <dsp:nvSpPr>
        <dsp:cNvPr id="0" name=""/>
        <dsp:cNvSpPr/>
      </dsp:nvSpPr>
      <dsp:spPr>
        <a:xfrm>
          <a:off x="0" y="1319646"/>
          <a:ext cx="7306056" cy="1054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1055C-1B84-40E0-B072-AD56653B9908}">
      <dsp:nvSpPr>
        <dsp:cNvPr id="0" name=""/>
        <dsp:cNvSpPr/>
      </dsp:nvSpPr>
      <dsp:spPr>
        <a:xfrm>
          <a:off x="318851" y="1556808"/>
          <a:ext cx="579729" cy="5797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C8B12-AD15-4964-A3BF-6928F7539E43}">
      <dsp:nvSpPr>
        <dsp:cNvPr id="0" name=""/>
        <dsp:cNvSpPr/>
      </dsp:nvSpPr>
      <dsp:spPr>
        <a:xfrm>
          <a:off x="1217431" y="1319646"/>
          <a:ext cx="6088624" cy="105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54" tIns="111554" rIns="111554" bIns="1115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Goals</a:t>
          </a:r>
          <a:r>
            <a:rPr lang="en-US" sz="19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</a:t>
          </a:r>
          <a:endParaRPr lang="en-US" sz="19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17431" y="1319646"/>
        <a:ext cx="6088624" cy="1054053"/>
      </dsp:txXfrm>
    </dsp:sp>
    <dsp:sp modelId="{3E8C9AD6-40DE-431D-82CB-011D5E996A94}">
      <dsp:nvSpPr>
        <dsp:cNvPr id="0" name=""/>
        <dsp:cNvSpPr/>
      </dsp:nvSpPr>
      <dsp:spPr>
        <a:xfrm>
          <a:off x="0" y="2637212"/>
          <a:ext cx="7306056" cy="1054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63C83-181D-46AD-A64A-F13C801E2CC1}">
      <dsp:nvSpPr>
        <dsp:cNvPr id="0" name=""/>
        <dsp:cNvSpPr/>
      </dsp:nvSpPr>
      <dsp:spPr>
        <a:xfrm>
          <a:off x="318851" y="2874374"/>
          <a:ext cx="579729" cy="5797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B96A8-164E-41A8-A1B2-3EDC4993AC10}">
      <dsp:nvSpPr>
        <dsp:cNvPr id="0" name=""/>
        <dsp:cNvSpPr/>
      </dsp:nvSpPr>
      <dsp:spPr>
        <a:xfrm>
          <a:off x="1217431" y="2637212"/>
          <a:ext cx="6088624" cy="105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54" tIns="111554" rIns="111554" bIns="1115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Identify key drivers of churn using machine learning. </a:t>
          </a:r>
          <a:endParaRPr lang="en-US" sz="19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17431" y="2637212"/>
        <a:ext cx="6088624" cy="1054053"/>
      </dsp:txXfrm>
    </dsp:sp>
    <dsp:sp modelId="{FF81A567-D756-4A7D-A9ED-AB10B067CA37}">
      <dsp:nvSpPr>
        <dsp:cNvPr id="0" name=""/>
        <dsp:cNvSpPr/>
      </dsp:nvSpPr>
      <dsp:spPr>
        <a:xfrm>
          <a:off x="0" y="3954779"/>
          <a:ext cx="7306056" cy="1054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3D39A3-DA60-43DC-A067-21C9CC57C39D}">
      <dsp:nvSpPr>
        <dsp:cNvPr id="0" name=""/>
        <dsp:cNvSpPr/>
      </dsp:nvSpPr>
      <dsp:spPr>
        <a:xfrm>
          <a:off x="318851" y="4191941"/>
          <a:ext cx="579729" cy="5797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36AB0-2E75-430C-B138-D8D7E850CC8F}">
      <dsp:nvSpPr>
        <dsp:cNvPr id="0" name=""/>
        <dsp:cNvSpPr/>
      </dsp:nvSpPr>
      <dsp:spPr>
        <a:xfrm>
          <a:off x="1217431" y="3954779"/>
          <a:ext cx="6088624" cy="105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54" tIns="111554" rIns="111554" bIns="1115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Segment customers for targeted retention strategies. </a:t>
          </a:r>
          <a:endParaRPr lang="en-US" sz="19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217431" y="3954779"/>
        <a:ext cx="6088624" cy="1054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5F8DF-9C77-4BF0-A32A-B143FEAC4B9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7217-AE1E-4743-B988-0803DD691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8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7217-AE1E-4743-B988-0803DD691E0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12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0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2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5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7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5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7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1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1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A close-up of a network&#10;&#10;AI-generated content may be incorrect.">
            <a:extLst>
              <a:ext uri="{FF2B5EF4-FFF2-40B4-BE49-F238E27FC236}">
                <a16:creationId xmlns:a16="http://schemas.microsoft.com/office/drawing/2014/main" id="{5A394C96-C082-86BD-0295-A2D4D99FA6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B476BF-4EE2-5243-CABB-6CC72C39B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18E89-45D2-5BBF-E3E9-3710AEF06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9436" y="978409"/>
            <a:ext cx="5563874" cy="3678268"/>
          </a:xfrm>
        </p:spPr>
        <p:txBody>
          <a:bodyPr anchor="t">
            <a:normAutofit fontScale="90000"/>
          </a:bodyPr>
          <a:lstStyle/>
          <a:p>
            <a:r>
              <a:rPr lang="en-US" sz="6000" dirty="0"/>
              <a:t>Customer Churn Prediction for Telecom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FE262-80EF-2C19-F935-3E99D0EC8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3288" y="4729138"/>
            <a:ext cx="4488812" cy="1150453"/>
          </a:xfrm>
        </p:spPr>
        <p:txBody>
          <a:bodyPr anchor="b">
            <a:normAutofit/>
          </a:bodyPr>
          <a:lstStyle/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6781" y="508090"/>
            <a:ext cx="449275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0119" y="6209925"/>
            <a:ext cx="44927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193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C5321-9C0D-41B6-02F9-F88169C0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0F20BE-B044-8C4D-34C3-80F8972AC1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2441448"/>
            <a:ext cx="7579319" cy="261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 Dormant 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 bundled services (e.g., Internet + Streaming) to increase usage.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limited-time promotions to re-engage low-usage customers.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Retain Loyal 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exclusive benefits (e.g., priority support, loyalty discounts).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 referral programs with incentives.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 Improvements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 tenure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MonthlyCharges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early churn detection.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tech support and online security offerings to retain customers.</a:t>
            </a:r>
          </a:p>
        </p:txBody>
      </p:sp>
    </p:spTree>
    <p:extLst>
      <p:ext uri="{BB962C8B-B14F-4D97-AF65-F5344CB8AC3E}">
        <p14:creationId xmlns:p14="http://schemas.microsoft.com/office/powerpoint/2010/main" val="118812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852A-0B68-EAE2-234A-6C271DFA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82AA-1A27-CDDD-315D-6F9A854B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a reliable churn prediction model (AUC-ROC ~0.82).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Identified key drivers: short tenure, high charges, fiber optic service, and contract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Segmented customers for targeted retention strategies.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5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DDBC7CB6-738E-5870-4659-C404C9CD3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693093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049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9F51-4F33-FF98-BE16-06080577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1EE903-98D8-53FF-57AB-4E64BABD83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" y="2806019"/>
            <a:ext cx="1114958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Telco Customer Churn dataset (Kaggle).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7,043 customers, 21 features (e.g., tenure,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MonthlyCharges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Contract, Churn).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Distribution (from plot):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~73% No Churn (5,174 customers).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~27% Churn (1,869 customers).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Imbalanced dataset; focus on recall for churn class.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High churn rate indicates a need for proactive retention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59118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1BF4-ABF7-00EA-A963-A0B9BAE1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IN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BF49-2B9D-5726-CE04-960E5EB5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Aggregation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SQL to compute metrics (e.g., average tenure, total charges).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Random Forest Classifier (Scikit-learn).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Explainability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ELI5 for feature importance, SHAP for individual prediction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Segmentation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K-Means clustering (At Risk, Loyal, Dormant).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Python, Scikit-learn, ELI5, SHAP, executed in VS Code.</a:t>
            </a:r>
          </a:p>
        </p:txBody>
      </p:sp>
    </p:spTree>
    <p:extLst>
      <p:ext uri="{BB962C8B-B14F-4D97-AF65-F5344CB8AC3E}">
        <p14:creationId xmlns:p14="http://schemas.microsoft.com/office/powerpoint/2010/main" val="3090478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3D62E-03BC-0969-8161-E9318308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/>
              <a:t>Exploratory Data Analysis</a:t>
            </a:r>
            <a:br>
              <a:rPr lang="en-IN" sz="3700"/>
            </a:br>
            <a:endParaRPr lang="en-IN" sz="37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F83B5E-D0F9-E0AE-9FA7-F37B3FC617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" y="2578608"/>
            <a:ext cx="6263640" cy="376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Distribution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27% of customers churned, indicating a significant retention challenge.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Visual: Include the "Churn Distribution" plot (5,174 No, 1,869 Yes).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Matrix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Tenure vs. Churn: -0.35 (longer tenure reduces churn likelihood).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MonthlyCharges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vs. Churn: 0.19 (higher charges increase churn risk).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TotalCharges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vs. Tenure: 0.83 (strong correlation, longer tenure leads to higher total charges). </a:t>
            </a:r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5F5B9013-182F-83E4-CBE6-47F18DFAD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02" y="1792276"/>
            <a:ext cx="4885798" cy="36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4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691F-7A1D-4CFA-109D-A64713BA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C8DB01-7D6D-B10C-4432-831AB677B7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" y="3038262"/>
            <a:ext cx="88367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Random Forest Classifier.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(from previous output):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~78%.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AUC-ROC: ~0.82 (good discriminative power).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for Churn (Yes): ~0.50 (effective at identifying churners).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Model is reliable for predicting churn, with a focus on identifying at-risk customers.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B60CCE-88E8-1A54-3D33-3874B8DA7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523" y="2624025"/>
            <a:ext cx="4077269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7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44151-811C-53E2-9E12-0DE43710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Key Drivers of Churn (Explainability)</a:t>
            </a:r>
            <a:br>
              <a:rPr lang="en-US" sz="3700"/>
            </a:br>
            <a:endParaRPr lang="en-IN" sz="37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F6AE55-702E-A7E2-4328-438371AA04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1908048"/>
            <a:ext cx="6821424" cy="44399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SHAP Summary 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Features Increasing Churn (High SHAP Values): </a:t>
            </a: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InternetService_Fiber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optic: Fiber optic users more likely to churn (possibly due to cost or service issues).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AvgTenure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(low values): Short tenure strongly predicts churn.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Contract_Two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year (low presence): Lack of long-term contracts increases churn risk. </a:t>
            </a:r>
            <a:endParaRPr lang="en-US" alt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MonthlyCharges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(high values): Higher charges push customers to churn. </a:t>
            </a:r>
            <a:endParaRPr lang="en-US" alt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Reducing Churn (Low SHAP Values):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OnlineSecurity_Yes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Security services reduce churn likelihood.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Contract_One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year: Annual contracts lower churn risk.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TechSupport_Yes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Access to tech support decreases churn.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graph of data on a white background&#10;&#10;AI-generated content may be incorrect.">
            <a:extLst>
              <a:ext uri="{FF2B5EF4-FFF2-40B4-BE49-F238E27FC236}">
                <a16:creationId xmlns:a16="http://schemas.microsoft.com/office/drawing/2014/main" id="{7803B338-3BD2-4C9B-0E86-BEE9854AD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3455"/>
          <a:stretch/>
        </p:blipFill>
        <p:spPr>
          <a:xfrm>
            <a:off x="7730019" y="1818640"/>
            <a:ext cx="3941064" cy="452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2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83F5-BBB7-844F-3682-BEF6C9B4F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1402489"/>
            <a:ext cx="682142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ELI5 Feature Importance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Features by Weight: 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Contract_One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year (0.0039 ± 0.0065): Strongest predictor; annual contracts reduce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OnlineSecurity_Yes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(0.0029 ± 0.0047): Security services retain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SeniorCitizen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(0.0027 ± 0.0053): Senior citizens may have higher churn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InternetService_Fiber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optic (0.0023 ± 0.0032): Fiber optic users at higher risk.</a:t>
            </a:r>
          </a:p>
          <a:p>
            <a:pPr lvl="1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E3D050-528B-C198-70C8-49CDA316D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253"/>
          <a:stretch/>
        </p:blipFill>
        <p:spPr>
          <a:xfrm>
            <a:off x="7730019" y="1404713"/>
            <a:ext cx="3941064" cy="404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B1097-F8F1-24E5-D685-1BADE111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9360" cy="1463040"/>
          </a:xfrm>
        </p:spPr>
        <p:txBody>
          <a:bodyPr>
            <a:normAutofit/>
          </a:bodyPr>
          <a:lstStyle/>
          <a:p>
            <a:r>
              <a:rPr lang="en-IN" dirty="0"/>
              <a:t>Customer Segments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800162-59EE-7565-D5F2-F23740B6FB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208" y="2578608"/>
            <a:ext cx="6309360" cy="376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Segmentation Approach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K-Means clustering on tenure,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MonthlyCharges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TotalCharges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(from previous analysis):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Risk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Short tenure, high charges, ~47% churn rate.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Loyal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Long tenure, stable payments, ~15% churn rate.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Dormant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Low service usage, ~13% churn rate.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At Risk customers need immediate intervention; Loyal customers should be rewarded.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6D2EFE6-7F4D-8E53-944C-24C2F6655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1" t="2" r="82"/>
          <a:stretch/>
        </p:blipFill>
        <p:spPr>
          <a:xfrm>
            <a:off x="6830568" y="1626982"/>
            <a:ext cx="4840224" cy="1628931"/>
          </a:xfrm>
          <a:prstGeom prst="rect">
            <a:avLst/>
          </a:prstGeom>
        </p:spPr>
      </p:pic>
      <p:pic>
        <p:nvPicPr>
          <p:cNvPr id="15" name="Picture 14" descr="A chart of different colored circles&#10;&#10;AI-generated content may be incorrect.">
            <a:extLst>
              <a:ext uri="{FF2B5EF4-FFF2-40B4-BE49-F238E27FC236}">
                <a16:creationId xmlns:a16="http://schemas.microsoft.com/office/drawing/2014/main" id="{EC8B0EFA-D3FA-2B30-5E60-3B544AE1D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t="2158" r="-21" b="667"/>
          <a:stretch/>
        </p:blipFill>
        <p:spPr>
          <a:xfrm>
            <a:off x="7120730" y="3429000"/>
            <a:ext cx="4259899" cy="310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1687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717</Words>
  <Application>Microsoft Office PowerPoint</Application>
  <PresentationFormat>Widescreen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Bierstadt</vt:lpstr>
      <vt:lpstr>Calibri</vt:lpstr>
      <vt:lpstr>Neue Haas Grotesk Text Pro</vt:lpstr>
      <vt:lpstr>GestaltVTI</vt:lpstr>
      <vt:lpstr>Customer Churn Prediction for Telecom Industry</vt:lpstr>
      <vt:lpstr>PowerPoint Presentation</vt:lpstr>
      <vt:lpstr>Dataset Overview </vt:lpstr>
      <vt:lpstr>Methodology</vt:lpstr>
      <vt:lpstr>Exploratory Data Analysis </vt:lpstr>
      <vt:lpstr>Model Performance </vt:lpstr>
      <vt:lpstr>Key Drivers of Churn (Explainability) </vt:lpstr>
      <vt:lpstr>PowerPoint Presentation</vt:lpstr>
      <vt:lpstr>Customer Segments</vt:lpstr>
      <vt:lpstr>Recommendations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Baliga Bantwal, Anand</dc:creator>
  <cp:lastModifiedBy>Baliga Bantwal, Anand</cp:lastModifiedBy>
  <cp:revision>5</cp:revision>
  <dcterms:created xsi:type="dcterms:W3CDTF">2025-04-26T13:44:28Z</dcterms:created>
  <dcterms:modified xsi:type="dcterms:W3CDTF">2025-04-26T17:52:16Z</dcterms:modified>
</cp:coreProperties>
</file>