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Corbel"/>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9" roundtripDataSignature="AMtx7mg64t13hJwQlhGNFS/GVQsJZKuE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D27945-4EBF-4791-A369-7890C67009A9}">
  <a:tblStyle styleId="{EAD27945-4EBF-4791-A369-7890C67009A9}"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7E7"/>
          </a:solidFill>
        </a:fill>
      </a:tcStyle>
    </a:wholeTbl>
    <a:band1H>
      <a:tcTxStyle/>
      <a:tcStyle>
        <a:fill>
          <a:solidFill>
            <a:srgbClr val="E7CBCB"/>
          </a:solidFill>
        </a:fill>
      </a:tcStyle>
    </a:band1H>
    <a:band2H>
      <a:tcTxStyle/>
    </a:band2H>
    <a:band1V>
      <a:tcTxStyle/>
      <a:tcStyle>
        <a:fill>
          <a:solidFill>
            <a:srgbClr val="E7CBCB"/>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rbel-bold.fntdata"/><Relationship Id="rId25" Type="http://schemas.openxmlformats.org/officeDocument/2006/relationships/font" Target="fonts/Corbel-regular.fntdata"/><Relationship Id="rId28" Type="http://schemas.openxmlformats.org/officeDocument/2006/relationships/font" Target="fonts/Corbel-boldItalic.fntdata"/><Relationship Id="rId27" Type="http://schemas.openxmlformats.org/officeDocument/2006/relationships/font" Target="fonts/Corbel-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20"/>
          <p:cNvGrpSpPr/>
          <p:nvPr/>
        </p:nvGrpSpPr>
        <p:grpSpPr>
          <a:xfrm>
            <a:off x="546100" y="-4763"/>
            <a:ext cx="5014912" cy="6862763"/>
            <a:chOff x="2928938" y="-4763"/>
            <a:chExt cx="5014912" cy="6862763"/>
          </a:xfrm>
        </p:grpSpPr>
        <p:sp>
          <p:nvSpPr>
            <p:cNvPr id="20" name="Google Shape;20;p20"/>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0"/>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0"/>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0"/>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5E0D0E"/>
            </a:solidFill>
            <a:ln>
              <a:noFill/>
            </a:ln>
          </p:spPr>
        </p:sp>
        <p:sp>
          <p:nvSpPr>
            <p:cNvPr id="24" name="Google Shape;24;p20"/>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8D1415"/>
            </a:solidFill>
            <a:ln>
              <a:noFill/>
            </a:ln>
          </p:spPr>
        </p:sp>
        <p:sp>
          <p:nvSpPr>
            <p:cNvPr id="25" name="Google Shape;25;p20"/>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0"/>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29"/>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29"/>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30"/>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0"/>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31"/>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97" name="Google Shape;97;p31"/>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98" name="Google Shape;98;p31"/>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1"/>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31"/>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32"/>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2"/>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3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2" name="Google Shape;112;p3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3" name="Google Shape;113;p3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3"/>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33"/>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34"/>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4"/>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34"/>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3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5"/>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36"/>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6"/>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2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9" name="Google Shape;39;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23"/>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5" name="Google Shape;45;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2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24"/>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2" name="Google Shape;52;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8D1415"/>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8" name="Google Shape;58;p25"/>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9" name="Google Shape;59;p25"/>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8D1415"/>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0" name="Google Shape;60;p25"/>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1" name="Google Shape;61;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27"/>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27"/>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28"/>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28"/>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9"/>
          <p:cNvGrpSpPr/>
          <p:nvPr/>
        </p:nvGrpSpPr>
        <p:grpSpPr>
          <a:xfrm>
            <a:off x="150812" y="0"/>
            <a:ext cx="2436813" cy="6858001"/>
            <a:chOff x="1320800" y="0"/>
            <a:chExt cx="2436813" cy="6858001"/>
          </a:xfrm>
        </p:grpSpPr>
        <p:sp>
          <p:nvSpPr>
            <p:cNvPr id="7" name="Google Shape;7;p19"/>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9"/>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9"/>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9"/>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5E0D0E"/>
            </a:solidFill>
            <a:ln>
              <a:noFill/>
            </a:ln>
          </p:spPr>
        </p:sp>
        <p:sp>
          <p:nvSpPr>
            <p:cNvPr id="11" name="Google Shape;11;p19"/>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8D1415"/>
            </a:solidFill>
            <a:ln>
              <a:noFill/>
            </a:ln>
          </p:spPr>
        </p:sp>
        <p:sp>
          <p:nvSpPr>
            <p:cNvPr id="12" name="Google Shape;12;p19"/>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8D1415"/>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8D1415"/>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8D1415"/>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8D1415"/>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8D1415"/>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8D1415"/>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8D1415"/>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8D1415"/>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8D1415"/>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type="ctrTitle"/>
          </p:nvPr>
        </p:nvSpPr>
        <p:spPr>
          <a:xfrm>
            <a:off x="2928400" y="245535"/>
            <a:ext cx="8574622" cy="96443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OSED COURSE PROJECT</a:t>
            </a:r>
            <a:endParaRPr/>
          </a:p>
        </p:txBody>
      </p:sp>
      <p:sp>
        <p:nvSpPr>
          <p:cNvPr id="143" name="Google Shape;143;p1"/>
          <p:cNvSpPr txBox="1"/>
          <p:nvPr>
            <p:ph idx="1" type="subTitle"/>
          </p:nvPr>
        </p:nvSpPr>
        <p:spPr>
          <a:xfrm>
            <a:off x="3623209" y="1330587"/>
            <a:ext cx="7729931" cy="75914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5800"/>
              <a:buNone/>
            </a:pPr>
            <a:r>
              <a:rPr lang="en-US" sz="4000"/>
              <a:t>Title : </a:t>
            </a:r>
            <a:r>
              <a:rPr lang="en-US" sz="4000" u="sng"/>
              <a:t>Wildlife Detection</a:t>
            </a:r>
            <a:endParaRPr/>
          </a:p>
          <a:p>
            <a:pPr indent="0" lvl="0" marL="0" rtl="0" algn="r">
              <a:spcBef>
                <a:spcPts val="1020"/>
              </a:spcBef>
              <a:spcAft>
                <a:spcPts val="0"/>
              </a:spcAft>
              <a:buSzPts val="3045"/>
              <a:buNone/>
            </a:pPr>
            <a:r>
              <a:t/>
            </a:r>
            <a:endParaRPr/>
          </a:p>
        </p:txBody>
      </p:sp>
      <p:pic>
        <p:nvPicPr>
          <p:cNvPr id="144" name="Google Shape;144;p1"/>
          <p:cNvPicPr preferRelativeResize="0"/>
          <p:nvPr/>
        </p:nvPicPr>
        <p:blipFill rotWithShape="1">
          <a:blip r:embed="rId3">
            <a:alphaModFix/>
          </a:blip>
          <a:srcRect b="0" l="0" r="0" t="0"/>
          <a:stretch/>
        </p:blipFill>
        <p:spPr>
          <a:xfrm>
            <a:off x="4635580" y="2462700"/>
            <a:ext cx="5411763" cy="27729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1484310" y="253539"/>
            <a:ext cx="10018713" cy="110974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orbel"/>
              <a:buNone/>
            </a:pPr>
            <a:r>
              <a:rPr lang="en-US" sz="3200" u="sng"/>
              <a:t>Circuit design(proteus-without RTX) for the problem statement:</a:t>
            </a:r>
            <a:endParaRPr sz="3200"/>
          </a:p>
        </p:txBody>
      </p:sp>
      <p:pic>
        <p:nvPicPr>
          <p:cNvPr id="199" name="Google Shape;199;p10"/>
          <p:cNvPicPr preferRelativeResize="0"/>
          <p:nvPr>
            <p:ph idx="1" type="body"/>
          </p:nvPr>
        </p:nvPicPr>
        <p:blipFill rotWithShape="1">
          <a:blip r:embed="rId3">
            <a:alphaModFix/>
          </a:blip>
          <a:srcRect b="0" l="0" r="0" t="0"/>
          <a:stretch/>
        </p:blipFill>
        <p:spPr>
          <a:xfrm>
            <a:off x="2152073" y="1363288"/>
            <a:ext cx="9236363" cy="48435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1980069" y="76367"/>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u="sng">
                <a:latin typeface="Calibri"/>
                <a:ea typeface="Calibri"/>
                <a:cs typeface="Calibri"/>
                <a:sym typeface="Calibri"/>
              </a:rPr>
              <a:t>Functional Block Diagram of the module:</a:t>
            </a:r>
            <a:endParaRPr/>
          </a:p>
        </p:txBody>
      </p:sp>
      <p:pic>
        <p:nvPicPr>
          <p:cNvPr descr="Diagram&#10;&#10;Description automatically generated" id="205" name="Google Shape;205;p11"/>
          <p:cNvPicPr preferRelativeResize="0"/>
          <p:nvPr>
            <p:ph idx="1" type="body"/>
          </p:nvPr>
        </p:nvPicPr>
        <p:blipFill rotWithShape="1">
          <a:blip r:embed="rId3">
            <a:alphaModFix/>
          </a:blip>
          <a:srcRect b="0" l="0" r="0" t="0"/>
          <a:stretch/>
        </p:blipFill>
        <p:spPr>
          <a:xfrm>
            <a:off x="2978821" y="1593132"/>
            <a:ext cx="7933918" cy="49062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type="title"/>
          </p:nvPr>
        </p:nvSpPr>
        <p:spPr>
          <a:xfrm>
            <a:off x="1537617" y="2890851"/>
            <a:ext cx="2792004" cy="175259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u="sng">
                <a:latin typeface="Calibri"/>
                <a:ea typeface="Calibri"/>
                <a:cs typeface="Calibri"/>
                <a:sym typeface="Calibri"/>
              </a:rPr>
              <a:t>Flow Chart of the module:</a:t>
            </a:r>
            <a:endParaRPr/>
          </a:p>
        </p:txBody>
      </p:sp>
      <p:pic>
        <p:nvPicPr>
          <p:cNvPr descr="Diagram, schematic&#10;&#10;Description automatically generated" id="211" name="Google Shape;211;p12"/>
          <p:cNvPicPr preferRelativeResize="0"/>
          <p:nvPr>
            <p:ph idx="1" type="body"/>
          </p:nvPr>
        </p:nvPicPr>
        <p:blipFill rotWithShape="1">
          <a:blip r:embed="rId3">
            <a:alphaModFix/>
          </a:blip>
          <a:srcRect b="0" l="0" r="0" t="0"/>
          <a:stretch/>
        </p:blipFill>
        <p:spPr>
          <a:xfrm>
            <a:off x="5160615" y="24579"/>
            <a:ext cx="7029167" cy="68358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1484311" y="-2458"/>
            <a:ext cx="10018713" cy="90315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u="sng">
                <a:latin typeface="Calibri"/>
                <a:ea typeface="Calibri"/>
                <a:cs typeface="Calibri"/>
                <a:sym typeface="Calibri"/>
              </a:rPr>
              <a:t>Snapshots of code:</a:t>
            </a:r>
            <a:endParaRPr/>
          </a:p>
        </p:txBody>
      </p:sp>
      <p:pic>
        <p:nvPicPr>
          <p:cNvPr descr="Graphical user interface, application&#10;&#10;Description automatically generated" id="217" name="Google Shape;217;p13"/>
          <p:cNvPicPr preferRelativeResize="0"/>
          <p:nvPr/>
        </p:nvPicPr>
        <p:blipFill rotWithShape="1">
          <a:blip r:embed="rId3">
            <a:alphaModFix/>
          </a:blip>
          <a:srcRect b="0" l="0" r="0" t="0"/>
          <a:stretch/>
        </p:blipFill>
        <p:spPr>
          <a:xfrm>
            <a:off x="3941374" y="898184"/>
            <a:ext cx="5102941" cy="2882693"/>
          </a:xfrm>
          <a:prstGeom prst="rect">
            <a:avLst/>
          </a:prstGeom>
          <a:noFill/>
          <a:ln>
            <a:noFill/>
          </a:ln>
        </p:spPr>
      </p:pic>
      <p:pic>
        <p:nvPicPr>
          <p:cNvPr descr="Graphical user interface, application&#10;&#10;Description automatically generated" id="218" name="Google Shape;218;p13"/>
          <p:cNvPicPr preferRelativeResize="0"/>
          <p:nvPr/>
        </p:nvPicPr>
        <p:blipFill rotWithShape="1">
          <a:blip r:embed="rId4">
            <a:alphaModFix/>
          </a:blip>
          <a:srcRect b="0" l="0" r="0" t="0"/>
          <a:stretch/>
        </p:blipFill>
        <p:spPr>
          <a:xfrm>
            <a:off x="124265" y="3947419"/>
            <a:ext cx="5176684" cy="2894986"/>
          </a:xfrm>
          <a:prstGeom prst="rect">
            <a:avLst/>
          </a:prstGeom>
          <a:noFill/>
          <a:ln>
            <a:noFill/>
          </a:ln>
        </p:spPr>
      </p:pic>
      <p:pic>
        <p:nvPicPr>
          <p:cNvPr descr="Graphical user interface, application&#10;&#10;Description automatically generated" id="219" name="Google Shape;219;p13"/>
          <p:cNvPicPr preferRelativeResize="0"/>
          <p:nvPr/>
        </p:nvPicPr>
        <p:blipFill rotWithShape="1">
          <a:blip r:embed="rId5">
            <a:alphaModFix/>
          </a:blip>
          <a:srcRect b="0" l="0" r="0" t="0"/>
          <a:stretch/>
        </p:blipFill>
        <p:spPr>
          <a:xfrm>
            <a:off x="6848109" y="3968541"/>
            <a:ext cx="5188973" cy="28949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nvSpPr>
        <p:spPr>
          <a:xfrm>
            <a:off x="2199042" y="1375450"/>
            <a:ext cx="8574622" cy="642696"/>
          </a:xfrm>
          <a:prstGeom prst="rect">
            <a:avLst/>
          </a:prstGeom>
          <a:noFill/>
          <a:ln>
            <a:noFill/>
          </a:ln>
        </p:spPr>
        <p:txBody>
          <a:bodyPr anchorCtr="0" anchor="ctr" bIns="45700" lIns="91425" spcFirstLastPara="1" rIns="91425" wrap="square" tIns="45700">
            <a:normAutofit fontScale="90000" lnSpcReduction="20000"/>
          </a:bodyPr>
          <a:lstStyle/>
          <a:p>
            <a:pPr indent="0" lvl="0" marL="0" marR="0" rtl="0" algn="ctr">
              <a:lnSpc>
                <a:spcPct val="100000"/>
              </a:lnSpc>
              <a:spcBef>
                <a:spcPts val="0"/>
              </a:spcBef>
              <a:spcAft>
                <a:spcPts val="0"/>
              </a:spcAft>
              <a:buClr>
                <a:schemeClr val="dk1"/>
              </a:buClr>
              <a:buSzPct val="100000"/>
              <a:buFont typeface="Calibri"/>
              <a:buNone/>
            </a:pPr>
            <a:r>
              <a:rPr i="0" lang="en-US" sz="4800" u="sng" cap="none" strike="noStrike">
                <a:solidFill>
                  <a:schemeClr val="dk1"/>
                </a:solidFill>
                <a:latin typeface="Calibri"/>
                <a:ea typeface="Calibri"/>
                <a:cs typeface="Calibri"/>
                <a:sym typeface="Calibri"/>
              </a:rPr>
              <a:t>Time and Memory analysis:</a:t>
            </a:r>
            <a:endParaRPr i="0" sz="4800" u="sng" cap="none" strike="noStrike">
              <a:solidFill>
                <a:schemeClr val="dk1"/>
              </a:solidFill>
              <a:latin typeface="Calibri"/>
              <a:ea typeface="Calibri"/>
              <a:cs typeface="Calibri"/>
              <a:sym typeface="Calibri"/>
            </a:endParaRPr>
          </a:p>
        </p:txBody>
      </p:sp>
      <p:graphicFrame>
        <p:nvGraphicFramePr>
          <p:cNvPr id="225" name="Google Shape;225;p14"/>
          <p:cNvGraphicFramePr/>
          <p:nvPr/>
        </p:nvGraphicFramePr>
        <p:xfrm>
          <a:off x="1695993" y="2804267"/>
          <a:ext cx="3000000" cy="3000000"/>
        </p:xfrm>
        <a:graphic>
          <a:graphicData uri="http://schemas.openxmlformats.org/drawingml/2006/table">
            <a:tbl>
              <a:tblPr bandRow="1" firstRow="1">
                <a:noFill/>
                <a:tableStyleId>{EAD27945-4EBF-4791-A369-7890C67009A9}</a:tableStyleId>
              </a:tblPr>
              <a:tblGrid>
                <a:gridCol w="3282775"/>
                <a:gridCol w="3282775"/>
                <a:gridCol w="3282775"/>
              </a:tblGrid>
              <a:tr h="671800">
                <a:tc>
                  <a:txBody>
                    <a:bodyPr/>
                    <a:lstStyle/>
                    <a:p>
                      <a:pPr indent="0" lvl="0" marL="0" marR="0" rtl="0" algn="ctr">
                        <a:spcBef>
                          <a:spcPts val="0"/>
                        </a:spcBef>
                        <a:spcAft>
                          <a:spcPts val="0"/>
                        </a:spcAft>
                        <a:buNone/>
                      </a:pPr>
                      <a:r>
                        <a:rPr lang="en-US" sz="2400" u="none" cap="none" strike="noStrike">
                          <a:latin typeface="Calibri"/>
                          <a:ea typeface="Calibri"/>
                          <a:cs typeface="Calibri"/>
                          <a:sym typeface="Calibri"/>
                        </a:rPr>
                        <a:t>Embedded System</a:t>
                      </a:r>
                      <a:endParaRPr sz="2400" u="none" cap="none" strike="noStrike">
                        <a:latin typeface="Calibri"/>
                        <a:ea typeface="Calibri"/>
                        <a:cs typeface="Calibri"/>
                        <a:sym typeface="Calibri"/>
                      </a:endParaRPr>
                    </a:p>
                  </a:txBody>
                  <a:tcPr marT="45725" marB="45725" marR="91450" marL="91450" anchor="ctr" anchorCtr="1"/>
                </a:tc>
                <a:tc>
                  <a:txBody>
                    <a:bodyPr/>
                    <a:lstStyle/>
                    <a:p>
                      <a:pPr indent="0" lvl="0" marL="0" marR="0" rtl="0" algn="ctr">
                        <a:spcBef>
                          <a:spcPts val="0"/>
                        </a:spcBef>
                        <a:spcAft>
                          <a:spcPts val="0"/>
                        </a:spcAft>
                        <a:buClr>
                          <a:schemeClr val="dk1"/>
                        </a:buClr>
                        <a:buSzPts val="2400"/>
                        <a:buFont typeface="Calibri"/>
                        <a:buNone/>
                      </a:pPr>
                      <a:r>
                        <a:rPr lang="en-US" sz="2400" u="none" cap="none" strike="noStrike">
                          <a:latin typeface="Calibri"/>
                          <a:ea typeface="Calibri"/>
                          <a:cs typeface="Calibri"/>
                          <a:sym typeface="Calibri"/>
                        </a:rPr>
                        <a:t>Memory Analysis</a:t>
                      </a:r>
                      <a:endParaRPr/>
                    </a:p>
                  </a:txBody>
                  <a:tcPr marT="45725" marB="45725" marR="91450" marL="91450" anchor="ctr" anchorCtr="1"/>
                </a:tc>
                <a:tc>
                  <a:txBody>
                    <a:bodyPr/>
                    <a:lstStyle/>
                    <a:p>
                      <a:pPr indent="0" lvl="0" marL="0" marR="0" rtl="0" algn="ctr">
                        <a:spcBef>
                          <a:spcPts val="0"/>
                        </a:spcBef>
                        <a:spcAft>
                          <a:spcPts val="0"/>
                        </a:spcAft>
                        <a:buNone/>
                      </a:pPr>
                      <a:r>
                        <a:rPr lang="en-US" sz="2400" u="none" cap="none" strike="noStrike">
                          <a:latin typeface="Calibri"/>
                          <a:ea typeface="Calibri"/>
                          <a:cs typeface="Calibri"/>
                          <a:sym typeface="Calibri"/>
                        </a:rPr>
                        <a:t>Timing Analysis</a:t>
                      </a:r>
                      <a:endParaRPr/>
                    </a:p>
                  </a:txBody>
                  <a:tcPr marT="45725" marB="45725" marR="91450" marL="91450" anchor="ctr" anchorCtr="1"/>
                </a:tc>
              </a:tr>
              <a:tr h="671800">
                <a:tc>
                  <a:txBody>
                    <a:bodyPr/>
                    <a:lstStyle/>
                    <a:p>
                      <a:pPr indent="0" lvl="0" marL="0" marR="0" rtl="0" algn="ctr">
                        <a:spcBef>
                          <a:spcPts val="0"/>
                        </a:spcBef>
                        <a:spcAft>
                          <a:spcPts val="0"/>
                        </a:spcAft>
                        <a:buNone/>
                      </a:pPr>
                      <a:r>
                        <a:rPr lang="en-US" sz="2400" u="none" cap="none" strike="noStrike">
                          <a:latin typeface="Calibri"/>
                          <a:ea typeface="Calibri"/>
                          <a:cs typeface="Calibri"/>
                          <a:sym typeface="Calibri"/>
                        </a:rPr>
                        <a:t>Model 1 Without RTOS</a:t>
                      </a:r>
                      <a:endParaRPr/>
                    </a:p>
                  </a:txBody>
                  <a:tcPr marT="45725" marB="45725" marR="91450" marL="91450" anchor="ctr" anchorCtr="1"/>
                </a:tc>
                <a:tc>
                  <a:txBody>
                    <a:bodyPr/>
                    <a:lstStyle/>
                    <a:p>
                      <a:pPr indent="0" lvl="0" marL="0" marR="0" rtl="0" algn="ctr">
                        <a:spcBef>
                          <a:spcPts val="0"/>
                        </a:spcBef>
                        <a:spcAft>
                          <a:spcPts val="0"/>
                        </a:spcAft>
                        <a:buNone/>
                      </a:pPr>
                      <a:r>
                        <a:rPr lang="en-US" sz="2400" u="none" cap="none" strike="noStrike">
                          <a:latin typeface="Calibri"/>
                          <a:ea typeface="Calibri"/>
                          <a:cs typeface="Calibri"/>
                          <a:sym typeface="Calibri"/>
                        </a:rPr>
                        <a:t>2876 Bytes</a:t>
                      </a:r>
                      <a:endParaRPr/>
                    </a:p>
                  </a:txBody>
                  <a:tcPr marT="45725" marB="45725" marR="91450" marL="91450" anchor="ctr" anchorCtr="1"/>
                </a:tc>
                <a:tc>
                  <a:txBody>
                    <a:bodyPr/>
                    <a:lstStyle/>
                    <a:p>
                      <a:pPr indent="0" lvl="0" marL="0" marR="0" rtl="0" algn="ctr">
                        <a:spcBef>
                          <a:spcPts val="0"/>
                        </a:spcBef>
                        <a:spcAft>
                          <a:spcPts val="0"/>
                        </a:spcAft>
                        <a:buNone/>
                      </a:pPr>
                      <a:r>
                        <a:rPr lang="en-US" sz="2400" u="none" cap="none" strike="noStrike">
                          <a:latin typeface="Calibri"/>
                          <a:ea typeface="Calibri"/>
                          <a:cs typeface="Calibri"/>
                          <a:sym typeface="Calibri"/>
                        </a:rPr>
                        <a:t>1.8632s</a:t>
                      </a:r>
                      <a:endParaRPr/>
                    </a:p>
                  </a:txBody>
                  <a:tcPr marT="45725" marB="45725" marR="91450" marL="91450" anchor="ctr" anchorCtr="1"/>
                </a:tc>
              </a:tr>
              <a:tr h="671800">
                <a:tc>
                  <a:txBody>
                    <a:bodyPr/>
                    <a:lstStyle/>
                    <a:p>
                      <a:pPr indent="0" lvl="0" marL="0" marR="0" rtl="0" algn="ctr">
                        <a:spcBef>
                          <a:spcPts val="0"/>
                        </a:spcBef>
                        <a:spcAft>
                          <a:spcPts val="0"/>
                        </a:spcAft>
                        <a:buNone/>
                      </a:pPr>
                      <a:r>
                        <a:rPr lang="en-US" sz="2400" u="none" cap="none" strike="noStrike">
                          <a:latin typeface="Calibri"/>
                          <a:ea typeface="Calibri"/>
                          <a:cs typeface="Calibri"/>
                          <a:sym typeface="Calibri"/>
                        </a:rPr>
                        <a:t>Model 2 With RTOS</a:t>
                      </a:r>
                      <a:endParaRPr/>
                    </a:p>
                  </a:txBody>
                  <a:tcPr marT="45725" marB="45725" marR="91450" marL="91450" anchor="ctr" anchorCtr="1"/>
                </a:tc>
                <a:tc>
                  <a:txBody>
                    <a:bodyPr/>
                    <a:lstStyle/>
                    <a:p>
                      <a:pPr indent="0" lvl="0" marL="0" marR="0" rtl="0" algn="ctr">
                        <a:spcBef>
                          <a:spcPts val="0"/>
                        </a:spcBef>
                        <a:spcAft>
                          <a:spcPts val="0"/>
                        </a:spcAft>
                        <a:buNone/>
                      </a:pPr>
                      <a:r>
                        <a:rPr lang="en-US" sz="2400" u="none" cap="none" strike="noStrike">
                          <a:latin typeface="Calibri"/>
                          <a:ea typeface="Calibri"/>
                          <a:cs typeface="Calibri"/>
                          <a:sym typeface="Calibri"/>
                        </a:rPr>
                        <a:t>7608Bytes</a:t>
                      </a:r>
                      <a:endParaRPr sz="2400" u="none" cap="none" strike="noStrike">
                        <a:latin typeface="Calibri"/>
                        <a:ea typeface="Calibri"/>
                        <a:cs typeface="Calibri"/>
                        <a:sym typeface="Calibri"/>
                      </a:endParaRPr>
                    </a:p>
                  </a:txBody>
                  <a:tcPr marT="45725" marB="45725" marR="91450" marL="91450" anchor="ctr" anchorCtr="1"/>
                </a:tc>
                <a:tc>
                  <a:txBody>
                    <a:bodyPr/>
                    <a:lstStyle/>
                    <a:p>
                      <a:pPr indent="0" lvl="0" marL="0" marR="0" rtl="0" algn="ctr">
                        <a:spcBef>
                          <a:spcPts val="0"/>
                        </a:spcBef>
                        <a:spcAft>
                          <a:spcPts val="0"/>
                        </a:spcAft>
                        <a:buNone/>
                      </a:pPr>
                      <a:r>
                        <a:rPr lang="en-US" sz="2400" u="none" cap="none" strike="noStrike">
                          <a:latin typeface="Calibri"/>
                          <a:ea typeface="Calibri"/>
                          <a:cs typeface="Calibri"/>
                          <a:sym typeface="Calibri"/>
                        </a:rPr>
                        <a:t>0.4499s</a:t>
                      </a:r>
                      <a:endParaRPr sz="2400" u="none" cap="none" strike="noStrike">
                        <a:latin typeface="Calibri"/>
                        <a:ea typeface="Calibri"/>
                        <a:cs typeface="Calibri"/>
                        <a:sym typeface="Calibri"/>
                      </a:endParaRPr>
                    </a:p>
                  </a:txBody>
                  <a:tcPr marT="45725" marB="45725" marR="91450" marL="91450" anchor="ctr" anchorCtr="1"/>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1712911" y="-1905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u="sng">
                <a:latin typeface="Calibri"/>
                <a:ea typeface="Calibri"/>
                <a:cs typeface="Calibri"/>
                <a:sym typeface="Calibri"/>
              </a:rPr>
              <a:t>RTOS vs Normal program</a:t>
            </a:r>
            <a:endParaRPr u="sng">
              <a:latin typeface="Calibri"/>
              <a:ea typeface="Calibri"/>
              <a:cs typeface="Calibri"/>
              <a:sym typeface="Calibri"/>
            </a:endParaRPr>
          </a:p>
        </p:txBody>
      </p:sp>
      <p:sp>
        <p:nvSpPr>
          <p:cNvPr id="231" name="Google Shape;231;p15"/>
          <p:cNvSpPr txBox="1"/>
          <p:nvPr/>
        </p:nvSpPr>
        <p:spPr>
          <a:xfrm>
            <a:off x="1733550" y="1276350"/>
            <a:ext cx="1003935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By observing the time &amp; memory analysis table we can conclude the following points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RTOS model requires more memory than the normal model. This is because of the addition of the RTX_Config.c file and SWI_table.s file which are necessary part of the RTOS model.</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RTOS model is way faster than the normal model as RTOS is mainly built to optimize the system. The interrupt latency is significantly reduced in RTOS model. Tasks are executed at a faster rate with proper scheduling.</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RTOS system efficiently uses the resources and thus will not consider to be in idle state unlike the normal program.</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These points prove that RTOS model is a right choice if the application needs a rapid response from the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type="title"/>
          </p:nvPr>
        </p:nvSpPr>
        <p:spPr>
          <a:xfrm>
            <a:off x="1751011" y="-3429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u="sng">
                <a:latin typeface="Calibri"/>
                <a:ea typeface="Calibri"/>
                <a:cs typeface="Calibri"/>
                <a:sym typeface="Calibri"/>
              </a:rPr>
              <a:t>Our Learning :</a:t>
            </a:r>
            <a:endParaRPr u="sng">
              <a:latin typeface="Calibri"/>
              <a:ea typeface="Calibri"/>
              <a:cs typeface="Calibri"/>
              <a:sym typeface="Calibri"/>
            </a:endParaRPr>
          </a:p>
        </p:txBody>
      </p:sp>
      <p:sp>
        <p:nvSpPr>
          <p:cNvPr id="237" name="Google Shape;237;p16"/>
          <p:cNvSpPr txBox="1"/>
          <p:nvPr>
            <p:ph idx="1" type="body"/>
          </p:nvPr>
        </p:nvSpPr>
        <p:spPr>
          <a:xfrm>
            <a:off x="2132010" y="1390650"/>
            <a:ext cx="9717090" cy="4743451"/>
          </a:xfrm>
          <a:prstGeom prst="rect">
            <a:avLst/>
          </a:prstGeom>
          <a:noFill/>
          <a:ln>
            <a:noFill/>
          </a:ln>
        </p:spPr>
        <p:txBody>
          <a:bodyPr anchorCtr="0" anchor="ctr" bIns="45700" lIns="91425" spcFirstLastPara="1" rIns="91425" wrap="square" tIns="45700">
            <a:noAutofit/>
          </a:bodyPr>
          <a:lstStyle/>
          <a:p>
            <a:pPr indent="-285750" lvl="0" marL="285750" rtl="0" algn="just">
              <a:spcBef>
                <a:spcPts val="0"/>
              </a:spcBef>
              <a:spcAft>
                <a:spcPts val="0"/>
              </a:spcAft>
              <a:buSzPts val="3190"/>
              <a:buChar char="•"/>
            </a:pPr>
            <a:r>
              <a:rPr lang="en-US" sz="2200">
                <a:latin typeface="Calibri"/>
                <a:ea typeface="Calibri"/>
                <a:cs typeface="Calibri"/>
                <a:sym typeface="Calibri"/>
              </a:rPr>
              <a:t> A system coded with RTX Kernel has faster response.</a:t>
            </a:r>
            <a:endParaRPr/>
          </a:p>
          <a:p>
            <a:pPr indent="-285750" lvl="0" marL="285750" rtl="0" algn="just">
              <a:spcBef>
                <a:spcPts val="1040"/>
              </a:spcBef>
              <a:spcAft>
                <a:spcPts val="0"/>
              </a:spcAft>
              <a:buSzPts val="3190"/>
              <a:buChar char="•"/>
            </a:pPr>
            <a:r>
              <a:rPr lang="en-US" sz="2200">
                <a:latin typeface="Calibri"/>
                <a:ea typeface="Calibri"/>
                <a:cs typeface="Calibri"/>
                <a:sym typeface="Calibri"/>
              </a:rPr>
              <a:t>RTOS provides various kernel objects like tasks, events, semaphores and mailboxes. Using these kernel objects we can implement different operations such as detecting an event occurrence,  a key lock system, two way verification system, inter task communication etc.</a:t>
            </a:r>
            <a:endParaRPr/>
          </a:p>
          <a:p>
            <a:pPr indent="-285750" lvl="0" marL="285750" rtl="0" algn="just">
              <a:spcBef>
                <a:spcPts val="1040"/>
              </a:spcBef>
              <a:spcAft>
                <a:spcPts val="0"/>
              </a:spcAft>
              <a:buSzPts val="3190"/>
              <a:buChar char="•"/>
            </a:pPr>
            <a:r>
              <a:rPr lang="en-US" sz="2200">
                <a:latin typeface="Calibri"/>
                <a:ea typeface="Calibri"/>
                <a:cs typeface="Calibri"/>
                <a:sym typeface="Calibri"/>
              </a:rPr>
              <a:t>We were successfully able to implement software interrupts (SWI).</a:t>
            </a:r>
            <a:endParaRPr/>
          </a:p>
          <a:p>
            <a:pPr indent="-285750" lvl="0" marL="285750" rtl="0" algn="just">
              <a:spcBef>
                <a:spcPts val="1040"/>
              </a:spcBef>
              <a:spcAft>
                <a:spcPts val="0"/>
              </a:spcAft>
              <a:buSzPts val="3190"/>
              <a:buChar char="•"/>
            </a:pPr>
            <a:r>
              <a:rPr lang="en-US" sz="2200">
                <a:latin typeface="Calibri"/>
                <a:ea typeface="Calibri"/>
                <a:cs typeface="Calibri"/>
                <a:sym typeface="Calibri"/>
              </a:rPr>
              <a:t>We were able to configure different external interrupts. In this project we were successful in configuring EINT0 &amp; EINT2</a:t>
            </a:r>
            <a:endParaRPr/>
          </a:p>
          <a:p>
            <a:pPr indent="-285750" lvl="0" marL="285750" rtl="0" algn="just">
              <a:spcBef>
                <a:spcPts val="1040"/>
              </a:spcBef>
              <a:spcAft>
                <a:spcPts val="0"/>
              </a:spcAft>
              <a:buSzPts val="3190"/>
              <a:buChar char="•"/>
            </a:pPr>
            <a:r>
              <a:rPr lang="en-US" sz="2200">
                <a:latin typeface="Calibri"/>
                <a:ea typeface="Calibri"/>
                <a:cs typeface="Calibri"/>
                <a:sym typeface="Calibri"/>
              </a:rPr>
              <a:t>We were able to schedule the tasks by altering their priority. This is known as Priority Preemptive Scheduling.</a:t>
            </a:r>
            <a:endParaRPr/>
          </a:p>
          <a:p>
            <a:pPr indent="-285750" lvl="0" marL="285750" rtl="0" algn="just">
              <a:spcBef>
                <a:spcPts val="1040"/>
              </a:spcBef>
              <a:spcAft>
                <a:spcPts val="0"/>
              </a:spcAft>
              <a:buSzPts val="3190"/>
              <a:buChar char="•"/>
            </a:pPr>
            <a:r>
              <a:rPr lang="en-US" sz="2200">
                <a:latin typeface="Calibri"/>
                <a:ea typeface="Calibri"/>
                <a:cs typeface="Calibri"/>
                <a:sym typeface="Calibri"/>
              </a:rPr>
              <a:t>With these features provided by the RTX Kernel , RTOS becomes a best option to go with when it comes to real-time applications such as our problem statement – Wildlife Detection</a:t>
            </a:r>
            <a:endParaRPr sz="2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1560511" y="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u="sng">
                <a:latin typeface="Calibri"/>
                <a:ea typeface="Calibri"/>
                <a:cs typeface="Calibri"/>
                <a:sym typeface="Calibri"/>
              </a:rPr>
              <a:t>Conclusion</a:t>
            </a:r>
            <a:endParaRPr u="sng">
              <a:latin typeface="Calibri"/>
              <a:ea typeface="Calibri"/>
              <a:cs typeface="Calibri"/>
              <a:sym typeface="Calibri"/>
            </a:endParaRPr>
          </a:p>
        </p:txBody>
      </p:sp>
      <p:sp>
        <p:nvSpPr>
          <p:cNvPr id="243" name="Google Shape;243;p17"/>
          <p:cNvSpPr txBox="1"/>
          <p:nvPr>
            <p:ph idx="1" type="body"/>
          </p:nvPr>
        </p:nvSpPr>
        <p:spPr>
          <a:xfrm>
            <a:off x="1636710" y="1866901"/>
            <a:ext cx="10288590" cy="3924300"/>
          </a:xfrm>
          <a:prstGeom prst="rect">
            <a:avLst/>
          </a:prstGeom>
          <a:noFill/>
          <a:ln>
            <a:noFill/>
          </a:ln>
        </p:spPr>
        <p:txBody>
          <a:bodyPr anchorCtr="0" anchor="ctr" bIns="45700" lIns="91425" spcFirstLastPara="1" rIns="91425" wrap="square" tIns="45700">
            <a:noAutofit/>
          </a:bodyPr>
          <a:lstStyle/>
          <a:p>
            <a:pPr indent="-285750" lvl="0" marL="285750" rtl="0" algn="just">
              <a:spcBef>
                <a:spcPts val="0"/>
              </a:spcBef>
              <a:spcAft>
                <a:spcPts val="0"/>
              </a:spcAft>
              <a:buSzPts val="3480"/>
              <a:buChar char="•"/>
            </a:pPr>
            <a:r>
              <a:rPr lang="en-US">
                <a:latin typeface="Calibri"/>
                <a:ea typeface="Calibri"/>
                <a:cs typeface="Calibri"/>
                <a:sym typeface="Calibri"/>
              </a:rPr>
              <a:t>Through this project we have implemented a Wildlife Detector, an embedded system using a real time operating system RTOS. </a:t>
            </a:r>
            <a:endParaRPr/>
          </a:p>
          <a:p>
            <a:pPr indent="-285750" lvl="0" marL="285750" rtl="0" algn="just">
              <a:spcBef>
                <a:spcPts val="1080"/>
              </a:spcBef>
              <a:spcAft>
                <a:spcPts val="0"/>
              </a:spcAft>
              <a:buSzPts val="3480"/>
              <a:buChar char="•"/>
            </a:pPr>
            <a:r>
              <a:rPr lang="en-US">
                <a:latin typeface="Calibri"/>
                <a:ea typeface="Calibri"/>
                <a:cs typeface="Calibri"/>
                <a:sym typeface="Calibri"/>
              </a:rPr>
              <a:t>We have used several peripherals like buzzer, LCD, UART and external interrupts.</a:t>
            </a:r>
            <a:endParaRPr/>
          </a:p>
          <a:p>
            <a:pPr indent="-285750" lvl="0" marL="285750" rtl="0" algn="just">
              <a:spcBef>
                <a:spcPts val="1080"/>
              </a:spcBef>
              <a:spcAft>
                <a:spcPts val="0"/>
              </a:spcAft>
              <a:buSzPts val="3480"/>
              <a:buChar char="•"/>
            </a:pPr>
            <a:r>
              <a:rPr lang="en-US">
                <a:latin typeface="Calibri"/>
                <a:ea typeface="Calibri"/>
                <a:cs typeface="Calibri"/>
                <a:sym typeface="Calibri"/>
              </a:rPr>
              <a:t>We have also used various kernel objects like tasks, events, semaphores, mailbox to implement a highly responsive system.</a:t>
            </a:r>
            <a:endParaRPr/>
          </a:p>
          <a:p>
            <a:pPr indent="-285750" lvl="0" marL="285750" rtl="0" algn="just">
              <a:spcBef>
                <a:spcPts val="1080"/>
              </a:spcBef>
              <a:spcAft>
                <a:spcPts val="0"/>
              </a:spcAft>
              <a:buSzPts val="3480"/>
              <a:buChar char="•"/>
            </a:pPr>
            <a:r>
              <a:rPr lang="en-US">
                <a:latin typeface="Calibri"/>
                <a:ea typeface="Calibri"/>
                <a:cs typeface="Calibri"/>
                <a:sym typeface="Calibri"/>
              </a:rPr>
              <a:t>These kernel objects help the developer to design system in a more flexible and productive way.</a:t>
            </a:r>
            <a:endParaRPr/>
          </a:p>
          <a:p>
            <a:pPr indent="-285750" lvl="0" marL="285750" rtl="0" algn="just">
              <a:spcBef>
                <a:spcPts val="1080"/>
              </a:spcBef>
              <a:spcAft>
                <a:spcPts val="0"/>
              </a:spcAft>
              <a:buSzPts val="3480"/>
              <a:buChar char="•"/>
            </a:pPr>
            <a:r>
              <a:rPr lang="en-US">
                <a:latin typeface="Calibri"/>
                <a:ea typeface="Calibri"/>
                <a:cs typeface="Calibri"/>
                <a:sym typeface="Calibri"/>
              </a:rPr>
              <a:t>We have analyzed and compared the RTOS system and the normal system. With that analysis  we have come to a conclusion that RTOS systems are faster, optimized and efficient systems.</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1292656" y="2479386"/>
            <a:ext cx="10018713" cy="1625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3696B"/>
              </a:buClr>
              <a:buSzPts val="6600"/>
              <a:buFont typeface="Corbel"/>
              <a:buNone/>
            </a:pPr>
            <a:r>
              <a:rPr lang="en-US" sz="6600">
                <a:solidFill>
                  <a:srgbClr val="63696B"/>
                </a:solidFill>
              </a:rPr>
              <a:t>THANK </a:t>
            </a:r>
            <a:r>
              <a:rPr lang="en-US" sz="6600">
                <a:solidFill>
                  <a:srgbClr val="FF0000"/>
                </a:solidFill>
              </a:rPr>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2568183" y="594977"/>
            <a:ext cx="8574622" cy="688877"/>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u="sng">
                <a:latin typeface="Calibri"/>
                <a:ea typeface="Calibri"/>
                <a:cs typeface="Calibri"/>
                <a:sym typeface="Calibri"/>
              </a:rPr>
              <a:t>TEAM-4:</a:t>
            </a:r>
            <a:endParaRPr/>
          </a:p>
        </p:txBody>
      </p:sp>
      <p:sp>
        <p:nvSpPr>
          <p:cNvPr id="150" name="Google Shape;150;p2"/>
          <p:cNvSpPr txBox="1"/>
          <p:nvPr>
            <p:ph idx="1" type="subTitle"/>
          </p:nvPr>
        </p:nvSpPr>
        <p:spPr>
          <a:xfrm>
            <a:off x="4238286" y="1585576"/>
            <a:ext cx="6987645" cy="278322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625"/>
              <a:buNone/>
            </a:pPr>
            <a:r>
              <a:rPr lang="en-US" sz="2500">
                <a:latin typeface="Calibri"/>
                <a:ea typeface="Calibri"/>
                <a:cs typeface="Calibri"/>
                <a:sym typeface="Calibri"/>
              </a:rPr>
              <a:t>Team Members:</a:t>
            </a:r>
            <a:endParaRPr/>
          </a:p>
          <a:p>
            <a:pPr indent="0" lvl="0" marL="0" rtl="0" algn="l">
              <a:spcBef>
                <a:spcPts val="1100"/>
              </a:spcBef>
              <a:spcAft>
                <a:spcPts val="0"/>
              </a:spcAft>
              <a:buSzPts val="3625"/>
              <a:buNone/>
            </a:pPr>
            <a:r>
              <a:rPr lang="en-US" sz="2500">
                <a:latin typeface="Calibri"/>
                <a:ea typeface="Calibri"/>
                <a:cs typeface="Calibri"/>
                <a:sym typeface="Calibri"/>
              </a:rPr>
              <a:t>               D. S .Sanjaya – 01FE20BEC115  (264)</a:t>
            </a:r>
            <a:endParaRPr/>
          </a:p>
          <a:p>
            <a:pPr indent="0" lvl="0" marL="0" rtl="0" algn="l">
              <a:spcBef>
                <a:spcPts val="1100"/>
              </a:spcBef>
              <a:spcAft>
                <a:spcPts val="0"/>
              </a:spcAft>
              <a:buSzPts val="3625"/>
              <a:buNone/>
            </a:pPr>
            <a:r>
              <a:rPr lang="en-US" sz="2500">
                <a:latin typeface="Calibri"/>
                <a:ea typeface="Calibri"/>
                <a:cs typeface="Calibri"/>
                <a:sym typeface="Calibri"/>
              </a:rPr>
              <a:t>               Anand. D – 01FE20BEC102  (252)</a:t>
            </a:r>
            <a:endParaRPr/>
          </a:p>
          <a:p>
            <a:pPr indent="0" lvl="0" marL="0" rtl="0" algn="l">
              <a:spcBef>
                <a:spcPts val="1100"/>
              </a:spcBef>
              <a:spcAft>
                <a:spcPts val="0"/>
              </a:spcAft>
              <a:buSzPts val="3625"/>
              <a:buNone/>
            </a:pPr>
            <a:r>
              <a:rPr lang="en-US" sz="2500">
                <a:latin typeface="Calibri"/>
                <a:ea typeface="Calibri"/>
                <a:cs typeface="Calibri"/>
                <a:sym typeface="Calibri"/>
              </a:rPr>
              <a:t>               Murari . G – 01FE20BEC084 (234)</a:t>
            </a:r>
            <a:endParaRPr/>
          </a:p>
          <a:p>
            <a:pPr indent="0" lvl="0" marL="0" rtl="0" algn="l">
              <a:spcBef>
                <a:spcPts val="1100"/>
              </a:spcBef>
              <a:spcAft>
                <a:spcPts val="0"/>
              </a:spcAft>
              <a:buSzPts val="3625"/>
              <a:buNone/>
            </a:pPr>
            <a:r>
              <a:rPr lang="en-US" sz="2500">
                <a:latin typeface="Calibri"/>
                <a:ea typeface="Calibri"/>
                <a:cs typeface="Calibri"/>
                <a:sym typeface="Calibri"/>
              </a:rPr>
              <a:t>               Nitish D Kulkarni – 01FE20BEC111 (261)</a:t>
            </a:r>
            <a:endParaRPr/>
          </a:p>
          <a:p>
            <a:pPr indent="0" lvl="0" marL="0" rtl="0" algn="l">
              <a:spcBef>
                <a:spcPts val="1100"/>
              </a:spcBef>
              <a:spcAft>
                <a:spcPts val="0"/>
              </a:spcAft>
              <a:buSzPts val="3625"/>
              <a:buNone/>
            </a:pPr>
            <a:r>
              <a:rPr lang="en-US" sz="2500">
                <a:latin typeface="Corbel"/>
                <a:ea typeface="Corbel"/>
                <a:cs typeface="Corbel"/>
                <a:sym typeface="Corbel"/>
              </a:rPr>
              <a:t>               </a:t>
            </a:r>
            <a:endParaRPr/>
          </a:p>
          <a:p>
            <a:pPr indent="0" lvl="0" marL="0" rtl="0" algn="l">
              <a:spcBef>
                <a:spcPts val="1100"/>
              </a:spcBef>
              <a:spcAft>
                <a:spcPts val="0"/>
              </a:spcAft>
              <a:buSzPts val="3625"/>
              <a:buNone/>
            </a:pPr>
            <a:r>
              <a:t/>
            </a:r>
            <a:endParaRPr sz="2500">
              <a:latin typeface="Corbel"/>
              <a:ea typeface="Corbel"/>
              <a:cs typeface="Corbel"/>
              <a:sym typeface="Corbel"/>
            </a:endParaRPr>
          </a:p>
        </p:txBody>
      </p:sp>
      <p:sp>
        <p:nvSpPr>
          <p:cNvPr id="151" name="Google Shape;151;p2"/>
          <p:cNvSpPr txBox="1"/>
          <p:nvPr/>
        </p:nvSpPr>
        <p:spPr>
          <a:xfrm>
            <a:off x="4239985" y="4669971"/>
            <a:ext cx="4669971"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500" u="none" cap="none" strike="noStrike">
                <a:solidFill>
                  <a:schemeClr val="dk1"/>
                </a:solidFill>
                <a:latin typeface="Corbel"/>
                <a:ea typeface="Corbel"/>
                <a:cs typeface="Corbel"/>
                <a:sym typeface="Corbel"/>
              </a:rPr>
              <a:t>Guide   :     Dr. Rohini Ma’am</a:t>
            </a:r>
            <a:endParaRPr sz="250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2503528" y="580736"/>
            <a:ext cx="8574622" cy="11229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5400"/>
              <a:buFont typeface="Calibri"/>
              <a:buNone/>
            </a:pPr>
            <a:r>
              <a:rPr lang="en-US" sz="5400" u="sng">
                <a:latin typeface="Calibri"/>
                <a:ea typeface="Calibri"/>
                <a:cs typeface="Calibri"/>
                <a:sym typeface="Calibri"/>
              </a:rPr>
              <a:t>Problem Statement:</a:t>
            </a:r>
            <a:endParaRPr sz="5400" u="sng">
              <a:latin typeface="Calibri"/>
              <a:ea typeface="Calibri"/>
              <a:cs typeface="Calibri"/>
              <a:sym typeface="Calibri"/>
            </a:endParaRPr>
          </a:p>
        </p:txBody>
      </p:sp>
      <p:sp>
        <p:nvSpPr>
          <p:cNvPr id="157" name="Google Shape;157;p3"/>
          <p:cNvSpPr txBox="1"/>
          <p:nvPr>
            <p:ph idx="1" type="subTitle"/>
          </p:nvPr>
        </p:nvSpPr>
        <p:spPr>
          <a:xfrm>
            <a:off x="3509818" y="1967345"/>
            <a:ext cx="8257309" cy="2613891"/>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4060"/>
              <a:buNone/>
            </a:pPr>
            <a:r>
              <a:rPr lang="en-US" sz="2800">
                <a:latin typeface="Calibri"/>
                <a:ea typeface="Calibri"/>
                <a:cs typeface="Calibri"/>
                <a:sym typeface="Calibri"/>
              </a:rPr>
              <a:t>Perimeter security is important in many applications. On large farms bordering forests such systems can help prevent/decrease human-wildlife interactions. Design a sensor network to help detect when large wildlife enters the farm.</a:t>
            </a:r>
            <a:endParaRPr sz="2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1884938" y="689842"/>
            <a:ext cx="10018713" cy="736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u="sng">
                <a:latin typeface="Calibri"/>
                <a:ea typeface="Calibri"/>
                <a:cs typeface="Calibri"/>
                <a:sym typeface="Calibri"/>
              </a:rPr>
              <a:t>Importance of security in farms/fields</a:t>
            </a:r>
            <a:endParaRPr u="sng">
              <a:latin typeface="Calibri"/>
              <a:ea typeface="Calibri"/>
              <a:cs typeface="Calibri"/>
              <a:sym typeface="Calibri"/>
            </a:endParaRPr>
          </a:p>
        </p:txBody>
      </p:sp>
      <p:sp>
        <p:nvSpPr>
          <p:cNvPr id="163" name="Google Shape;163;p4"/>
          <p:cNvSpPr txBox="1"/>
          <p:nvPr/>
        </p:nvSpPr>
        <p:spPr>
          <a:xfrm>
            <a:off x="2527300" y="2022764"/>
            <a:ext cx="8756073" cy="329320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Security in farms/fields is one of the important aspects for the proper growth of the plants and crops.</a:t>
            </a:r>
            <a:endParaRPr/>
          </a:p>
          <a:p>
            <a:pPr indent="-120650" lvl="0" marL="285750" marR="0" rtl="0" algn="just">
              <a:spcBef>
                <a:spcPts val="0"/>
              </a:spcBef>
              <a:spcAft>
                <a:spcPts val="0"/>
              </a:spcAft>
              <a:buClr>
                <a:schemeClr val="dk1"/>
              </a:buClr>
              <a:buSzPts val="2600"/>
              <a:buFont typeface="Arial"/>
              <a:buNone/>
            </a:pPr>
            <a:r>
              <a:t/>
            </a:r>
            <a:endParaRPr sz="2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If the crops are expensive, then a proper maintenance system should be adopted to protect them from wild animals.</a:t>
            </a:r>
            <a:endParaRPr/>
          </a:p>
          <a:p>
            <a:pPr indent="-120650" lvl="0" marL="285750" marR="0" rtl="0" algn="just">
              <a:spcBef>
                <a:spcPts val="0"/>
              </a:spcBef>
              <a:spcAft>
                <a:spcPts val="0"/>
              </a:spcAft>
              <a:buClr>
                <a:schemeClr val="dk1"/>
              </a:buClr>
              <a:buSzPts val="2600"/>
              <a:buFont typeface="Arial"/>
              <a:buNone/>
            </a:pPr>
            <a:r>
              <a:t/>
            </a:r>
            <a:endParaRPr sz="2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Farms near or sharing the borders of the forest areas must be well protected from this kind of wildlife activity.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1465261" y="476250"/>
            <a:ext cx="10018713" cy="86590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u="sng">
                <a:latin typeface="Calibri"/>
                <a:ea typeface="Calibri"/>
                <a:cs typeface="Calibri"/>
                <a:sym typeface="Calibri"/>
              </a:rPr>
              <a:t>Assumptions</a:t>
            </a:r>
            <a:r>
              <a:rPr lang="en-US" u="sng"/>
              <a:t>:</a:t>
            </a:r>
            <a:endParaRPr/>
          </a:p>
        </p:txBody>
      </p:sp>
      <p:sp>
        <p:nvSpPr>
          <p:cNvPr id="169" name="Google Shape;169;p5"/>
          <p:cNvSpPr txBox="1"/>
          <p:nvPr/>
        </p:nvSpPr>
        <p:spPr>
          <a:xfrm>
            <a:off x="1836592" y="1962151"/>
            <a:ext cx="9879158" cy="393954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We are assuming that a piece of land or the farm is in quadrilateral shape and has shared it 1/4</a:t>
            </a:r>
            <a:r>
              <a:rPr baseline="30000" lang="en-US" sz="2500">
                <a:solidFill>
                  <a:schemeClr val="dk1"/>
                </a:solidFill>
                <a:latin typeface="Calibri"/>
                <a:ea typeface="Calibri"/>
                <a:cs typeface="Calibri"/>
                <a:sym typeface="Calibri"/>
              </a:rPr>
              <a:t>Th</a:t>
            </a:r>
            <a:r>
              <a:rPr lang="en-US" sz="2500">
                <a:solidFill>
                  <a:schemeClr val="dk1"/>
                </a:solidFill>
                <a:latin typeface="Calibri"/>
                <a:ea typeface="Calibri"/>
                <a:cs typeface="Calibri"/>
                <a:sym typeface="Calibri"/>
              </a:rPr>
              <a:t> part of the boundary with the forest area and the remaining 3/4</a:t>
            </a:r>
            <a:r>
              <a:rPr baseline="30000" lang="en-US" sz="2500">
                <a:solidFill>
                  <a:schemeClr val="dk1"/>
                </a:solidFill>
                <a:latin typeface="Calibri"/>
                <a:ea typeface="Calibri"/>
                <a:cs typeface="Calibri"/>
                <a:sym typeface="Calibri"/>
              </a:rPr>
              <a:t>Th</a:t>
            </a:r>
            <a:r>
              <a:rPr lang="en-US" sz="2500">
                <a:solidFill>
                  <a:schemeClr val="dk1"/>
                </a:solidFill>
                <a:latin typeface="Calibri"/>
                <a:ea typeface="Calibri"/>
                <a:cs typeface="Calibri"/>
                <a:sym typeface="Calibri"/>
              </a:rPr>
              <a:t> of the boundary with the neighbouring fields.</a:t>
            </a:r>
            <a:endParaRPr/>
          </a:p>
          <a:p>
            <a:pPr indent="-127000" lvl="0" marL="285750" marR="0" rtl="0" algn="just">
              <a:spcBef>
                <a:spcPts val="0"/>
              </a:spcBef>
              <a:spcAft>
                <a:spcPts val="0"/>
              </a:spcAft>
              <a:buClr>
                <a:schemeClr val="dk1"/>
              </a:buClr>
              <a:buSzPts val="2500"/>
              <a:buFont typeface="Arial"/>
              <a:buNone/>
            </a:pPr>
            <a:r>
              <a:t/>
            </a:r>
            <a:endParaRPr sz="25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Therefore, security for the field is required only on that part of the side where the forest exists. </a:t>
            </a:r>
            <a:endParaRPr sz="2500">
              <a:solidFill>
                <a:schemeClr val="dk1"/>
              </a:solidFill>
              <a:latin typeface="Calibri"/>
              <a:ea typeface="Calibri"/>
              <a:cs typeface="Calibri"/>
              <a:sym typeface="Calibri"/>
            </a:endParaRPr>
          </a:p>
          <a:p>
            <a:pPr indent="-127000" lvl="0" marL="285750" marR="0" rtl="0" algn="just">
              <a:spcBef>
                <a:spcPts val="0"/>
              </a:spcBef>
              <a:spcAft>
                <a:spcPts val="0"/>
              </a:spcAft>
              <a:buClr>
                <a:schemeClr val="dk1"/>
              </a:buClr>
              <a:buSzPts val="2500"/>
              <a:buFont typeface="Arial"/>
              <a:buNone/>
            </a:pPr>
            <a:r>
              <a:t/>
            </a:r>
            <a:endParaRPr sz="25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Because that is the only way through which wild animals can enter the field.</a:t>
            </a:r>
            <a:endParaRPr/>
          </a:p>
          <a:p>
            <a:pPr indent="-127000" lvl="0" marL="285750" marR="0" rtl="0" algn="just">
              <a:spcBef>
                <a:spcPts val="0"/>
              </a:spcBef>
              <a:spcAft>
                <a:spcPts val="0"/>
              </a:spcAft>
              <a:buClr>
                <a:schemeClr val="dk1"/>
              </a:buClr>
              <a:buSzPts val="2500"/>
              <a:buFont typeface="Arial"/>
              <a:buNone/>
            </a:pPr>
            <a:r>
              <a:t/>
            </a:r>
            <a:endParaRPr sz="25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1849437" y="323850"/>
            <a:ext cx="10018713" cy="90285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000" u="sng">
                <a:latin typeface="Calibri"/>
                <a:ea typeface="Calibri"/>
                <a:cs typeface="Calibri"/>
                <a:sym typeface="Calibri"/>
              </a:rPr>
              <a:t>Our understanding of the problem statements:</a:t>
            </a:r>
            <a:br>
              <a:rPr lang="en-US" sz="4000" u="sng">
                <a:latin typeface="Calibri"/>
                <a:ea typeface="Calibri"/>
                <a:cs typeface="Calibri"/>
                <a:sym typeface="Calibri"/>
              </a:rPr>
            </a:br>
            <a:endParaRPr u="sng">
              <a:latin typeface="Calibri"/>
              <a:ea typeface="Calibri"/>
              <a:cs typeface="Calibri"/>
              <a:sym typeface="Calibri"/>
            </a:endParaRPr>
          </a:p>
        </p:txBody>
      </p:sp>
      <p:sp>
        <p:nvSpPr>
          <p:cNvPr id="175" name="Google Shape;175;p6"/>
          <p:cNvSpPr txBox="1"/>
          <p:nvPr>
            <p:ph idx="1" type="body"/>
          </p:nvPr>
        </p:nvSpPr>
        <p:spPr>
          <a:xfrm>
            <a:off x="2205901" y="971550"/>
            <a:ext cx="9414599" cy="5543550"/>
          </a:xfrm>
          <a:prstGeom prst="rect">
            <a:avLst/>
          </a:prstGeom>
          <a:noFill/>
          <a:ln>
            <a:noFill/>
          </a:ln>
        </p:spPr>
        <p:txBody>
          <a:bodyPr anchorCtr="0" anchor="ctr" bIns="45700" lIns="91425" spcFirstLastPara="1" rIns="91425" wrap="square" tIns="45700">
            <a:noAutofit/>
          </a:bodyPr>
          <a:lstStyle/>
          <a:p>
            <a:pPr indent="-285750" lvl="0" marL="285750" rtl="0" algn="just">
              <a:spcBef>
                <a:spcPts val="0"/>
              </a:spcBef>
              <a:spcAft>
                <a:spcPts val="0"/>
              </a:spcAft>
              <a:buSzPts val="3480"/>
              <a:buFont typeface="Arial"/>
              <a:buChar char="•"/>
            </a:pPr>
            <a:r>
              <a:rPr lang="en-US">
                <a:latin typeface="Calibri"/>
                <a:ea typeface="Calibri"/>
                <a:cs typeface="Calibri"/>
                <a:sym typeface="Calibri"/>
              </a:rPr>
              <a:t>From the chosen problem statement we can infer that a security system has to be developed on the sides of the farm where there is an interaction with the forest to prevent wildlife from entering the fields. </a:t>
            </a:r>
            <a:endParaRPr/>
          </a:p>
          <a:p>
            <a:pPr indent="0" lvl="0" marL="0" rtl="0" algn="just">
              <a:spcBef>
                <a:spcPts val="1080"/>
              </a:spcBef>
              <a:spcAft>
                <a:spcPts val="0"/>
              </a:spcAft>
              <a:buSzPts val="3480"/>
              <a:buNone/>
            </a:pPr>
            <a:r>
              <a:t/>
            </a:r>
            <a:endParaRPr>
              <a:latin typeface="Calibri"/>
              <a:ea typeface="Calibri"/>
              <a:cs typeface="Calibri"/>
              <a:sym typeface="Calibri"/>
            </a:endParaRPr>
          </a:p>
          <a:p>
            <a:pPr indent="-285750" lvl="0" marL="285750" rtl="0" algn="just">
              <a:spcBef>
                <a:spcPts val="1080"/>
              </a:spcBef>
              <a:spcAft>
                <a:spcPts val="0"/>
              </a:spcAft>
              <a:buSzPts val="3480"/>
              <a:buFont typeface="Arial"/>
              <a:buChar char="•"/>
            </a:pPr>
            <a:r>
              <a:rPr lang="en-US">
                <a:latin typeface="Calibri"/>
                <a:ea typeface="Calibri"/>
                <a:cs typeface="Calibri"/>
                <a:sym typeface="Calibri"/>
              </a:rPr>
              <a:t>A system that reduces/prevents the human-wildlife interaction by detecting the entry or the approach of wildlife near the farms has to be developed using some of the peripherals, extensions and interrupts in ARM7TDMI - LPC2148.</a:t>
            </a:r>
            <a:endParaRPr/>
          </a:p>
          <a:p>
            <a:pPr indent="-64770" lvl="0" marL="285750" rtl="0" algn="just">
              <a:spcBef>
                <a:spcPts val="1080"/>
              </a:spcBef>
              <a:spcAft>
                <a:spcPts val="0"/>
              </a:spcAft>
              <a:buSzPts val="3480"/>
              <a:buFont typeface="Arial"/>
              <a:buNone/>
            </a:pPr>
            <a:r>
              <a:t/>
            </a:r>
            <a:endParaRPr>
              <a:latin typeface="Calibri"/>
              <a:ea typeface="Calibri"/>
              <a:cs typeface="Calibri"/>
              <a:sym typeface="Calibri"/>
            </a:endParaRPr>
          </a:p>
          <a:p>
            <a:pPr indent="-285750" lvl="0" marL="285750" rtl="0" algn="just">
              <a:spcBef>
                <a:spcPts val="1080"/>
              </a:spcBef>
              <a:spcAft>
                <a:spcPts val="0"/>
              </a:spcAft>
              <a:buSzPts val="3480"/>
              <a:buFont typeface="Arial"/>
              <a:buChar char="•"/>
            </a:pPr>
            <a:r>
              <a:rPr lang="en-US">
                <a:latin typeface="Calibri"/>
                <a:ea typeface="Calibri"/>
                <a:cs typeface="Calibri"/>
                <a:sym typeface="Calibri"/>
              </a:rPr>
              <a:t>We have decided to use an IR sensor to detect the wildlife from our assumptions.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nvSpPr>
        <p:spPr>
          <a:xfrm>
            <a:off x="2462889" y="614912"/>
            <a:ext cx="8574622" cy="124675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sng" cap="none" strike="noStrike">
                <a:solidFill>
                  <a:schemeClr val="dk1"/>
                </a:solidFill>
                <a:latin typeface="Calibri"/>
                <a:ea typeface="Calibri"/>
                <a:cs typeface="Calibri"/>
                <a:sym typeface="Calibri"/>
              </a:rPr>
              <a:t>Extensions/peripherals used in the following problem statement</a:t>
            </a:r>
            <a:endParaRPr b="0" i="0" sz="4000" u="sng" cap="none" strike="noStrike">
              <a:solidFill>
                <a:schemeClr val="dk1"/>
              </a:solidFill>
              <a:latin typeface="Calibri"/>
              <a:ea typeface="Calibri"/>
              <a:cs typeface="Calibri"/>
              <a:sym typeface="Calibri"/>
            </a:endParaRPr>
          </a:p>
        </p:txBody>
      </p:sp>
      <p:sp>
        <p:nvSpPr>
          <p:cNvPr id="181" name="Google Shape;181;p7"/>
          <p:cNvSpPr txBox="1"/>
          <p:nvPr/>
        </p:nvSpPr>
        <p:spPr>
          <a:xfrm>
            <a:off x="2600614" y="2076450"/>
            <a:ext cx="8448386" cy="4222752"/>
          </a:xfrm>
          <a:prstGeom prst="rect">
            <a:avLst/>
          </a:prstGeom>
          <a:noFill/>
          <a:ln>
            <a:noFill/>
          </a:ln>
        </p:spPr>
        <p:txBody>
          <a:bodyPr anchorCtr="0" anchor="ctr" bIns="45700" lIns="91425" spcFirstLastPara="1" rIns="91425" wrap="square" tIns="45700">
            <a:noAutofit/>
          </a:bodyPr>
          <a:lstStyle/>
          <a:p>
            <a:pPr indent="-342900" lvl="0" marL="342900" marR="0" rtl="0" algn="just">
              <a:lnSpc>
                <a:spcPct val="100000"/>
              </a:lnSpc>
              <a:spcBef>
                <a:spcPts val="0"/>
              </a:spcBef>
              <a:spcAft>
                <a:spcPts val="0"/>
              </a:spcAft>
              <a:buClr>
                <a:srgbClr val="8D1415"/>
              </a:buClr>
              <a:buSzPts val="3480"/>
              <a:buFont typeface="Arial"/>
              <a:buChar char="•"/>
            </a:pPr>
            <a:r>
              <a:rPr b="0" i="0" lang="en-US" sz="2400" u="none" cap="none" strike="noStrike">
                <a:solidFill>
                  <a:schemeClr val="dk1"/>
                </a:solidFill>
                <a:latin typeface="Calibri"/>
                <a:ea typeface="Calibri"/>
                <a:cs typeface="Calibri"/>
                <a:sym typeface="Calibri"/>
              </a:rPr>
              <a:t>LCD – To display the detection of wildlife.</a:t>
            </a:r>
            <a:endParaRPr/>
          </a:p>
          <a:p>
            <a:pPr indent="-342900" lvl="0" marL="342900" marR="0" rtl="0" algn="just">
              <a:lnSpc>
                <a:spcPct val="100000"/>
              </a:lnSpc>
              <a:spcBef>
                <a:spcPts val="1080"/>
              </a:spcBef>
              <a:spcAft>
                <a:spcPts val="0"/>
              </a:spcAft>
              <a:buClr>
                <a:srgbClr val="8D1415"/>
              </a:buClr>
              <a:buSzPts val="3480"/>
              <a:buFont typeface="Arial"/>
              <a:buChar char="•"/>
            </a:pPr>
            <a:r>
              <a:rPr b="0" i="0" lang="en-US" sz="2400" u="none" cap="none" strike="noStrike">
                <a:solidFill>
                  <a:schemeClr val="dk1"/>
                </a:solidFill>
                <a:latin typeface="Calibri"/>
                <a:ea typeface="Calibri"/>
                <a:cs typeface="Calibri"/>
                <a:sym typeface="Calibri"/>
              </a:rPr>
              <a:t>UART – To send the message to the user.</a:t>
            </a:r>
            <a:endParaRPr/>
          </a:p>
          <a:p>
            <a:pPr indent="-342900" lvl="0" marL="342900" marR="0" rtl="0" algn="just">
              <a:lnSpc>
                <a:spcPct val="100000"/>
              </a:lnSpc>
              <a:spcBef>
                <a:spcPts val="1080"/>
              </a:spcBef>
              <a:spcAft>
                <a:spcPts val="0"/>
              </a:spcAft>
              <a:buClr>
                <a:srgbClr val="8D1415"/>
              </a:buClr>
              <a:buSzPts val="3480"/>
              <a:buFont typeface="Arial"/>
              <a:buChar char="•"/>
            </a:pPr>
            <a:r>
              <a:rPr b="0" i="0" lang="en-US" sz="2400" u="none" cap="none" strike="noStrike">
                <a:solidFill>
                  <a:schemeClr val="dk1"/>
                </a:solidFill>
                <a:latin typeface="Calibri"/>
                <a:ea typeface="Calibri"/>
                <a:cs typeface="Calibri"/>
                <a:sym typeface="Calibri"/>
              </a:rPr>
              <a:t>External Interrupts - </a:t>
            </a:r>
            <a:endParaRPr/>
          </a:p>
          <a:p>
            <a:pPr indent="-285750" lvl="1" marL="742950" marR="0" rtl="0" algn="just">
              <a:lnSpc>
                <a:spcPct val="100000"/>
              </a:lnSpc>
              <a:spcBef>
                <a:spcPts val="1080"/>
              </a:spcBef>
              <a:spcAft>
                <a:spcPts val="0"/>
              </a:spcAft>
              <a:buNone/>
            </a:pPr>
            <a:r>
              <a:rPr b="0" i="0" lang="en-US" sz="2400" u="none" cap="none" strike="noStrike">
                <a:solidFill>
                  <a:srgbClr val="000000"/>
                </a:solidFill>
                <a:latin typeface="Calibri"/>
                <a:ea typeface="Calibri"/>
                <a:cs typeface="Calibri"/>
                <a:sym typeface="Calibri"/>
              </a:rPr>
              <a:t>EINT0 &amp; EINT2 connected to IR Sensor to sense the presence of the wildlife.</a:t>
            </a:r>
            <a:endParaRPr/>
          </a:p>
          <a:p>
            <a:pPr indent="-342900" lvl="0" marL="342900" marR="0" rtl="0" algn="just">
              <a:lnSpc>
                <a:spcPct val="100000"/>
              </a:lnSpc>
              <a:spcBef>
                <a:spcPts val="1080"/>
              </a:spcBef>
              <a:spcAft>
                <a:spcPts val="0"/>
              </a:spcAft>
              <a:buClr>
                <a:srgbClr val="8D1415"/>
              </a:buClr>
              <a:buSzPts val="3480"/>
              <a:buFont typeface="Arial"/>
              <a:buChar char="•"/>
            </a:pPr>
            <a:r>
              <a:rPr b="0" i="0" lang="en-US" sz="2400" u="none" cap="none" strike="noStrike">
                <a:solidFill>
                  <a:schemeClr val="dk1"/>
                </a:solidFill>
                <a:latin typeface="Calibri"/>
                <a:ea typeface="Calibri"/>
                <a:cs typeface="Calibri"/>
                <a:sym typeface="Calibri"/>
              </a:rPr>
              <a:t>Real Time Clock – To get the time of detection.</a:t>
            </a:r>
            <a:endParaRPr/>
          </a:p>
          <a:p>
            <a:pPr indent="-342900" lvl="0" marL="342900" marR="0" rtl="0" algn="just">
              <a:lnSpc>
                <a:spcPct val="100000"/>
              </a:lnSpc>
              <a:spcBef>
                <a:spcPts val="1080"/>
              </a:spcBef>
              <a:spcAft>
                <a:spcPts val="0"/>
              </a:spcAft>
              <a:buClr>
                <a:srgbClr val="8D1415"/>
              </a:buClr>
              <a:buSzPts val="3480"/>
              <a:buFont typeface="Arial"/>
              <a:buChar char="•"/>
            </a:pPr>
            <a:r>
              <a:rPr b="0" i="0" lang="en-US" sz="2400" u="none" cap="none" strike="noStrike">
                <a:solidFill>
                  <a:schemeClr val="dk1"/>
                </a:solidFill>
                <a:latin typeface="Calibri"/>
                <a:ea typeface="Calibri"/>
                <a:cs typeface="Calibri"/>
                <a:sym typeface="Calibri"/>
              </a:rPr>
              <a:t>Buzzer - To alert the farmers.</a:t>
            </a:r>
            <a:endParaRPr/>
          </a:p>
          <a:p>
            <a:pPr indent="-121920" lvl="0" marL="342900" marR="0" rtl="0" algn="just">
              <a:lnSpc>
                <a:spcPct val="100000"/>
              </a:lnSpc>
              <a:spcBef>
                <a:spcPts val="1080"/>
              </a:spcBef>
              <a:spcAft>
                <a:spcPts val="0"/>
              </a:spcAft>
              <a:buClr>
                <a:srgbClr val="8D1415"/>
              </a:buClr>
              <a:buSzPts val="348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nvSpPr>
        <p:spPr>
          <a:xfrm>
            <a:off x="3104079" y="2164193"/>
            <a:ext cx="8668821" cy="4693807"/>
          </a:xfrm>
          <a:prstGeom prst="rect">
            <a:avLst/>
          </a:prstGeom>
          <a:noFill/>
          <a:ln>
            <a:noFill/>
          </a:ln>
        </p:spPr>
        <p:txBody>
          <a:bodyPr anchorCtr="0" anchor="ctr" bIns="45700" lIns="91425" spcFirstLastPara="1" rIns="91425" wrap="square" tIns="45700">
            <a:noAutofit/>
          </a:bodyPr>
          <a:lstStyle/>
          <a:p>
            <a:pPr indent="-342900" lvl="0" marL="342900" marR="0" rtl="0" algn="just">
              <a:lnSpc>
                <a:spcPct val="100000"/>
              </a:lnSpc>
              <a:spcBef>
                <a:spcPts val="0"/>
              </a:spcBef>
              <a:spcAft>
                <a:spcPts val="0"/>
              </a:spcAft>
              <a:buClr>
                <a:srgbClr val="8D1415"/>
              </a:buClr>
              <a:buSzPts val="3480"/>
              <a:buFont typeface="Arial"/>
              <a:buChar char="•"/>
            </a:pPr>
            <a:r>
              <a:rPr b="0" i="0" lang="en-US" sz="2400" u="none" cap="none" strike="noStrike">
                <a:solidFill>
                  <a:schemeClr val="dk1"/>
                </a:solidFill>
                <a:latin typeface="Calibri"/>
                <a:ea typeface="Calibri"/>
                <a:cs typeface="Calibri"/>
                <a:sym typeface="Calibri"/>
              </a:rPr>
              <a:t>Task –</a:t>
            </a:r>
            <a:endParaRPr/>
          </a:p>
          <a:p>
            <a:pPr indent="-285750" lvl="1" marL="742950" marR="0" rtl="0" algn="just">
              <a:lnSpc>
                <a:spcPct val="100000"/>
              </a:lnSpc>
              <a:spcBef>
                <a:spcPts val="1080"/>
              </a:spcBef>
              <a:spcAft>
                <a:spcPts val="0"/>
              </a:spcAft>
              <a:buNone/>
            </a:pPr>
            <a:r>
              <a:rPr b="0" i="0" lang="en-US" sz="2400" u="none" cap="none" strike="noStrike">
                <a:solidFill>
                  <a:srgbClr val="000000"/>
                </a:solidFill>
                <a:latin typeface="Calibri"/>
                <a:ea typeface="Calibri"/>
                <a:cs typeface="Calibri"/>
                <a:sym typeface="Calibri"/>
              </a:rPr>
              <a:t>Task 1 – Read RTC data continuously</a:t>
            </a:r>
            <a:endParaRPr/>
          </a:p>
          <a:p>
            <a:pPr indent="-285750" lvl="1" marL="742950" marR="0" rtl="0" algn="just">
              <a:lnSpc>
                <a:spcPct val="100000"/>
              </a:lnSpc>
              <a:spcBef>
                <a:spcPts val="1080"/>
              </a:spcBef>
              <a:spcAft>
                <a:spcPts val="0"/>
              </a:spcAft>
              <a:buNone/>
            </a:pPr>
            <a:r>
              <a:rPr b="0" i="0" lang="en-US" sz="2400" u="none" cap="none" strike="noStrike">
                <a:solidFill>
                  <a:srgbClr val="000000"/>
                </a:solidFill>
                <a:latin typeface="Calibri"/>
                <a:ea typeface="Calibri"/>
                <a:cs typeface="Calibri"/>
                <a:sym typeface="Calibri"/>
              </a:rPr>
              <a:t>Task 2 – Waits for the detection and sends message to the task 3</a:t>
            </a:r>
            <a:endParaRPr/>
          </a:p>
          <a:p>
            <a:pPr indent="-285750" lvl="1" marL="742950" marR="0" rtl="0" algn="just">
              <a:lnSpc>
                <a:spcPct val="100000"/>
              </a:lnSpc>
              <a:spcBef>
                <a:spcPts val="1080"/>
              </a:spcBef>
              <a:spcAft>
                <a:spcPts val="0"/>
              </a:spcAft>
              <a:buNone/>
            </a:pPr>
            <a:r>
              <a:rPr b="0" i="0" lang="en-US" sz="2400" u="none" cap="none" strike="noStrike">
                <a:solidFill>
                  <a:srgbClr val="000000"/>
                </a:solidFill>
                <a:latin typeface="Calibri"/>
                <a:ea typeface="Calibri"/>
                <a:cs typeface="Calibri"/>
                <a:sym typeface="Calibri"/>
              </a:rPr>
              <a:t>Task 3 – Buzzer actuation, display in LCD and then send the message to the user through UART</a:t>
            </a:r>
            <a:endParaRPr/>
          </a:p>
          <a:p>
            <a:pPr indent="-342900" lvl="0" marL="342900" marR="0" rtl="0" algn="just">
              <a:lnSpc>
                <a:spcPct val="100000"/>
              </a:lnSpc>
              <a:spcBef>
                <a:spcPts val="1080"/>
              </a:spcBef>
              <a:spcAft>
                <a:spcPts val="0"/>
              </a:spcAft>
              <a:buClr>
                <a:srgbClr val="8D1415"/>
              </a:buClr>
              <a:buSzPts val="3480"/>
              <a:buFont typeface="Arial"/>
              <a:buChar char="•"/>
            </a:pPr>
            <a:r>
              <a:rPr b="0" i="0" lang="en-US" sz="2400" u="none" cap="none" strike="noStrike">
                <a:solidFill>
                  <a:schemeClr val="dk1"/>
                </a:solidFill>
                <a:latin typeface="Calibri"/>
                <a:ea typeface="Calibri"/>
                <a:cs typeface="Calibri"/>
                <a:sym typeface="Calibri"/>
              </a:rPr>
              <a:t>Events -  1st part of the two way verification system.</a:t>
            </a:r>
            <a:endParaRPr/>
          </a:p>
          <a:p>
            <a:pPr indent="-342900" lvl="0" marL="342900" marR="0" rtl="0" algn="just">
              <a:lnSpc>
                <a:spcPct val="100000"/>
              </a:lnSpc>
              <a:spcBef>
                <a:spcPts val="1080"/>
              </a:spcBef>
              <a:spcAft>
                <a:spcPts val="0"/>
              </a:spcAft>
              <a:buClr>
                <a:srgbClr val="8D1415"/>
              </a:buClr>
              <a:buSzPts val="3480"/>
              <a:buFont typeface="Arial"/>
              <a:buChar char="•"/>
            </a:pPr>
            <a:r>
              <a:rPr b="0" i="0" lang="en-US" sz="2400" u="none" cap="none" strike="noStrike">
                <a:solidFill>
                  <a:schemeClr val="dk1"/>
                </a:solidFill>
                <a:latin typeface="Calibri"/>
                <a:ea typeface="Calibri"/>
                <a:cs typeface="Calibri"/>
                <a:sym typeface="Calibri"/>
              </a:rPr>
              <a:t>Semaphore - 2nd part of the two way verification system.</a:t>
            </a:r>
            <a:endParaRPr/>
          </a:p>
          <a:p>
            <a:pPr indent="-342900" lvl="0" marL="342900" marR="0" rtl="0" algn="just">
              <a:lnSpc>
                <a:spcPct val="100000"/>
              </a:lnSpc>
              <a:spcBef>
                <a:spcPts val="1080"/>
              </a:spcBef>
              <a:spcAft>
                <a:spcPts val="0"/>
              </a:spcAft>
              <a:buClr>
                <a:srgbClr val="8D1415"/>
              </a:buClr>
              <a:buSzPts val="3480"/>
              <a:buFont typeface="Arial"/>
              <a:buChar char="•"/>
            </a:pPr>
            <a:r>
              <a:rPr b="0" i="0" lang="en-US" sz="2400" u="none" cap="none" strike="noStrike">
                <a:solidFill>
                  <a:schemeClr val="dk1"/>
                </a:solidFill>
                <a:latin typeface="Calibri"/>
                <a:ea typeface="Calibri"/>
                <a:cs typeface="Calibri"/>
                <a:sym typeface="Calibri"/>
              </a:rPr>
              <a:t>Mailbox - To send the message from task 2 to task 3.</a:t>
            </a:r>
            <a:endParaRPr/>
          </a:p>
          <a:p>
            <a:pPr indent="-342900" lvl="0" marL="342900" marR="0" rtl="0" algn="just">
              <a:lnSpc>
                <a:spcPct val="100000"/>
              </a:lnSpc>
              <a:spcBef>
                <a:spcPts val="1080"/>
              </a:spcBef>
              <a:spcAft>
                <a:spcPts val="0"/>
              </a:spcAft>
              <a:buClr>
                <a:srgbClr val="8D1515"/>
              </a:buClr>
              <a:buSzPts val="3480"/>
              <a:buFont typeface="Arial"/>
              <a:buChar char="•"/>
            </a:pPr>
            <a:r>
              <a:rPr b="0" i="0" lang="en-US" sz="2400" u="none" cap="none" strike="noStrike">
                <a:solidFill>
                  <a:schemeClr val="dk1"/>
                </a:solidFill>
                <a:latin typeface="Calibri"/>
                <a:ea typeface="Calibri"/>
                <a:cs typeface="Calibri"/>
                <a:sym typeface="Calibri"/>
              </a:rPr>
              <a:t>Others –</a:t>
            </a:r>
            <a:r>
              <a:rPr lang="en-US" sz="2400">
                <a:solidFill>
                  <a:schemeClr val="dk1"/>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SWI – To initialize EINT0 &amp; EINT2</a:t>
            </a:r>
            <a:endParaRPr b="0" i="0" sz="2400" u="none" cap="none" strike="noStrike">
              <a:solidFill>
                <a:schemeClr val="dk1"/>
              </a:solidFill>
              <a:latin typeface="Calibri"/>
              <a:ea typeface="Calibri"/>
              <a:cs typeface="Calibri"/>
              <a:sym typeface="Calibri"/>
            </a:endParaRPr>
          </a:p>
          <a:p>
            <a:pPr indent="-121920" lvl="0" marL="342900" marR="0" rtl="0" algn="just">
              <a:lnSpc>
                <a:spcPct val="100000"/>
              </a:lnSpc>
              <a:spcBef>
                <a:spcPts val="1080"/>
              </a:spcBef>
              <a:spcAft>
                <a:spcPts val="0"/>
              </a:spcAft>
              <a:buClr>
                <a:srgbClr val="8D1515"/>
              </a:buClr>
              <a:buSzPts val="3480"/>
              <a:buFont typeface="Arial"/>
              <a:buNone/>
            </a:pPr>
            <a:r>
              <a:t/>
            </a:r>
            <a:endParaRPr b="0" i="0" sz="2400" u="none" cap="none" strike="noStrike">
              <a:solidFill>
                <a:schemeClr val="dk1"/>
              </a:solidFill>
              <a:latin typeface="Calibri"/>
              <a:ea typeface="Calibri"/>
              <a:cs typeface="Calibri"/>
              <a:sym typeface="Calibri"/>
            </a:endParaRPr>
          </a:p>
          <a:p>
            <a:pPr indent="-121920" lvl="0" marL="342900" marR="0" rtl="0" algn="just">
              <a:lnSpc>
                <a:spcPct val="100000"/>
              </a:lnSpc>
              <a:spcBef>
                <a:spcPts val="1080"/>
              </a:spcBef>
              <a:spcAft>
                <a:spcPts val="0"/>
              </a:spcAft>
              <a:buClr>
                <a:srgbClr val="8D1415"/>
              </a:buClr>
              <a:buSzPts val="3480"/>
              <a:buFont typeface="Arial"/>
              <a:buNone/>
            </a:pPr>
            <a:r>
              <a:t/>
            </a:r>
            <a:endParaRPr b="0" i="0" sz="2400" u="none" cap="none" strike="noStrike">
              <a:solidFill>
                <a:schemeClr val="dk1"/>
              </a:solidFill>
              <a:latin typeface="Calibri"/>
              <a:ea typeface="Calibri"/>
              <a:cs typeface="Calibri"/>
              <a:sym typeface="Calibri"/>
            </a:endParaRPr>
          </a:p>
        </p:txBody>
      </p:sp>
      <p:sp>
        <p:nvSpPr>
          <p:cNvPr id="187" name="Google Shape;187;p8"/>
          <p:cNvSpPr txBox="1"/>
          <p:nvPr/>
        </p:nvSpPr>
        <p:spPr>
          <a:xfrm>
            <a:off x="2756803" y="236633"/>
            <a:ext cx="8574622" cy="124675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orbel"/>
              <a:buNone/>
            </a:pPr>
            <a:r>
              <a:rPr b="0" i="0" lang="en-US" sz="3600" u="sng" cap="none" strike="noStrike">
                <a:solidFill>
                  <a:schemeClr val="dk1"/>
                </a:solidFill>
                <a:latin typeface="Corbel"/>
                <a:ea typeface="Corbel"/>
                <a:cs typeface="Corbel"/>
                <a:sym typeface="Corbel"/>
              </a:rPr>
              <a:t>RTOS Kernal Objects used in the following problem statement</a:t>
            </a:r>
            <a:endParaRPr b="0" i="0" sz="3600" u="sng" cap="none" strike="noStrike">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type="title"/>
          </p:nvPr>
        </p:nvSpPr>
        <p:spPr>
          <a:xfrm>
            <a:off x="1810882" y="163286"/>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u="sng">
                <a:latin typeface="Calibri"/>
                <a:ea typeface="Calibri"/>
                <a:cs typeface="Calibri"/>
                <a:sym typeface="Calibri"/>
              </a:rPr>
              <a:t>Two Way Verification System</a:t>
            </a:r>
            <a:endParaRPr/>
          </a:p>
        </p:txBody>
      </p:sp>
      <p:sp>
        <p:nvSpPr>
          <p:cNvPr id="193" name="Google Shape;193;p9"/>
          <p:cNvSpPr txBox="1"/>
          <p:nvPr>
            <p:ph idx="1" type="body"/>
          </p:nvPr>
        </p:nvSpPr>
        <p:spPr>
          <a:xfrm>
            <a:off x="1810881" y="2090056"/>
            <a:ext cx="10018713" cy="3124201"/>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SzPts val="3480"/>
              <a:buNone/>
            </a:pPr>
            <a:r>
              <a:rPr lang="en-US">
                <a:latin typeface="Calibri"/>
                <a:ea typeface="Calibri"/>
                <a:cs typeface="Calibri"/>
                <a:sym typeface="Calibri"/>
              </a:rPr>
              <a:t>We have 2 IR sensors that constitutes for the detection. So if both the IR sensors senses the wildlife, only then we have to indicate the detection of the wildlife.</a:t>
            </a:r>
            <a:endParaRPr/>
          </a:p>
          <a:p>
            <a:pPr indent="0" lvl="0" marL="0" rtl="0" algn="just">
              <a:spcBef>
                <a:spcPts val="1080"/>
              </a:spcBef>
              <a:spcAft>
                <a:spcPts val="0"/>
              </a:spcAft>
              <a:buSzPts val="3480"/>
              <a:buNone/>
            </a:pPr>
            <a:r>
              <a:rPr lang="en-US">
                <a:latin typeface="Calibri"/>
                <a:ea typeface="Calibri"/>
                <a:cs typeface="Calibri"/>
                <a:sym typeface="Calibri"/>
              </a:rPr>
              <a:t>1st step of verification : EINT2 – Event Flag</a:t>
            </a:r>
            <a:endParaRPr/>
          </a:p>
          <a:p>
            <a:pPr indent="0" lvl="0" marL="0" rtl="0" algn="just">
              <a:spcBef>
                <a:spcPts val="1080"/>
              </a:spcBef>
              <a:spcAft>
                <a:spcPts val="0"/>
              </a:spcAft>
              <a:buSzPts val="3480"/>
              <a:buNone/>
            </a:pPr>
            <a:r>
              <a:rPr lang="en-US">
                <a:latin typeface="Calibri"/>
                <a:ea typeface="Calibri"/>
                <a:cs typeface="Calibri"/>
                <a:sym typeface="Calibri"/>
              </a:rPr>
              <a:t>2nd step of verification : EINT0 - Semaphore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2022-05-28T02:42:45Z</dcterms:created>
  <dc:creator>nitish kulkarni</dc:creator>
</cp:coreProperties>
</file>