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Corbel"/>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hNd7Ebn26sXy3dP3x8OZ4EPG6q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84C32F-5D1E-4974-8C60-DC348F41E64F}">
  <a:tblStyle styleId="{6184C32F-5D1E-4974-8C60-DC348F41E64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orbel-bold.fntdata"/><Relationship Id="rId22" Type="http://schemas.openxmlformats.org/officeDocument/2006/relationships/font" Target="fonts/Corbel-boldItalic.fntdata"/><Relationship Id="rId21" Type="http://schemas.openxmlformats.org/officeDocument/2006/relationships/font" Target="fonts/Corbel-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Corbel-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hyperlink" Target="https://www.electronicshub.org/wp-content/uploads/2017/06/UART-Example-1.jp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452583" y="211269"/>
            <a:ext cx="11314544" cy="637771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1400"/>
              <a:buFont typeface="Calibri"/>
              <a:buNone/>
            </a:pPr>
            <a:br>
              <a:rPr lang="en-IN" sz="1400">
                <a:solidFill>
                  <a:schemeClr val="dk1"/>
                </a:solidFill>
                <a:latin typeface="Calibri"/>
                <a:ea typeface="Calibri"/>
                <a:cs typeface="Calibri"/>
                <a:sym typeface="Calibri"/>
              </a:rPr>
            </a:br>
            <a:r>
              <a:rPr lang="en-IN" sz="1400">
                <a:solidFill>
                  <a:schemeClr val="dk1"/>
                </a:solidFill>
                <a:latin typeface="Calibri"/>
                <a:ea typeface="Calibri"/>
                <a:cs typeface="Calibri"/>
                <a:sym typeface="Calibri"/>
              </a:rPr>
              <a:t> </a:t>
            </a:r>
            <a:br>
              <a:rPr lang="en-IN" sz="1400">
                <a:solidFill>
                  <a:schemeClr val="dk1"/>
                </a:solidFill>
                <a:latin typeface="Calibri"/>
                <a:ea typeface="Calibri"/>
                <a:cs typeface="Calibri"/>
                <a:sym typeface="Calibri"/>
              </a:rPr>
            </a:br>
            <a:endParaRPr sz="1400"/>
          </a:p>
        </p:txBody>
      </p:sp>
      <p:sp>
        <p:nvSpPr>
          <p:cNvPr id="85" name="Google Shape;85;p1"/>
          <p:cNvSpPr txBox="1"/>
          <p:nvPr>
            <p:ph idx="1" type="subTitle"/>
          </p:nvPr>
        </p:nvSpPr>
        <p:spPr>
          <a:xfrm>
            <a:off x="7968671" y="436417"/>
            <a:ext cx="3916219" cy="97905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0000"/>
              </a:buClr>
              <a:buSzPts val="3600"/>
              <a:buNone/>
            </a:pPr>
            <a:r>
              <a:rPr lang="en-IN" sz="3600">
                <a:solidFill>
                  <a:srgbClr val="FF0000"/>
                </a:solidFill>
              </a:rPr>
              <a:t>SoECE</a:t>
            </a:r>
            <a:endParaRPr/>
          </a:p>
        </p:txBody>
      </p:sp>
      <p:pic>
        <p:nvPicPr>
          <p:cNvPr descr="kle tech logo" id="86" name="Google Shape;86;p1"/>
          <p:cNvPicPr preferRelativeResize="0"/>
          <p:nvPr/>
        </p:nvPicPr>
        <p:blipFill rotWithShape="1">
          <a:blip r:embed="rId3">
            <a:alphaModFix/>
          </a:blip>
          <a:srcRect b="0" l="0" r="0" t="0"/>
          <a:stretch/>
        </p:blipFill>
        <p:spPr>
          <a:xfrm>
            <a:off x="570346" y="240145"/>
            <a:ext cx="2590800" cy="685800"/>
          </a:xfrm>
          <a:prstGeom prst="rect">
            <a:avLst/>
          </a:prstGeom>
          <a:noFill/>
          <a:ln>
            <a:noFill/>
          </a:ln>
        </p:spPr>
      </p:pic>
      <p:sp>
        <p:nvSpPr>
          <p:cNvPr id="87" name="Google Shape;87;p1"/>
          <p:cNvSpPr/>
          <p:nvPr/>
        </p:nvSpPr>
        <p:spPr>
          <a:xfrm>
            <a:off x="2376631" y="1450120"/>
            <a:ext cx="7533986"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5400" u="none" cap="none" strike="noStrike">
                <a:solidFill>
                  <a:srgbClr val="1E4E79"/>
                </a:solidFill>
                <a:latin typeface="Calibri"/>
                <a:ea typeface="Calibri"/>
                <a:cs typeface="Calibri"/>
                <a:sym typeface="Calibri"/>
              </a:rPr>
              <a:t>Operating system and</a:t>
            </a:r>
            <a:endParaRPr/>
          </a:p>
          <a:p>
            <a:pPr indent="0" lvl="0" marL="0" marR="0" rtl="0" algn="ctr">
              <a:spcBef>
                <a:spcPts val="0"/>
              </a:spcBef>
              <a:spcAft>
                <a:spcPts val="0"/>
              </a:spcAft>
              <a:buNone/>
            </a:pPr>
            <a:r>
              <a:rPr b="0" i="0" lang="en-IN" sz="5400" u="none" cap="none" strike="noStrike">
                <a:solidFill>
                  <a:srgbClr val="1E4E79"/>
                </a:solidFill>
                <a:latin typeface="Calibri"/>
                <a:ea typeface="Calibri"/>
                <a:cs typeface="Calibri"/>
                <a:sym typeface="Calibri"/>
              </a:rPr>
              <a:t> Embedded system Design</a:t>
            </a:r>
            <a:endParaRPr/>
          </a:p>
        </p:txBody>
      </p:sp>
      <p:sp>
        <p:nvSpPr>
          <p:cNvPr id="88" name="Google Shape;88;p1"/>
          <p:cNvSpPr txBox="1"/>
          <p:nvPr/>
        </p:nvSpPr>
        <p:spPr>
          <a:xfrm>
            <a:off x="424873" y="4067386"/>
            <a:ext cx="481214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none" cap="none" strike="noStrike">
                <a:solidFill>
                  <a:schemeClr val="dk1"/>
                </a:solidFill>
                <a:latin typeface="Calibri"/>
                <a:ea typeface="Calibri"/>
                <a:cs typeface="Calibri"/>
                <a:sym typeface="Calibri"/>
              </a:rPr>
              <a:t>Students Details: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
          <p:cNvSpPr txBox="1"/>
          <p:nvPr/>
        </p:nvSpPr>
        <p:spPr>
          <a:xfrm>
            <a:off x="8961581" y="4443297"/>
            <a:ext cx="384232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Under the Guidance of</a:t>
            </a: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Prof. Rohini Hongal</a:t>
            </a:r>
            <a:endParaRPr sz="1800">
              <a:solidFill>
                <a:schemeClr val="dk1"/>
              </a:solidFill>
              <a:latin typeface="Calibri"/>
              <a:ea typeface="Calibri"/>
              <a:cs typeface="Calibri"/>
              <a:sym typeface="Calibri"/>
            </a:endParaRPr>
          </a:p>
        </p:txBody>
      </p:sp>
      <p:graphicFrame>
        <p:nvGraphicFramePr>
          <p:cNvPr id="90" name="Google Shape;90;p1"/>
          <p:cNvGraphicFramePr/>
          <p:nvPr/>
        </p:nvGraphicFramePr>
        <p:xfrm>
          <a:off x="546701" y="4540657"/>
          <a:ext cx="3000000" cy="3000000"/>
        </p:xfrm>
        <a:graphic>
          <a:graphicData uri="http://schemas.openxmlformats.org/drawingml/2006/table">
            <a:tbl>
              <a:tblPr bandRow="1" firstRow="1">
                <a:noFill/>
                <a:tableStyleId>{6184C32F-5D1E-4974-8C60-DC348F41E64F}</a:tableStyleId>
              </a:tblPr>
              <a:tblGrid>
                <a:gridCol w="744225"/>
                <a:gridCol w="2191200"/>
                <a:gridCol w="1633075"/>
              </a:tblGrid>
              <a:tr h="169325">
                <a:tc>
                  <a:txBody>
                    <a:bodyPr/>
                    <a:lstStyle/>
                    <a:p>
                      <a:pPr indent="0" lvl="0" marL="0" marR="0" rtl="0" algn="l">
                        <a:spcBef>
                          <a:spcPts val="0"/>
                        </a:spcBef>
                        <a:spcAft>
                          <a:spcPts val="0"/>
                        </a:spcAft>
                        <a:buNone/>
                      </a:pPr>
                      <a:r>
                        <a:rPr lang="en-IN" sz="1800" u="none" cap="none" strike="noStrike"/>
                        <a:t>Sl. No</a:t>
                      </a:r>
                      <a:endParaRPr/>
                    </a:p>
                  </a:txBody>
                  <a:tcPr marT="45725" marB="45725" marR="91450" marL="91450"/>
                </a:tc>
                <a:tc>
                  <a:txBody>
                    <a:bodyPr/>
                    <a:lstStyle/>
                    <a:p>
                      <a:pPr indent="0" lvl="0" marL="0" marR="0" rtl="0" algn="ctr">
                        <a:spcBef>
                          <a:spcPts val="0"/>
                        </a:spcBef>
                        <a:spcAft>
                          <a:spcPts val="0"/>
                        </a:spcAft>
                        <a:buNone/>
                      </a:pPr>
                      <a:r>
                        <a:rPr lang="en-IN" sz="1800"/>
                        <a:t>Name</a:t>
                      </a:r>
                      <a:endParaRPr/>
                    </a:p>
                  </a:txBody>
                  <a:tcPr marT="45725" marB="45725" marR="91450" marL="91450"/>
                </a:tc>
                <a:tc>
                  <a:txBody>
                    <a:bodyPr/>
                    <a:lstStyle/>
                    <a:p>
                      <a:pPr indent="0" lvl="0" marL="0" marR="0" rtl="0" algn="ctr">
                        <a:spcBef>
                          <a:spcPts val="0"/>
                        </a:spcBef>
                        <a:spcAft>
                          <a:spcPts val="0"/>
                        </a:spcAft>
                        <a:buNone/>
                      </a:pPr>
                      <a:r>
                        <a:rPr lang="en-IN" sz="1800"/>
                        <a:t>USN</a:t>
                      </a:r>
                      <a:endParaRPr/>
                    </a:p>
                  </a:txBody>
                  <a:tcPr marT="45725" marB="45725" marR="91450" marL="91450"/>
                </a:tc>
              </a:tr>
              <a:tr h="370850">
                <a:tc>
                  <a:txBody>
                    <a:bodyPr/>
                    <a:lstStyle/>
                    <a:p>
                      <a:pPr indent="0" lvl="0" marL="0" marR="0" rtl="0" algn="l">
                        <a:spcBef>
                          <a:spcPts val="0"/>
                        </a:spcBef>
                        <a:spcAft>
                          <a:spcPts val="0"/>
                        </a:spcAft>
                        <a:buNone/>
                      </a:pPr>
                      <a:r>
                        <a:rPr lang="en-IN" sz="1800"/>
                        <a:t>1.</a:t>
                      </a:r>
                      <a:endParaRPr/>
                    </a:p>
                  </a:txBody>
                  <a:tcPr marT="45725" marB="45725" marR="91450" marL="91450"/>
                </a:tc>
                <a:tc>
                  <a:txBody>
                    <a:bodyPr/>
                    <a:lstStyle/>
                    <a:p>
                      <a:pPr indent="0" lvl="0" marL="0" marR="0" rtl="0" algn="l">
                        <a:spcBef>
                          <a:spcPts val="0"/>
                        </a:spcBef>
                        <a:spcAft>
                          <a:spcPts val="0"/>
                        </a:spcAft>
                        <a:buNone/>
                      </a:pPr>
                      <a:r>
                        <a:rPr lang="en-IN" sz="1800"/>
                        <a:t>Murari</a:t>
                      </a:r>
                      <a:endParaRPr sz="1800"/>
                    </a:p>
                  </a:txBody>
                  <a:tcPr marT="45725" marB="45725" marR="91450" marL="91450"/>
                </a:tc>
                <a:tc>
                  <a:txBody>
                    <a:bodyPr/>
                    <a:lstStyle/>
                    <a:p>
                      <a:pPr indent="0" lvl="0" marL="0" marR="0" rtl="0" algn="l">
                        <a:spcBef>
                          <a:spcPts val="0"/>
                        </a:spcBef>
                        <a:spcAft>
                          <a:spcPts val="0"/>
                        </a:spcAft>
                        <a:buNone/>
                      </a:pPr>
                      <a:r>
                        <a:rPr lang="en-IN" sz="1800"/>
                        <a:t>01FE20BEC084</a:t>
                      </a:r>
                      <a:endParaRPr sz="1800"/>
                    </a:p>
                  </a:txBody>
                  <a:tcPr marT="45725" marB="45725" marR="91450" marL="91450"/>
                </a:tc>
              </a:tr>
              <a:tr h="370850">
                <a:tc>
                  <a:txBody>
                    <a:bodyPr/>
                    <a:lstStyle/>
                    <a:p>
                      <a:pPr indent="0" lvl="0" marL="0" marR="0" rtl="0" algn="l">
                        <a:spcBef>
                          <a:spcPts val="0"/>
                        </a:spcBef>
                        <a:spcAft>
                          <a:spcPts val="0"/>
                        </a:spcAft>
                        <a:buNone/>
                      </a:pPr>
                      <a:r>
                        <a:rPr lang="en-IN" sz="1800"/>
                        <a:t>2.</a:t>
                      </a:r>
                      <a:endParaRPr/>
                    </a:p>
                  </a:txBody>
                  <a:tcPr marT="45725" marB="45725" marR="91450" marL="91450"/>
                </a:tc>
                <a:tc>
                  <a:txBody>
                    <a:bodyPr/>
                    <a:lstStyle/>
                    <a:p>
                      <a:pPr indent="0" lvl="0" marL="0" marR="0" rtl="0" algn="l">
                        <a:spcBef>
                          <a:spcPts val="0"/>
                        </a:spcBef>
                        <a:spcAft>
                          <a:spcPts val="0"/>
                        </a:spcAft>
                        <a:buNone/>
                      </a:pPr>
                      <a:r>
                        <a:rPr lang="en-IN" sz="1800"/>
                        <a:t>Anand Doddamani</a:t>
                      </a:r>
                      <a:endParaRPr sz="1800"/>
                    </a:p>
                  </a:txBody>
                  <a:tcPr marT="45725" marB="45725" marR="91450" marL="91450"/>
                </a:tc>
                <a:tc>
                  <a:txBody>
                    <a:bodyPr/>
                    <a:lstStyle/>
                    <a:p>
                      <a:pPr indent="0" lvl="0" marL="0" marR="0" rtl="0" algn="l">
                        <a:spcBef>
                          <a:spcPts val="0"/>
                        </a:spcBef>
                        <a:spcAft>
                          <a:spcPts val="0"/>
                        </a:spcAft>
                        <a:buNone/>
                      </a:pPr>
                      <a:r>
                        <a:rPr lang="en-IN" sz="1800"/>
                        <a:t>01FE20BEC102</a:t>
                      </a:r>
                      <a:endParaRPr sz="1800"/>
                    </a:p>
                  </a:txBody>
                  <a:tcPr marT="45725" marB="45725" marR="91450" marL="91450"/>
                </a:tc>
              </a:tr>
              <a:tr h="370850">
                <a:tc>
                  <a:txBody>
                    <a:bodyPr/>
                    <a:lstStyle/>
                    <a:p>
                      <a:pPr indent="0" lvl="0" marL="0" marR="0" rtl="0" algn="l">
                        <a:spcBef>
                          <a:spcPts val="0"/>
                        </a:spcBef>
                        <a:spcAft>
                          <a:spcPts val="0"/>
                        </a:spcAft>
                        <a:buNone/>
                      </a:pPr>
                      <a:r>
                        <a:rPr lang="en-IN" sz="1800"/>
                        <a:t>3.</a:t>
                      </a:r>
                      <a:endParaRPr/>
                    </a:p>
                  </a:txBody>
                  <a:tcPr marT="45725" marB="45725" marR="91450" marL="91450"/>
                </a:tc>
                <a:tc>
                  <a:txBody>
                    <a:bodyPr/>
                    <a:lstStyle/>
                    <a:p>
                      <a:pPr indent="0" lvl="0" marL="0" marR="0" rtl="0" algn="l">
                        <a:spcBef>
                          <a:spcPts val="0"/>
                        </a:spcBef>
                        <a:spcAft>
                          <a:spcPts val="0"/>
                        </a:spcAft>
                        <a:buNone/>
                      </a:pPr>
                      <a:r>
                        <a:rPr lang="en-IN" sz="1800"/>
                        <a:t>Nitish D Kulkarni </a:t>
                      </a:r>
                      <a:endParaRPr sz="1800"/>
                    </a:p>
                  </a:txBody>
                  <a:tcPr marT="45725" marB="45725" marR="91450" marL="91450"/>
                </a:tc>
                <a:tc>
                  <a:txBody>
                    <a:bodyPr/>
                    <a:lstStyle/>
                    <a:p>
                      <a:pPr indent="0" lvl="0" marL="0" marR="0" rtl="0" algn="l">
                        <a:spcBef>
                          <a:spcPts val="0"/>
                        </a:spcBef>
                        <a:spcAft>
                          <a:spcPts val="0"/>
                        </a:spcAft>
                        <a:buNone/>
                      </a:pPr>
                      <a:r>
                        <a:rPr lang="en-IN" sz="1800"/>
                        <a:t>01FE20BEC111</a:t>
                      </a:r>
                      <a:endParaRPr sz="1800"/>
                    </a:p>
                  </a:txBody>
                  <a:tcPr marT="45725" marB="45725" marR="91450" marL="91450"/>
                </a:tc>
              </a:tr>
              <a:tr h="370850">
                <a:tc>
                  <a:txBody>
                    <a:bodyPr/>
                    <a:lstStyle/>
                    <a:p>
                      <a:pPr indent="0" lvl="0" marL="0" marR="0" rtl="0" algn="l">
                        <a:spcBef>
                          <a:spcPts val="0"/>
                        </a:spcBef>
                        <a:spcAft>
                          <a:spcPts val="0"/>
                        </a:spcAft>
                        <a:buNone/>
                      </a:pPr>
                      <a:r>
                        <a:rPr lang="en-IN" sz="1800"/>
                        <a:t>4.</a:t>
                      </a:r>
                      <a:endParaRPr/>
                    </a:p>
                  </a:txBody>
                  <a:tcPr marT="45725" marB="45725" marR="91450" marL="91450"/>
                </a:tc>
                <a:tc>
                  <a:txBody>
                    <a:bodyPr/>
                    <a:lstStyle/>
                    <a:p>
                      <a:pPr indent="0" lvl="0" marL="0" marR="0" rtl="0" algn="l">
                        <a:spcBef>
                          <a:spcPts val="0"/>
                        </a:spcBef>
                        <a:spcAft>
                          <a:spcPts val="0"/>
                        </a:spcAft>
                        <a:buNone/>
                      </a:pPr>
                      <a:r>
                        <a:rPr lang="en-IN" sz="1800"/>
                        <a:t>D S Sanjaya</a:t>
                      </a:r>
                      <a:endParaRPr/>
                    </a:p>
                  </a:txBody>
                  <a:tcPr marT="45725" marB="45725" marR="91450" marL="91450"/>
                </a:tc>
                <a:tc>
                  <a:txBody>
                    <a:bodyPr/>
                    <a:lstStyle/>
                    <a:p>
                      <a:pPr indent="0" lvl="0" marL="0" marR="0" rtl="0" algn="l">
                        <a:spcBef>
                          <a:spcPts val="0"/>
                        </a:spcBef>
                        <a:spcAft>
                          <a:spcPts val="0"/>
                        </a:spcAft>
                        <a:buNone/>
                      </a:pPr>
                      <a:r>
                        <a:rPr lang="en-IN" sz="1800"/>
                        <a:t>01FE20BEC115</a:t>
                      </a:r>
                      <a:endParaRPr sz="1800"/>
                    </a:p>
                  </a:txBody>
                  <a:tcPr marT="45725" marB="45725" marR="91450" marL="91450"/>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type="ctrTitle"/>
          </p:nvPr>
        </p:nvSpPr>
        <p:spPr>
          <a:xfrm>
            <a:off x="452583" y="240145"/>
            <a:ext cx="11314544" cy="637771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a:t>
            </a:r>
            <a:br>
              <a:rPr lang="en-IN" sz="1400">
                <a:solidFill>
                  <a:schemeClr val="dk1"/>
                </a:solidFill>
                <a:latin typeface="Calibri"/>
                <a:ea typeface="Calibri"/>
                <a:cs typeface="Calibri"/>
                <a:sym typeface="Calibri"/>
              </a:rPr>
            </a:br>
            <a:endParaRPr sz="1400"/>
          </a:p>
        </p:txBody>
      </p:sp>
      <p:sp>
        <p:nvSpPr>
          <p:cNvPr id="175" name="Google Shape;175;p10"/>
          <p:cNvSpPr txBox="1"/>
          <p:nvPr>
            <p:ph idx="1" type="subTitle"/>
          </p:nvPr>
        </p:nvSpPr>
        <p:spPr>
          <a:xfrm>
            <a:off x="7998448" y="436417"/>
            <a:ext cx="3916219" cy="97905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40C1D"/>
              </a:buClr>
              <a:buSzPts val="3200"/>
              <a:buNone/>
            </a:pPr>
            <a:r>
              <a:rPr lang="en-IN" sz="3200">
                <a:solidFill>
                  <a:srgbClr val="F40C1D"/>
                </a:solidFill>
              </a:rPr>
              <a:t>SoECE</a:t>
            </a:r>
            <a:endParaRPr/>
          </a:p>
        </p:txBody>
      </p:sp>
      <p:pic>
        <p:nvPicPr>
          <p:cNvPr descr="kle tech logo" id="176" name="Google Shape;176;p10"/>
          <p:cNvPicPr preferRelativeResize="0"/>
          <p:nvPr/>
        </p:nvPicPr>
        <p:blipFill rotWithShape="1">
          <a:blip r:embed="rId3">
            <a:alphaModFix/>
          </a:blip>
          <a:srcRect b="0" l="0" r="0" t="0"/>
          <a:stretch/>
        </p:blipFill>
        <p:spPr>
          <a:xfrm>
            <a:off x="570346" y="240145"/>
            <a:ext cx="2590800" cy="685800"/>
          </a:xfrm>
          <a:prstGeom prst="rect">
            <a:avLst/>
          </a:prstGeom>
          <a:noFill/>
          <a:ln>
            <a:noFill/>
          </a:ln>
        </p:spPr>
      </p:pic>
      <p:cxnSp>
        <p:nvCxnSpPr>
          <p:cNvPr id="177" name="Google Shape;177;p10"/>
          <p:cNvCxnSpPr/>
          <p:nvPr/>
        </p:nvCxnSpPr>
        <p:spPr>
          <a:xfrm>
            <a:off x="701964" y="1136038"/>
            <a:ext cx="10788072" cy="0"/>
          </a:xfrm>
          <a:prstGeom prst="straightConnector1">
            <a:avLst/>
          </a:prstGeom>
          <a:noFill/>
          <a:ln cap="flat" cmpd="thickThin" w="38100">
            <a:solidFill>
              <a:srgbClr val="0070C0"/>
            </a:solidFill>
            <a:prstDash val="solid"/>
            <a:miter lim="800000"/>
            <a:headEnd len="sm" w="sm" type="none"/>
            <a:tailEnd len="sm" w="sm" type="none"/>
          </a:ln>
        </p:spPr>
      </p:cxnSp>
      <p:sp>
        <p:nvSpPr>
          <p:cNvPr id="178" name="Google Shape;178;p10"/>
          <p:cNvSpPr/>
          <p:nvPr/>
        </p:nvSpPr>
        <p:spPr>
          <a:xfrm>
            <a:off x="4044389" y="1094458"/>
            <a:ext cx="4130939"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000">
                <a:solidFill>
                  <a:srgbClr val="1E4E79"/>
                </a:solidFill>
                <a:latin typeface="Calibri"/>
                <a:ea typeface="Calibri"/>
                <a:cs typeface="Calibri"/>
                <a:sym typeface="Calibri"/>
              </a:rPr>
              <a:t>Advantages of SPI:</a:t>
            </a:r>
            <a:r>
              <a:rPr b="0" lang="en-IN" sz="4000" cap="none">
                <a:solidFill>
                  <a:srgbClr val="1E4E79"/>
                </a:solidFill>
                <a:latin typeface="Calibri"/>
                <a:ea typeface="Calibri"/>
                <a:cs typeface="Calibri"/>
                <a:sym typeface="Calibri"/>
              </a:rPr>
              <a:t> </a:t>
            </a:r>
            <a:endParaRPr/>
          </a:p>
        </p:txBody>
      </p:sp>
      <p:sp>
        <p:nvSpPr>
          <p:cNvPr id="179" name="Google Shape;179;p10"/>
          <p:cNvSpPr txBox="1"/>
          <p:nvPr/>
        </p:nvSpPr>
        <p:spPr>
          <a:xfrm>
            <a:off x="895927" y="2115126"/>
            <a:ext cx="10400146" cy="341632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00000"/>
              </a:buClr>
              <a:buSzPts val="2400"/>
              <a:buFont typeface="Arial"/>
              <a:buChar char="•"/>
            </a:pPr>
            <a:r>
              <a:rPr b="0" i="0" lang="en-IN" sz="2400">
                <a:solidFill>
                  <a:srgbClr val="000000"/>
                </a:solidFill>
                <a:latin typeface="Open Sans"/>
                <a:ea typeface="Open Sans"/>
                <a:cs typeface="Open Sans"/>
                <a:sym typeface="Open Sans"/>
              </a:rPr>
              <a:t>SPI is very simple to implement and the hardware requirements are not that complex.</a:t>
            </a:r>
            <a:endParaRPr b="0" i="0" sz="2400">
              <a:solidFill>
                <a:srgbClr val="34444C"/>
              </a:solidFill>
              <a:latin typeface="Open Sans"/>
              <a:ea typeface="Open Sans"/>
              <a:cs typeface="Open Sans"/>
              <a:sym typeface="Open Sans"/>
            </a:endParaRPr>
          </a:p>
          <a:p>
            <a:pPr indent="-152400" lvl="0" marL="0" marR="0" rtl="0" algn="l">
              <a:spcBef>
                <a:spcPts val="0"/>
              </a:spcBef>
              <a:spcAft>
                <a:spcPts val="0"/>
              </a:spcAft>
              <a:buClr>
                <a:srgbClr val="000000"/>
              </a:buClr>
              <a:buSzPts val="2400"/>
              <a:buFont typeface="Arial"/>
              <a:buChar char="•"/>
            </a:pPr>
            <a:r>
              <a:rPr b="0" i="0" lang="en-IN" sz="2400">
                <a:solidFill>
                  <a:srgbClr val="000000"/>
                </a:solidFill>
                <a:latin typeface="Open Sans"/>
                <a:ea typeface="Open Sans"/>
                <a:cs typeface="Open Sans"/>
                <a:sym typeface="Open Sans"/>
              </a:rPr>
              <a:t>Supports full-duplex communication at all times.</a:t>
            </a:r>
            <a:endParaRPr b="0" i="0" sz="2400">
              <a:solidFill>
                <a:srgbClr val="34444C"/>
              </a:solidFill>
              <a:latin typeface="Open Sans"/>
              <a:ea typeface="Open Sans"/>
              <a:cs typeface="Open Sans"/>
              <a:sym typeface="Open Sans"/>
            </a:endParaRPr>
          </a:p>
          <a:p>
            <a:pPr indent="-152400" lvl="0" marL="0" marR="0" rtl="0" algn="l">
              <a:spcBef>
                <a:spcPts val="0"/>
              </a:spcBef>
              <a:spcAft>
                <a:spcPts val="0"/>
              </a:spcAft>
              <a:buClr>
                <a:srgbClr val="000000"/>
              </a:buClr>
              <a:buSzPts val="2400"/>
              <a:buFont typeface="Arial"/>
              <a:buChar char="•"/>
            </a:pPr>
            <a:r>
              <a:rPr b="0" i="0" lang="en-IN" sz="2400">
                <a:solidFill>
                  <a:srgbClr val="000000"/>
                </a:solidFill>
                <a:latin typeface="Open Sans"/>
                <a:ea typeface="Open Sans"/>
                <a:cs typeface="Open Sans"/>
                <a:sym typeface="Open Sans"/>
              </a:rPr>
              <a:t>Very high speed of data transfer.</a:t>
            </a:r>
            <a:endParaRPr b="0" i="0" sz="2400">
              <a:solidFill>
                <a:srgbClr val="34444C"/>
              </a:solidFill>
              <a:latin typeface="Open Sans"/>
              <a:ea typeface="Open Sans"/>
              <a:cs typeface="Open Sans"/>
              <a:sym typeface="Open Sans"/>
            </a:endParaRPr>
          </a:p>
          <a:p>
            <a:pPr indent="-152400" lvl="0" marL="0" marR="0" rtl="0" algn="l">
              <a:spcBef>
                <a:spcPts val="0"/>
              </a:spcBef>
              <a:spcAft>
                <a:spcPts val="0"/>
              </a:spcAft>
              <a:buClr>
                <a:srgbClr val="000000"/>
              </a:buClr>
              <a:buSzPts val="2400"/>
              <a:buFont typeface="Arial"/>
              <a:buChar char="•"/>
            </a:pPr>
            <a:r>
              <a:rPr b="0" i="0" lang="en-IN" sz="2400">
                <a:solidFill>
                  <a:srgbClr val="000000"/>
                </a:solidFill>
                <a:latin typeface="Open Sans"/>
                <a:ea typeface="Open Sans"/>
                <a:cs typeface="Open Sans"/>
                <a:sym typeface="Open Sans"/>
              </a:rPr>
              <a:t>No need for individual addresses for slaves as CS or SS is used.</a:t>
            </a:r>
            <a:endParaRPr b="0" i="0" sz="2400">
              <a:solidFill>
                <a:srgbClr val="34444C"/>
              </a:solidFill>
              <a:latin typeface="Open Sans"/>
              <a:ea typeface="Open Sans"/>
              <a:cs typeface="Open Sans"/>
              <a:sym typeface="Open Sans"/>
            </a:endParaRPr>
          </a:p>
          <a:p>
            <a:pPr indent="-152400" lvl="0" marL="0" marR="0" rtl="0" algn="l">
              <a:spcBef>
                <a:spcPts val="0"/>
              </a:spcBef>
              <a:spcAft>
                <a:spcPts val="0"/>
              </a:spcAft>
              <a:buClr>
                <a:srgbClr val="000000"/>
              </a:buClr>
              <a:buSzPts val="2400"/>
              <a:buFont typeface="Arial"/>
              <a:buChar char="•"/>
            </a:pPr>
            <a:r>
              <a:rPr b="0" i="0" lang="en-IN" sz="2400">
                <a:solidFill>
                  <a:srgbClr val="000000"/>
                </a:solidFill>
                <a:latin typeface="Open Sans"/>
                <a:ea typeface="Open Sans"/>
                <a:cs typeface="Open Sans"/>
                <a:sym typeface="Open Sans"/>
              </a:rPr>
              <a:t>Only one master device is supported and hence there is no chance of conflicts.</a:t>
            </a:r>
            <a:endParaRPr b="0" i="0" sz="2400">
              <a:solidFill>
                <a:srgbClr val="34444C"/>
              </a:solidFill>
              <a:latin typeface="Open Sans"/>
              <a:ea typeface="Open Sans"/>
              <a:cs typeface="Open Sans"/>
              <a:sym typeface="Open Sans"/>
            </a:endParaRPr>
          </a:p>
          <a:p>
            <a:pPr indent="-152400" lvl="0" marL="0" marR="0" rtl="0" algn="l">
              <a:spcBef>
                <a:spcPts val="0"/>
              </a:spcBef>
              <a:spcAft>
                <a:spcPts val="0"/>
              </a:spcAft>
              <a:buClr>
                <a:srgbClr val="000000"/>
              </a:buClr>
              <a:buSzPts val="2400"/>
              <a:buFont typeface="Arial"/>
              <a:buChar char="•"/>
            </a:pPr>
            <a:r>
              <a:rPr b="0" i="0" lang="en-IN" sz="2400">
                <a:solidFill>
                  <a:srgbClr val="000000"/>
                </a:solidFill>
                <a:latin typeface="Open Sans"/>
                <a:ea typeface="Open Sans"/>
                <a:cs typeface="Open Sans"/>
                <a:sym typeface="Open Sans"/>
              </a:rPr>
              <a:t>Clock from the master is configured based on the speed of the slave and hence slave doesn’t have to worry about the clock.</a:t>
            </a:r>
            <a:endParaRPr b="0" i="0" sz="2400">
              <a:solidFill>
                <a:srgbClr val="34444C"/>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ctrTitle"/>
          </p:nvPr>
        </p:nvSpPr>
        <p:spPr>
          <a:xfrm>
            <a:off x="452583" y="240145"/>
            <a:ext cx="11314544" cy="637771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a:t>
            </a:r>
            <a:br>
              <a:rPr lang="en-IN" sz="1400">
                <a:solidFill>
                  <a:schemeClr val="dk1"/>
                </a:solidFill>
                <a:latin typeface="Calibri"/>
                <a:ea typeface="Calibri"/>
                <a:cs typeface="Calibri"/>
                <a:sym typeface="Calibri"/>
              </a:rPr>
            </a:br>
            <a:endParaRPr sz="1400"/>
          </a:p>
        </p:txBody>
      </p:sp>
      <p:sp>
        <p:nvSpPr>
          <p:cNvPr id="185" name="Google Shape;185;p11"/>
          <p:cNvSpPr txBox="1"/>
          <p:nvPr>
            <p:ph idx="1" type="subTitle"/>
          </p:nvPr>
        </p:nvSpPr>
        <p:spPr>
          <a:xfrm>
            <a:off x="7998448" y="436417"/>
            <a:ext cx="3916219" cy="97905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40C1D"/>
              </a:buClr>
              <a:buSzPts val="3200"/>
              <a:buNone/>
            </a:pPr>
            <a:r>
              <a:rPr lang="en-IN" sz="3200">
                <a:solidFill>
                  <a:srgbClr val="F40C1D"/>
                </a:solidFill>
              </a:rPr>
              <a:t>SoECE</a:t>
            </a:r>
            <a:endParaRPr/>
          </a:p>
        </p:txBody>
      </p:sp>
      <p:pic>
        <p:nvPicPr>
          <p:cNvPr descr="kle tech logo" id="186" name="Google Shape;186;p11"/>
          <p:cNvPicPr preferRelativeResize="0"/>
          <p:nvPr/>
        </p:nvPicPr>
        <p:blipFill rotWithShape="1">
          <a:blip r:embed="rId3">
            <a:alphaModFix/>
          </a:blip>
          <a:srcRect b="0" l="0" r="0" t="0"/>
          <a:stretch/>
        </p:blipFill>
        <p:spPr>
          <a:xfrm>
            <a:off x="570346" y="240145"/>
            <a:ext cx="2590800" cy="685800"/>
          </a:xfrm>
          <a:prstGeom prst="rect">
            <a:avLst/>
          </a:prstGeom>
          <a:noFill/>
          <a:ln>
            <a:noFill/>
          </a:ln>
        </p:spPr>
      </p:pic>
      <p:cxnSp>
        <p:nvCxnSpPr>
          <p:cNvPr id="187" name="Google Shape;187;p11"/>
          <p:cNvCxnSpPr/>
          <p:nvPr/>
        </p:nvCxnSpPr>
        <p:spPr>
          <a:xfrm>
            <a:off x="701964" y="1136038"/>
            <a:ext cx="10788072" cy="0"/>
          </a:xfrm>
          <a:prstGeom prst="straightConnector1">
            <a:avLst/>
          </a:prstGeom>
          <a:noFill/>
          <a:ln cap="flat" cmpd="thickThin" w="38100">
            <a:solidFill>
              <a:srgbClr val="0070C0"/>
            </a:solidFill>
            <a:prstDash val="solid"/>
            <a:miter lim="800000"/>
            <a:headEnd len="sm" w="sm" type="none"/>
            <a:tailEnd len="sm" w="sm" type="none"/>
          </a:ln>
        </p:spPr>
      </p:cxnSp>
      <p:sp>
        <p:nvSpPr>
          <p:cNvPr id="188" name="Google Shape;188;p11"/>
          <p:cNvSpPr/>
          <p:nvPr/>
        </p:nvSpPr>
        <p:spPr>
          <a:xfrm>
            <a:off x="3753445" y="1094458"/>
            <a:ext cx="4712829"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000">
                <a:solidFill>
                  <a:srgbClr val="1E4E79"/>
                </a:solidFill>
                <a:latin typeface="Calibri"/>
                <a:ea typeface="Calibri"/>
                <a:cs typeface="Calibri"/>
                <a:sym typeface="Calibri"/>
              </a:rPr>
              <a:t>Disadvantages of SPI:</a:t>
            </a:r>
            <a:r>
              <a:rPr b="0" lang="en-IN" sz="4000" cap="none">
                <a:solidFill>
                  <a:srgbClr val="1E4E79"/>
                </a:solidFill>
                <a:latin typeface="Calibri"/>
                <a:ea typeface="Calibri"/>
                <a:cs typeface="Calibri"/>
                <a:sym typeface="Calibri"/>
              </a:rPr>
              <a:t> </a:t>
            </a:r>
            <a:endParaRPr/>
          </a:p>
        </p:txBody>
      </p:sp>
      <p:sp>
        <p:nvSpPr>
          <p:cNvPr id="189" name="Google Shape;189;p11"/>
          <p:cNvSpPr txBox="1"/>
          <p:nvPr/>
        </p:nvSpPr>
        <p:spPr>
          <a:xfrm>
            <a:off x="979055" y="2290617"/>
            <a:ext cx="10280072" cy="341632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00000"/>
              </a:buClr>
              <a:buSzPts val="2400"/>
              <a:buFont typeface="Arial"/>
              <a:buChar char="•"/>
            </a:pPr>
            <a:r>
              <a:rPr b="0" i="0" lang="en-IN" sz="2400">
                <a:solidFill>
                  <a:srgbClr val="000000"/>
                </a:solidFill>
                <a:latin typeface="Open Sans"/>
                <a:ea typeface="Open Sans"/>
                <a:cs typeface="Open Sans"/>
                <a:sym typeface="Open Sans"/>
              </a:rPr>
              <a:t>Slowest device determines the speed of transfer.</a:t>
            </a:r>
            <a:endParaRPr/>
          </a:p>
          <a:p>
            <a:pPr indent="0" lvl="0" marL="0" marR="0" rtl="0" algn="l">
              <a:spcBef>
                <a:spcPts val="0"/>
              </a:spcBef>
              <a:spcAft>
                <a:spcPts val="0"/>
              </a:spcAft>
              <a:buClr>
                <a:schemeClr val="dk1"/>
              </a:buClr>
              <a:buSzPts val="2400"/>
              <a:buFont typeface="Arial"/>
              <a:buNone/>
            </a:pPr>
            <a:r>
              <a:t/>
            </a:r>
            <a:endParaRPr b="0" i="0" sz="2400">
              <a:solidFill>
                <a:srgbClr val="34444C"/>
              </a:solidFill>
              <a:latin typeface="Open Sans"/>
              <a:ea typeface="Open Sans"/>
              <a:cs typeface="Open Sans"/>
              <a:sym typeface="Open Sans"/>
            </a:endParaRPr>
          </a:p>
          <a:p>
            <a:pPr indent="-152400" lvl="0" marL="0" marR="0" rtl="0" algn="l">
              <a:spcBef>
                <a:spcPts val="0"/>
              </a:spcBef>
              <a:spcAft>
                <a:spcPts val="0"/>
              </a:spcAft>
              <a:buClr>
                <a:srgbClr val="000000"/>
              </a:buClr>
              <a:buSzPts val="2400"/>
              <a:buFont typeface="Arial"/>
              <a:buChar char="•"/>
            </a:pPr>
            <a:r>
              <a:rPr b="0" i="0" lang="en-IN" sz="2400">
                <a:solidFill>
                  <a:srgbClr val="000000"/>
                </a:solidFill>
                <a:latin typeface="Open Sans"/>
                <a:ea typeface="Open Sans"/>
                <a:cs typeface="Open Sans"/>
                <a:sym typeface="Open Sans"/>
              </a:rPr>
              <a:t>There are no official standards and hence often used in application-specific implementations.</a:t>
            </a:r>
            <a:endParaRPr/>
          </a:p>
          <a:p>
            <a:pPr indent="0" lvl="0" marL="0" marR="0" rtl="0" algn="l">
              <a:spcBef>
                <a:spcPts val="0"/>
              </a:spcBef>
              <a:spcAft>
                <a:spcPts val="0"/>
              </a:spcAft>
              <a:buClr>
                <a:schemeClr val="dk1"/>
              </a:buClr>
              <a:buSzPts val="2400"/>
              <a:buFont typeface="Arial"/>
              <a:buNone/>
            </a:pPr>
            <a:r>
              <a:t/>
            </a:r>
            <a:endParaRPr b="0" i="0" sz="2400">
              <a:solidFill>
                <a:srgbClr val="34444C"/>
              </a:solidFill>
              <a:latin typeface="Open Sans"/>
              <a:ea typeface="Open Sans"/>
              <a:cs typeface="Open Sans"/>
              <a:sym typeface="Open Sans"/>
            </a:endParaRPr>
          </a:p>
          <a:p>
            <a:pPr indent="-152400" lvl="0" marL="0" marR="0" rtl="0" algn="l">
              <a:spcBef>
                <a:spcPts val="0"/>
              </a:spcBef>
              <a:spcAft>
                <a:spcPts val="0"/>
              </a:spcAft>
              <a:buClr>
                <a:srgbClr val="000000"/>
              </a:buClr>
              <a:buSzPts val="2400"/>
              <a:buFont typeface="Arial"/>
              <a:buChar char="•"/>
            </a:pPr>
            <a:r>
              <a:rPr b="0" i="0" lang="en-IN" sz="2400">
                <a:solidFill>
                  <a:srgbClr val="000000"/>
                </a:solidFill>
                <a:latin typeface="Open Sans"/>
                <a:ea typeface="Open Sans"/>
                <a:cs typeface="Open Sans"/>
                <a:sym typeface="Open Sans"/>
              </a:rPr>
              <a:t>There is no flow control.</a:t>
            </a:r>
            <a:endParaRPr/>
          </a:p>
          <a:p>
            <a:pPr indent="0" lvl="0" marL="0" marR="0" rtl="0" algn="l">
              <a:spcBef>
                <a:spcPts val="0"/>
              </a:spcBef>
              <a:spcAft>
                <a:spcPts val="0"/>
              </a:spcAft>
              <a:buClr>
                <a:schemeClr val="dk1"/>
              </a:buClr>
              <a:buSzPts val="2400"/>
              <a:buFont typeface="Arial"/>
              <a:buNone/>
            </a:pPr>
            <a:r>
              <a:t/>
            </a:r>
            <a:endParaRPr b="0" i="0" sz="2400">
              <a:solidFill>
                <a:srgbClr val="000000"/>
              </a:solidFill>
              <a:latin typeface="Open Sans"/>
              <a:ea typeface="Open Sans"/>
              <a:cs typeface="Open Sans"/>
              <a:sym typeface="Open Sans"/>
            </a:endParaRPr>
          </a:p>
          <a:p>
            <a:pPr indent="-152400" lvl="0" marL="0" marR="0" rtl="0" algn="l">
              <a:spcBef>
                <a:spcPts val="0"/>
              </a:spcBef>
              <a:spcAft>
                <a:spcPts val="0"/>
              </a:spcAft>
              <a:buClr>
                <a:srgbClr val="000000"/>
              </a:buClr>
              <a:buSzPts val="2400"/>
              <a:buFont typeface="Arial"/>
              <a:buChar char="•"/>
            </a:pPr>
            <a:r>
              <a:rPr b="0" i="0" lang="en-IN" sz="2400">
                <a:solidFill>
                  <a:srgbClr val="000000"/>
                </a:solidFill>
                <a:latin typeface="Open Sans"/>
                <a:ea typeface="Open Sans"/>
                <a:cs typeface="Open Sans"/>
                <a:sym typeface="Open Sans"/>
              </a:rPr>
              <a:t>Each additional slave requires an additional dedicated pin on the master for CS or SS.</a:t>
            </a:r>
            <a:endParaRPr b="0" i="0" sz="2400">
              <a:solidFill>
                <a:srgbClr val="34444C"/>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txBox="1"/>
          <p:nvPr>
            <p:ph type="ctrTitle"/>
          </p:nvPr>
        </p:nvSpPr>
        <p:spPr>
          <a:xfrm>
            <a:off x="452583" y="240145"/>
            <a:ext cx="11314544" cy="637771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a:t>
            </a:r>
            <a:br>
              <a:rPr lang="en-IN" sz="1400">
                <a:solidFill>
                  <a:schemeClr val="dk1"/>
                </a:solidFill>
                <a:latin typeface="Calibri"/>
                <a:ea typeface="Calibri"/>
                <a:cs typeface="Calibri"/>
                <a:sym typeface="Calibri"/>
              </a:rPr>
            </a:br>
            <a:endParaRPr sz="1400"/>
          </a:p>
        </p:txBody>
      </p:sp>
      <p:sp>
        <p:nvSpPr>
          <p:cNvPr id="195" name="Google Shape;195;p12"/>
          <p:cNvSpPr txBox="1"/>
          <p:nvPr>
            <p:ph idx="1" type="subTitle"/>
          </p:nvPr>
        </p:nvSpPr>
        <p:spPr>
          <a:xfrm>
            <a:off x="8009364" y="436417"/>
            <a:ext cx="3916219" cy="97905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40C1D"/>
              </a:buClr>
              <a:buSzPts val="3200"/>
              <a:buNone/>
            </a:pPr>
            <a:r>
              <a:rPr lang="en-IN" sz="3200">
                <a:solidFill>
                  <a:srgbClr val="F40C1D"/>
                </a:solidFill>
              </a:rPr>
              <a:t>SoECE</a:t>
            </a:r>
            <a:endParaRPr/>
          </a:p>
        </p:txBody>
      </p:sp>
      <p:pic>
        <p:nvPicPr>
          <p:cNvPr descr="kle tech logo" id="196" name="Google Shape;196;p12"/>
          <p:cNvPicPr preferRelativeResize="0"/>
          <p:nvPr/>
        </p:nvPicPr>
        <p:blipFill rotWithShape="1">
          <a:blip r:embed="rId3">
            <a:alphaModFix/>
          </a:blip>
          <a:srcRect b="0" l="0" r="0" t="0"/>
          <a:stretch/>
        </p:blipFill>
        <p:spPr>
          <a:xfrm>
            <a:off x="570346" y="240145"/>
            <a:ext cx="2590800" cy="685800"/>
          </a:xfrm>
          <a:prstGeom prst="rect">
            <a:avLst/>
          </a:prstGeom>
          <a:noFill/>
          <a:ln>
            <a:noFill/>
          </a:ln>
        </p:spPr>
      </p:pic>
      <p:cxnSp>
        <p:nvCxnSpPr>
          <p:cNvPr id="197" name="Google Shape;197;p12"/>
          <p:cNvCxnSpPr/>
          <p:nvPr/>
        </p:nvCxnSpPr>
        <p:spPr>
          <a:xfrm>
            <a:off x="701964" y="1136038"/>
            <a:ext cx="10788072" cy="0"/>
          </a:xfrm>
          <a:prstGeom prst="straightConnector1">
            <a:avLst/>
          </a:prstGeom>
          <a:noFill/>
          <a:ln cap="flat" cmpd="thickThin" w="38100">
            <a:solidFill>
              <a:srgbClr val="0070C0"/>
            </a:solidFill>
            <a:prstDash val="solid"/>
            <a:miter lim="800000"/>
            <a:headEnd len="sm" w="sm" type="none"/>
            <a:tailEnd len="sm" w="sm" type="none"/>
          </a:ln>
        </p:spPr>
      </p:cxnSp>
      <p:sp>
        <p:nvSpPr>
          <p:cNvPr id="198" name="Google Shape;198;p12"/>
          <p:cNvSpPr/>
          <p:nvPr/>
        </p:nvSpPr>
        <p:spPr>
          <a:xfrm>
            <a:off x="4051885" y="1094458"/>
            <a:ext cx="411593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000">
                <a:solidFill>
                  <a:srgbClr val="1E4E79"/>
                </a:solidFill>
                <a:latin typeface="Calibri"/>
                <a:ea typeface="Calibri"/>
                <a:cs typeface="Calibri"/>
                <a:sym typeface="Calibri"/>
              </a:rPr>
              <a:t>Proteus Simulation</a:t>
            </a:r>
            <a:endParaRPr b="0" sz="4000" cap="none">
              <a:solidFill>
                <a:srgbClr val="1E4E79"/>
              </a:solidFill>
              <a:latin typeface="Calibri"/>
              <a:ea typeface="Calibri"/>
              <a:cs typeface="Calibri"/>
              <a:sym typeface="Calibri"/>
            </a:endParaRPr>
          </a:p>
        </p:txBody>
      </p:sp>
      <p:pic>
        <p:nvPicPr>
          <p:cNvPr id="199" name="Google Shape;199;p12"/>
          <p:cNvPicPr preferRelativeResize="0"/>
          <p:nvPr/>
        </p:nvPicPr>
        <p:blipFill rotWithShape="1">
          <a:blip r:embed="rId4">
            <a:alphaModFix/>
          </a:blip>
          <a:srcRect b="0" l="0" r="0" t="0"/>
          <a:stretch/>
        </p:blipFill>
        <p:spPr>
          <a:xfrm>
            <a:off x="1288470" y="1903975"/>
            <a:ext cx="9642763" cy="46122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3"/>
          <p:cNvSpPr txBox="1"/>
          <p:nvPr>
            <p:ph type="ctrTitle"/>
          </p:nvPr>
        </p:nvSpPr>
        <p:spPr>
          <a:xfrm>
            <a:off x="438728" y="240145"/>
            <a:ext cx="11314544" cy="637771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a:t>
            </a:r>
            <a:br>
              <a:rPr lang="en-IN" sz="1400">
                <a:solidFill>
                  <a:schemeClr val="dk1"/>
                </a:solidFill>
                <a:latin typeface="Calibri"/>
                <a:ea typeface="Calibri"/>
                <a:cs typeface="Calibri"/>
                <a:sym typeface="Calibri"/>
              </a:rPr>
            </a:br>
            <a:endParaRPr sz="1400"/>
          </a:p>
        </p:txBody>
      </p:sp>
      <p:sp>
        <p:nvSpPr>
          <p:cNvPr id="205" name="Google Shape;205;p13"/>
          <p:cNvSpPr txBox="1"/>
          <p:nvPr>
            <p:ph idx="1" type="subTitle"/>
          </p:nvPr>
        </p:nvSpPr>
        <p:spPr>
          <a:xfrm>
            <a:off x="7998448" y="436417"/>
            <a:ext cx="3916219" cy="97905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40C1D"/>
              </a:buClr>
              <a:buSzPts val="3200"/>
              <a:buNone/>
            </a:pPr>
            <a:r>
              <a:rPr lang="en-IN" sz="3200">
                <a:solidFill>
                  <a:srgbClr val="F40C1D"/>
                </a:solidFill>
              </a:rPr>
              <a:t>SoECE</a:t>
            </a:r>
            <a:endParaRPr/>
          </a:p>
        </p:txBody>
      </p:sp>
      <p:pic>
        <p:nvPicPr>
          <p:cNvPr descr="kle tech logo" id="206" name="Google Shape;206;p13"/>
          <p:cNvPicPr preferRelativeResize="0"/>
          <p:nvPr/>
        </p:nvPicPr>
        <p:blipFill rotWithShape="1">
          <a:blip r:embed="rId3">
            <a:alphaModFix/>
          </a:blip>
          <a:srcRect b="0" l="0" r="0" t="0"/>
          <a:stretch/>
        </p:blipFill>
        <p:spPr>
          <a:xfrm>
            <a:off x="570346" y="240145"/>
            <a:ext cx="2590800" cy="685800"/>
          </a:xfrm>
          <a:prstGeom prst="rect">
            <a:avLst/>
          </a:prstGeom>
          <a:noFill/>
          <a:ln>
            <a:noFill/>
          </a:ln>
        </p:spPr>
      </p:pic>
      <p:cxnSp>
        <p:nvCxnSpPr>
          <p:cNvPr id="207" name="Google Shape;207;p13"/>
          <p:cNvCxnSpPr/>
          <p:nvPr/>
        </p:nvCxnSpPr>
        <p:spPr>
          <a:xfrm>
            <a:off x="701964" y="1136038"/>
            <a:ext cx="10788072" cy="0"/>
          </a:xfrm>
          <a:prstGeom prst="straightConnector1">
            <a:avLst/>
          </a:prstGeom>
          <a:noFill/>
          <a:ln cap="flat" cmpd="thickThin" w="38100">
            <a:solidFill>
              <a:srgbClr val="0070C0"/>
            </a:solidFill>
            <a:prstDash val="solid"/>
            <a:miter lim="800000"/>
            <a:headEnd len="sm" w="sm" type="none"/>
            <a:tailEnd len="sm" w="sm" type="none"/>
          </a:ln>
        </p:spPr>
      </p:cxnSp>
      <p:sp>
        <p:nvSpPr>
          <p:cNvPr id="208" name="Google Shape;208;p13"/>
          <p:cNvSpPr/>
          <p:nvPr/>
        </p:nvSpPr>
        <p:spPr>
          <a:xfrm>
            <a:off x="4461779" y="1094458"/>
            <a:ext cx="3296159"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000">
                <a:solidFill>
                  <a:srgbClr val="1E4E79"/>
                </a:solidFill>
                <a:latin typeface="Calibri"/>
                <a:ea typeface="Calibri"/>
                <a:cs typeface="Calibri"/>
                <a:sym typeface="Calibri"/>
              </a:rPr>
              <a:t>Code Analysis:</a:t>
            </a:r>
            <a:r>
              <a:rPr b="0" lang="en-IN" sz="4000" cap="none">
                <a:solidFill>
                  <a:srgbClr val="1E4E79"/>
                </a:solidFill>
                <a:latin typeface="Calibri"/>
                <a:ea typeface="Calibri"/>
                <a:cs typeface="Calibri"/>
                <a:sym typeface="Calibri"/>
              </a:rPr>
              <a:t> </a:t>
            </a:r>
            <a:endParaRPr/>
          </a:p>
        </p:txBody>
      </p:sp>
      <p:pic>
        <p:nvPicPr>
          <p:cNvPr id="209" name="Google Shape;209;p13"/>
          <p:cNvPicPr preferRelativeResize="0"/>
          <p:nvPr/>
        </p:nvPicPr>
        <p:blipFill rotWithShape="1">
          <a:blip r:embed="rId4">
            <a:alphaModFix/>
          </a:blip>
          <a:srcRect b="0" l="0" r="0" t="0"/>
          <a:stretch/>
        </p:blipFill>
        <p:spPr>
          <a:xfrm>
            <a:off x="572657" y="2546357"/>
            <a:ext cx="3546761" cy="2800895"/>
          </a:xfrm>
          <a:prstGeom prst="rect">
            <a:avLst/>
          </a:prstGeom>
          <a:noFill/>
          <a:ln>
            <a:noFill/>
          </a:ln>
        </p:spPr>
      </p:pic>
      <p:pic>
        <p:nvPicPr>
          <p:cNvPr id="210" name="Google Shape;210;p13"/>
          <p:cNvPicPr preferRelativeResize="0"/>
          <p:nvPr/>
        </p:nvPicPr>
        <p:blipFill rotWithShape="1">
          <a:blip r:embed="rId5">
            <a:alphaModFix/>
          </a:blip>
          <a:srcRect b="0" l="0" r="0" t="0"/>
          <a:stretch/>
        </p:blipFill>
        <p:spPr>
          <a:xfrm>
            <a:off x="4396511" y="2594022"/>
            <a:ext cx="3536669" cy="2753230"/>
          </a:xfrm>
          <a:prstGeom prst="rect">
            <a:avLst/>
          </a:prstGeom>
          <a:noFill/>
          <a:ln>
            <a:noFill/>
          </a:ln>
        </p:spPr>
      </p:pic>
      <p:pic>
        <p:nvPicPr>
          <p:cNvPr id="211" name="Google Shape;211;p13"/>
          <p:cNvPicPr preferRelativeResize="0"/>
          <p:nvPr/>
        </p:nvPicPr>
        <p:blipFill rotWithShape="1">
          <a:blip r:embed="rId6">
            <a:alphaModFix/>
          </a:blip>
          <a:srcRect b="0" l="0" r="0" t="0"/>
          <a:stretch/>
        </p:blipFill>
        <p:spPr>
          <a:xfrm>
            <a:off x="8210273" y="2574067"/>
            <a:ext cx="3409070" cy="2800895"/>
          </a:xfrm>
          <a:prstGeom prst="rect">
            <a:avLst/>
          </a:prstGeom>
          <a:noFill/>
          <a:ln>
            <a:noFill/>
          </a:ln>
        </p:spPr>
      </p:pic>
      <p:sp>
        <p:nvSpPr>
          <p:cNvPr id="212" name="Google Shape;212;p13"/>
          <p:cNvSpPr txBox="1"/>
          <p:nvPr/>
        </p:nvSpPr>
        <p:spPr>
          <a:xfrm>
            <a:off x="988291" y="5883564"/>
            <a:ext cx="1021541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Time Analysis: 9.499 u Secs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Memory Analysis: 3284 bytes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ctrTitle"/>
          </p:nvPr>
        </p:nvSpPr>
        <p:spPr>
          <a:xfrm>
            <a:off x="438728" y="240145"/>
            <a:ext cx="11314544" cy="637771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a:t>
            </a:r>
            <a:br>
              <a:rPr lang="en-IN" sz="1400">
                <a:solidFill>
                  <a:schemeClr val="dk1"/>
                </a:solidFill>
                <a:latin typeface="Calibri"/>
                <a:ea typeface="Calibri"/>
                <a:cs typeface="Calibri"/>
                <a:sym typeface="Calibri"/>
              </a:rPr>
            </a:br>
            <a:endParaRPr sz="1400"/>
          </a:p>
        </p:txBody>
      </p:sp>
      <p:sp>
        <p:nvSpPr>
          <p:cNvPr id="96" name="Google Shape;96;p2"/>
          <p:cNvSpPr txBox="1"/>
          <p:nvPr>
            <p:ph idx="1" type="subTitle"/>
          </p:nvPr>
        </p:nvSpPr>
        <p:spPr>
          <a:xfrm>
            <a:off x="7968671" y="436417"/>
            <a:ext cx="3916219" cy="97905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40C1D"/>
              </a:buClr>
              <a:buSzPts val="2800"/>
              <a:buNone/>
            </a:pPr>
            <a:r>
              <a:rPr lang="en-IN" sz="2800">
                <a:solidFill>
                  <a:srgbClr val="F40C1D"/>
                </a:solidFill>
              </a:rPr>
              <a:t>SoECE</a:t>
            </a:r>
            <a:endParaRPr/>
          </a:p>
        </p:txBody>
      </p:sp>
      <p:pic>
        <p:nvPicPr>
          <p:cNvPr descr="kle tech logo" id="97" name="Google Shape;97;p2"/>
          <p:cNvPicPr preferRelativeResize="0"/>
          <p:nvPr/>
        </p:nvPicPr>
        <p:blipFill rotWithShape="1">
          <a:blip r:embed="rId3">
            <a:alphaModFix/>
          </a:blip>
          <a:srcRect b="0" l="0" r="0" t="0"/>
          <a:stretch/>
        </p:blipFill>
        <p:spPr>
          <a:xfrm>
            <a:off x="570346" y="240145"/>
            <a:ext cx="2590800" cy="685800"/>
          </a:xfrm>
          <a:prstGeom prst="rect">
            <a:avLst/>
          </a:prstGeom>
          <a:noFill/>
          <a:ln>
            <a:noFill/>
          </a:ln>
        </p:spPr>
      </p:pic>
      <p:cxnSp>
        <p:nvCxnSpPr>
          <p:cNvPr id="98" name="Google Shape;98;p2"/>
          <p:cNvCxnSpPr/>
          <p:nvPr/>
        </p:nvCxnSpPr>
        <p:spPr>
          <a:xfrm>
            <a:off x="701964" y="1136038"/>
            <a:ext cx="10788072" cy="0"/>
          </a:xfrm>
          <a:prstGeom prst="straightConnector1">
            <a:avLst/>
          </a:prstGeom>
          <a:noFill/>
          <a:ln cap="flat" cmpd="thickThin" w="38100">
            <a:solidFill>
              <a:srgbClr val="0070C0"/>
            </a:solidFill>
            <a:prstDash val="solid"/>
            <a:miter lim="800000"/>
            <a:headEnd len="sm" w="sm" type="none"/>
            <a:tailEnd len="sm" w="sm" type="none"/>
          </a:ln>
        </p:spPr>
      </p:cxnSp>
      <p:sp>
        <p:nvSpPr>
          <p:cNvPr id="99" name="Google Shape;99;p2"/>
          <p:cNvSpPr txBox="1"/>
          <p:nvPr/>
        </p:nvSpPr>
        <p:spPr>
          <a:xfrm>
            <a:off x="1173018" y="1514763"/>
            <a:ext cx="6640946" cy="38164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orbel"/>
                <a:ea typeface="Corbel"/>
                <a:cs typeface="Corbel"/>
                <a:sym typeface="Corbel"/>
              </a:rPr>
              <a:t>Contents:</a:t>
            </a:r>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a:p>
            <a:pPr indent="-342900" lvl="0" marL="342900" marR="0" rtl="0" algn="l">
              <a:spcBef>
                <a:spcPts val="0"/>
              </a:spcBef>
              <a:spcAft>
                <a:spcPts val="0"/>
              </a:spcAft>
              <a:buClr>
                <a:schemeClr val="dk1"/>
              </a:buClr>
              <a:buSzPts val="2400"/>
              <a:buFont typeface="Corbel"/>
              <a:buAutoNum type="arabicParenR"/>
            </a:pPr>
            <a:r>
              <a:rPr lang="en-IN" sz="2400">
                <a:solidFill>
                  <a:schemeClr val="dk1"/>
                </a:solidFill>
                <a:latin typeface="Corbel"/>
                <a:ea typeface="Corbel"/>
                <a:cs typeface="Corbel"/>
                <a:sym typeface="Corbel"/>
              </a:rPr>
              <a:t>Introduction</a:t>
            </a:r>
            <a:endParaRPr/>
          </a:p>
          <a:p>
            <a:pPr indent="-342900" lvl="0" marL="342900" marR="0" rtl="0" algn="l">
              <a:spcBef>
                <a:spcPts val="0"/>
              </a:spcBef>
              <a:spcAft>
                <a:spcPts val="0"/>
              </a:spcAft>
              <a:buClr>
                <a:schemeClr val="dk1"/>
              </a:buClr>
              <a:buSzPts val="2400"/>
              <a:buFont typeface="Corbel"/>
              <a:buAutoNum type="arabicParenR"/>
            </a:pPr>
            <a:r>
              <a:rPr lang="en-IN" sz="2400">
                <a:solidFill>
                  <a:schemeClr val="dk1"/>
                </a:solidFill>
                <a:latin typeface="Corbel"/>
                <a:ea typeface="Corbel"/>
                <a:cs typeface="Corbel"/>
                <a:sym typeface="Corbel"/>
              </a:rPr>
              <a:t>Problem Statement</a:t>
            </a:r>
            <a:endParaRPr/>
          </a:p>
          <a:p>
            <a:pPr indent="-342900" lvl="0" marL="342900" marR="0" rtl="0" algn="l">
              <a:spcBef>
                <a:spcPts val="0"/>
              </a:spcBef>
              <a:spcAft>
                <a:spcPts val="0"/>
              </a:spcAft>
              <a:buClr>
                <a:schemeClr val="dk1"/>
              </a:buClr>
              <a:buSzPts val="2400"/>
              <a:buFont typeface="Corbel"/>
              <a:buAutoNum type="arabicParenR"/>
            </a:pPr>
            <a:r>
              <a:rPr lang="en-IN" sz="2400">
                <a:solidFill>
                  <a:schemeClr val="dk1"/>
                </a:solidFill>
                <a:latin typeface="Corbel"/>
                <a:ea typeface="Corbel"/>
                <a:cs typeface="Corbel"/>
                <a:sym typeface="Corbel"/>
              </a:rPr>
              <a:t>What is SPI?</a:t>
            </a:r>
            <a:endParaRPr/>
          </a:p>
          <a:p>
            <a:pPr indent="0" lvl="0" marL="0" marR="0" rtl="0" algn="l">
              <a:spcBef>
                <a:spcPts val="0"/>
              </a:spcBef>
              <a:spcAft>
                <a:spcPts val="0"/>
              </a:spcAft>
              <a:buNone/>
            </a:pPr>
            <a:r>
              <a:rPr lang="en-IN" sz="2400">
                <a:solidFill>
                  <a:schemeClr val="dk1"/>
                </a:solidFill>
                <a:latin typeface="Corbel"/>
                <a:ea typeface="Corbel"/>
                <a:cs typeface="Corbel"/>
                <a:sym typeface="Corbel"/>
              </a:rPr>
              <a:t>4) How SPI works?</a:t>
            </a:r>
            <a:endParaRPr/>
          </a:p>
          <a:p>
            <a:pPr indent="0" lvl="0" marL="0" marR="0" rtl="0" algn="l">
              <a:spcBef>
                <a:spcPts val="0"/>
              </a:spcBef>
              <a:spcAft>
                <a:spcPts val="0"/>
              </a:spcAft>
              <a:buNone/>
            </a:pPr>
            <a:r>
              <a:rPr lang="en-IN" sz="2400">
                <a:solidFill>
                  <a:schemeClr val="dk1"/>
                </a:solidFill>
                <a:latin typeface="Corbel"/>
                <a:ea typeface="Corbel"/>
                <a:cs typeface="Corbel"/>
                <a:sym typeface="Corbel"/>
              </a:rPr>
              <a:t>5) Connection between master and slave?</a:t>
            </a:r>
            <a:endParaRPr/>
          </a:p>
          <a:p>
            <a:pPr indent="0" lvl="0" marL="0" marR="0" rtl="0" algn="l">
              <a:spcBef>
                <a:spcPts val="0"/>
              </a:spcBef>
              <a:spcAft>
                <a:spcPts val="0"/>
              </a:spcAft>
              <a:buNone/>
            </a:pPr>
            <a:r>
              <a:rPr lang="en-IN" sz="2400">
                <a:solidFill>
                  <a:schemeClr val="dk1"/>
                </a:solidFill>
                <a:latin typeface="Corbel"/>
                <a:ea typeface="Corbel"/>
                <a:cs typeface="Corbel"/>
                <a:sym typeface="Corbel"/>
              </a:rPr>
              <a:t>6) Proteus</a:t>
            </a:r>
            <a:endParaRPr/>
          </a:p>
          <a:p>
            <a:pPr indent="0" lvl="0" marL="0" marR="0" rtl="0" algn="l">
              <a:spcBef>
                <a:spcPts val="0"/>
              </a:spcBef>
              <a:spcAft>
                <a:spcPts val="0"/>
              </a:spcAft>
              <a:buNone/>
            </a:pPr>
            <a:r>
              <a:rPr lang="en-IN" sz="2400">
                <a:solidFill>
                  <a:schemeClr val="dk1"/>
                </a:solidFill>
                <a:latin typeface="Corbel"/>
                <a:ea typeface="Corbel"/>
                <a:cs typeface="Corbel"/>
                <a:sym typeface="Corbel"/>
              </a:rPr>
              <a:t>7) Code Analysis</a:t>
            </a:r>
            <a:endParaRPr/>
          </a:p>
          <a:p>
            <a:pPr indent="0" lvl="0" marL="0" marR="0" rtl="0" algn="l">
              <a:spcBef>
                <a:spcPts val="0"/>
              </a:spcBef>
              <a:spcAft>
                <a:spcPts val="0"/>
              </a:spcAft>
              <a:buNone/>
            </a:pPr>
            <a:r>
              <a:rPr lang="en-IN" sz="2400">
                <a:solidFill>
                  <a:schemeClr val="dk1"/>
                </a:solidFill>
                <a:latin typeface="Corbel"/>
                <a:ea typeface="Corbel"/>
                <a:cs typeface="Corbel"/>
                <a:sym typeface="Corbel"/>
              </a:rPr>
              <a:t>8)Conclusion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ctrTitle"/>
          </p:nvPr>
        </p:nvSpPr>
        <p:spPr>
          <a:xfrm>
            <a:off x="452583" y="240145"/>
            <a:ext cx="11314544" cy="637771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a:t>
            </a:r>
            <a:br>
              <a:rPr lang="en-IN" sz="1400">
                <a:solidFill>
                  <a:schemeClr val="dk1"/>
                </a:solidFill>
                <a:latin typeface="Calibri"/>
                <a:ea typeface="Calibri"/>
                <a:cs typeface="Calibri"/>
                <a:sym typeface="Calibri"/>
              </a:rPr>
            </a:br>
            <a:endParaRPr sz="1400"/>
          </a:p>
        </p:txBody>
      </p:sp>
      <p:sp>
        <p:nvSpPr>
          <p:cNvPr id="105" name="Google Shape;105;p3"/>
          <p:cNvSpPr txBox="1"/>
          <p:nvPr>
            <p:ph idx="1" type="subTitle"/>
          </p:nvPr>
        </p:nvSpPr>
        <p:spPr>
          <a:xfrm>
            <a:off x="7998448" y="436417"/>
            <a:ext cx="3916219" cy="97905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40C1D"/>
              </a:buClr>
              <a:buSzPts val="3200"/>
              <a:buNone/>
            </a:pPr>
            <a:r>
              <a:rPr lang="en-IN" sz="3200">
                <a:solidFill>
                  <a:srgbClr val="F40C1D"/>
                </a:solidFill>
              </a:rPr>
              <a:t>SoECE</a:t>
            </a:r>
            <a:endParaRPr/>
          </a:p>
        </p:txBody>
      </p:sp>
      <p:pic>
        <p:nvPicPr>
          <p:cNvPr descr="kle tech logo" id="106" name="Google Shape;106;p3"/>
          <p:cNvPicPr preferRelativeResize="0"/>
          <p:nvPr/>
        </p:nvPicPr>
        <p:blipFill rotWithShape="1">
          <a:blip r:embed="rId3">
            <a:alphaModFix/>
          </a:blip>
          <a:srcRect b="0" l="0" r="0" t="0"/>
          <a:stretch/>
        </p:blipFill>
        <p:spPr>
          <a:xfrm>
            <a:off x="570346" y="240145"/>
            <a:ext cx="2590800" cy="685800"/>
          </a:xfrm>
          <a:prstGeom prst="rect">
            <a:avLst/>
          </a:prstGeom>
          <a:noFill/>
          <a:ln>
            <a:noFill/>
          </a:ln>
        </p:spPr>
      </p:pic>
      <p:cxnSp>
        <p:nvCxnSpPr>
          <p:cNvPr id="107" name="Google Shape;107;p3"/>
          <p:cNvCxnSpPr/>
          <p:nvPr/>
        </p:nvCxnSpPr>
        <p:spPr>
          <a:xfrm>
            <a:off x="701964" y="1136038"/>
            <a:ext cx="10788072" cy="0"/>
          </a:xfrm>
          <a:prstGeom prst="straightConnector1">
            <a:avLst/>
          </a:prstGeom>
          <a:noFill/>
          <a:ln cap="flat" cmpd="thickThin" w="38100">
            <a:solidFill>
              <a:srgbClr val="0070C0"/>
            </a:solidFill>
            <a:prstDash val="solid"/>
            <a:miter lim="800000"/>
            <a:headEnd len="sm" w="sm" type="none"/>
            <a:tailEnd len="sm" w="sm" type="none"/>
          </a:ln>
        </p:spPr>
      </p:cxnSp>
      <p:sp>
        <p:nvSpPr>
          <p:cNvPr id="108" name="Google Shape;108;p3"/>
          <p:cNvSpPr/>
          <p:nvPr/>
        </p:nvSpPr>
        <p:spPr>
          <a:xfrm>
            <a:off x="4663882" y="1094458"/>
            <a:ext cx="289194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000">
                <a:solidFill>
                  <a:srgbClr val="1E4E79"/>
                </a:solidFill>
                <a:latin typeface="Calibri"/>
                <a:ea typeface="Calibri"/>
                <a:cs typeface="Calibri"/>
                <a:sym typeface="Calibri"/>
              </a:rPr>
              <a:t>Introduction</a:t>
            </a:r>
            <a:r>
              <a:rPr b="0" lang="en-IN" sz="4000" cap="none">
                <a:solidFill>
                  <a:srgbClr val="1E4E79"/>
                </a:solidFill>
                <a:latin typeface="Calibri"/>
                <a:ea typeface="Calibri"/>
                <a:cs typeface="Calibri"/>
                <a:sym typeface="Calibri"/>
              </a:rPr>
              <a:t> </a:t>
            </a:r>
            <a:endParaRPr/>
          </a:p>
        </p:txBody>
      </p:sp>
      <p:sp>
        <p:nvSpPr>
          <p:cNvPr id="109" name="Google Shape;109;p3"/>
          <p:cNvSpPr txBox="1"/>
          <p:nvPr/>
        </p:nvSpPr>
        <p:spPr>
          <a:xfrm>
            <a:off x="1440873" y="2105890"/>
            <a:ext cx="9522691" cy="390876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In this project our main focus is on two things that is SPI and EEPROM.</a:t>
            </a:r>
            <a:endParaRPr/>
          </a:p>
          <a:p>
            <a:pPr indent="-285750" lvl="0" marL="285750" marR="0" rtl="0" algn="l">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SPI stands for Serial Peripheral Interface which is used for short-distance communication.</a:t>
            </a:r>
            <a:endParaRPr/>
          </a:p>
          <a:p>
            <a:pPr indent="-285750" lvl="0" marL="285750" marR="0" rtl="0" algn="l">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SPI can be related to the I2C protocol which is based on the master and slave concept.</a:t>
            </a:r>
            <a:endParaRPr/>
          </a:p>
          <a:p>
            <a:pPr indent="-285750" lvl="0" marL="285750" marR="0" rtl="0" algn="l">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It can communicate with its peripherals as well as with another microcontroller depending upon the requirement.</a:t>
            </a:r>
            <a:endParaRPr/>
          </a:p>
          <a:p>
            <a:pPr indent="-285750" lvl="0" marL="285750" marR="0" rtl="0" algn="l">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This provides full-duplex communication at faster rates/ speeds.</a:t>
            </a:r>
            <a:endParaRPr/>
          </a:p>
          <a:p>
            <a:pPr indent="-285750" lvl="0" marL="285750" marR="0" rtl="0" algn="l">
              <a:spcBef>
                <a:spcPts val="0"/>
              </a:spcBef>
              <a:spcAft>
                <a:spcPts val="0"/>
              </a:spcAft>
              <a:buClr>
                <a:schemeClr val="dk1"/>
              </a:buClr>
              <a:buSzPts val="1800"/>
              <a:buFont typeface="Arial"/>
              <a:buChar char="•"/>
            </a:pPr>
            <a:r>
              <a:rPr b="0" i="0" lang="en-IN" sz="1800">
                <a:solidFill>
                  <a:schemeClr val="dk1"/>
                </a:solidFill>
                <a:latin typeface="Arial"/>
                <a:ea typeface="Arial"/>
                <a:cs typeface="Arial"/>
                <a:sym typeface="Arial"/>
              </a:rPr>
              <a:t>EEPROM (electrically erasable programmable read-only memory) is a user-modifiable ROM</a:t>
            </a:r>
            <a:endParaRPr/>
          </a:p>
          <a:p>
            <a:pPr indent="-285750" lvl="0" marL="285750" marR="0" rtl="0" algn="l">
              <a:spcBef>
                <a:spcPts val="0"/>
              </a:spcBef>
              <a:spcAft>
                <a:spcPts val="0"/>
              </a:spcAft>
              <a:buClr>
                <a:schemeClr val="dk1"/>
              </a:buClr>
              <a:buSzPts val="1800"/>
              <a:buFont typeface="Arial"/>
              <a:buChar char="•"/>
            </a:pPr>
            <a:r>
              <a:rPr b="0" i="0" lang="en-IN" sz="1800">
                <a:solidFill>
                  <a:schemeClr val="dk1"/>
                </a:solidFill>
                <a:latin typeface="Arial"/>
                <a:ea typeface="Arial"/>
                <a:cs typeface="Arial"/>
                <a:sym typeface="Arial"/>
              </a:rPr>
              <a:t>It can be erased and reprogrammed (written to) repeatedly by applying an electrical voltage that is higher than normal.</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Arial"/>
                <a:ea typeface="Arial"/>
                <a:cs typeface="Arial"/>
                <a:sym typeface="Arial"/>
              </a:rPr>
              <a:t>It is the memory part of the microcontroller with which we can interface.</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ctrTitle"/>
          </p:nvPr>
        </p:nvSpPr>
        <p:spPr>
          <a:xfrm>
            <a:off x="452583" y="240145"/>
            <a:ext cx="11314544" cy="637771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a:t>
            </a:r>
            <a:br>
              <a:rPr lang="en-IN" sz="1400">
                <a:solidFill>
                  <a:schemeClr val="dk1"/>
                </a:solidFill>
                <a:latin typeface="Calibri"/>
                <a:ea typeface="Calibri"/>
                <a:cs typeface="Calibri"/>
                <a:sym typeface="Calibri"/>
              </a:rPr>
            </a:br>
            <a:endParaRPr sz="1400"/>
          </a:p>
        </p:txBody>
      </p:sp>
      <p:sp>
        <p:nvSpPr>
          <p:cNvPr id="115" name="Google Shape;115;p4"/>
          <p:cNvSpPr txBox="1"/>
          <p:nvPr>
            <p:ph idx="1" type="subTitle"/>
          </p:nvPr>
        </p:nvSpPr>
        <p:spPr>
          <a:xfrm>
            <a:off x="7921830" y="436417"/>
            <a:ext cx="3916219" cy="97905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40C1D"/>
              </a:buClr>
              <a:buSzPts val="3200"/>
              <a:buNone/>
            </a:pPr>
            <a:r>
              <a:rPr lang="en-IN" sz="3200">
                <a:solidFill>
                  <a:srgbClr val="F40C1D"/>
                </a:solidFill>
              </a:rPr>
              <a:t>SoECE</a:t>
            </a:r>
            <a:endParaRPr/>
          </a:p>
        </p:txBody>
      </p:sp>
      <p:pic>
        <p:nvPicPr>
          <p:cNvPr descr="kle tech logo" id="116" name="Google Shape;116;p4"/>
          <p:cNvPicPr preferRelativeResize="0"/>
          <p:nvPr/>
        </p:nvPicPr>
        <p:blipFill rotWithShape="1">
          <a:blip r:embed="rId3">
            <a:alphaModFix/>
          </a:blip>
          <a:srcRect b="0" l="0" r="0" t="0"/>
          <a:stretch/>
        </p:blipFill>
        <p:spPr>
          <a:xfrm>
            <a:off x="570346" y="240145"/>
            <a:ext cx="2590800" cy="685800"/>
          </a:xfrm>
          <a:prstGeom prst="rect">
            <a:avLst/>
          </a:prstGeom>
          <a:noFill/>
          <a:ln>
            <a:noFill/>
          </a:ln>
        </p:spPr>
      </p:pic>
      <p:cxnSp>
        <p:nvCxnSpPr>
          <p:cNvPr id="117" name="Google Shape;117;p4"/>
          <p:cNvCxnSpPr/>
          <p:nvPr/>
        </p:nvCxnSpPr>
        <p:spPr>
          <a:xfrm>
            <a:off x="701964" y="1136038"/>
            <a:ext cx="10788072" cy="0"/>
          </a:xfrm>
          <a:prstGeom prst="straightConnector1">
            <a:avLst/>
          </a:prstGeom>
          <a:noFill/>
          <a:ln cap="flat" cmpd="thickThin" w="38100">
            <a:solidFill>
              <a:srgbClr val="0070C0"/>
            </a:solidFill>
            <a:prstDash val="solid"/>
            <a:miter lim="800000"/>
            <a:headEnd len="sm" w="sm" type="none"/>
            <a:tailEnd len="sm" w="sm" type="none"/>
          </a:ln>
        </p:spPr>
      </p:cxnSp>
      <p:sp>
        <p:nvSpPr>
          <p:cNvPr id="118" name="Google Shape;118;p4"/>
          <p:cNvSpPr/>
          <p:nvPr/>
        </p:nvSpPr>
        <p:spPr>
          <a:xfrm>
            <a:off x="800596" y="1324046"/>
            <a:ext cx="47211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000">
                <a:solidFill>
                  <a:srgbClr val="1E4E79"/>
                </a:solidFill>
                <a:latin typeface="Calibri"/>
                <a:ea typeface="Calibri"/>
                <a:cs typeface="Calibri"/>
                <a:sym typeface="Calibri"/>
              </a:rPr>
              <a:t>Problem statement:-</a:t>
            </a:r>
            <a:r>
              <a:rPr b="0" lang="en-IN" sz="4000" cap="none">
                <a:solidFill>
                  <a:srgbClr val="1E4E79"/>
                </a:solidFill>
                <a:latin typeface="Calibri"/>
                <a:ea typeface="Calibri"/>
                <a:cs typeface="Calibri"/>
                <a:sym typeface="Calibri"/>
              </a:rPr>
              <a:t> </a:t>
            </a:r>
            <a:endParaRPr/>
          </a:p>
        </p:txBody>
      </p:sp>
      <p:sp>
        <p:nvSpPr>
          <p:cNvPr id="119" name="Google Shape;119;p4"/>
          <p:cNvSpPr txBox="1"/>
          <p:nvPr/>
        </p:nvSpPr>
        <p:spPr>
          <a:xfrm>
            <a:off x="932873" y="2466109"/>
            <a:ext cx="1038167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Use SPI to register occurrence of interrupt count value on EEPROM and display same thing on using serial protocol and perform the code analysis.</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ctrTitle"/>
          </p:nvPr>
        </p:nvSpPr>
        <p:spPr>
          <a:xfrm>
            <a:off x="452583" y="240145"/>
            <a:ext cx="11314544" cy="637771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a:t>
            </a:r>
            <a:br>
              <a:rPr lang="en-IN" sz="1400">
                <a:solidFill>
                  <a:schemeClr val="dk1"/>
                </a:solidFill>
                <a:latin typeface="Calibri"/>
                <a:ea typeface="Calibri"/>
                <a:cs typeface="Calibri"/>
                <a:sym typeface="Calibri"/>
              </a:rPr>
            </a:br>
            <a:endParaRPr sz="1400"/>
          </a:p>
        </p:txBody>
      </p:sp>
      <p:sp>
        <p:nvSpPr>
          <p:cNvPr id="125" name="Google Shape;125;p5"/>
          <p:cNvSpPr txBox="1"/>
          <p:nvPr>
            <p:ph idx="1" type="subTitle"/>
          </p:nvPr>
        </p:nvSpPr>
        <p:spPr>
          <a:xfrm>
            <a:off x="7989453" y="436417"/>
            <a:ext cx="3916219" cy="97905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40C1D"/>
              </a:buClr>
              <a:buSzPts val="3200"/>
              <a:buNone/>
            </a:pPr>
            <a:r>
              <a:rPr lang="en-IN" sz="3200">
                <a:solidFill>
                  <a:srgbClr val="F40C1D"/>
                </a:solidFill>
              </a:rPr>
              <a:t>SoECE</a:t>
            </a:r>
            <a:endParaRPr/>
          </a:p>
        </p:txBody>
      </p:sp>
      <p:pic>
        <p:nvPicPr>
          <p:cNvPr descr="kle tech logo" id="126" name="Google Shape;126;p5"/>
          <p:cNvPicPr preferRelativeResize="0"/>
          <p:nvPr/>
        </p:nvPicPr>
        <p:blipFill rotWithShape="1">
          <a:blip r:embed="rId3">
            <a:alphaModFix/>
          </a:blip>
          <a:srcRect b="0" l="0" r="0" t="0"/>
          <a:stretch/>
        </p:blipFill>
        <p:spPr>
          <a:xfrm>
            <a:off x="570346" y="240145"/>
            <a:ext cx="2590800" cy="685800"/>
          </a:xfrm>
          <a:prstGeom prst="rect">
            <a:avLst/>
          </a:prstGeom>
          <a:noFill/>
          <a:ln>
            <a:noFill/>
          </a:ln>
        </p:spPr>
      </p:pic>
      <p:cxnSp>
        <p:nvCxnSpPr>
          <p:cNvPr id="127" name="Google Shape;127;p5"/>
          <p:cNvCxnSpPr/>
          <p:nvPr/>
        </p:nvCxnSpPr>
        <p:spPr>
          <a:xfrm>
            <a:off x="701964" y="1136038"/>
            <a:ext cx="10788072" cy="0"/>
          </a:xfrm>
          <a:prstGeom prst="straightConnector1">
            <a:avLst/>
          </a:prstGeom>
          <a:noFill/>
          <a:ln cap="flat" cmpd="thickThin" w="38100">
            <a:solidFill>
              <a:srgbClr val="0070C0"/>
            </a:solidFill>
            <a:prstDash val="solid"/>
            <a:miter lim="800000"/>
            <a:headEnd len="sm" w="sm" type="none"/>
            <a:tailEnd len="sm" w="sm" type="none"/>
          </a:ln>
        </p:spPr>
      </p:cxnSp>
      <p:sp>
        <p:nvSpPr>
          <p:cNvPr id="128" name="Google Shape;128;p5"/>
          <p:cNvSpPr/>
          <p:nvPr/>
        </p:nvSpPr>
        <p:spPr>
          <a:xfrm>
            <a:off x="4740697" y="1094458"/>
            <a:ext cx="273831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IN" sz="4000" cap="none">
                <a:solidFill>
                  <a:srgbClr val="1E4E79"/>
                </a:solidFill>
                <a:latin typeface="Calibri"/>
                <a:ea typeface="Calibri"/>
                <a:cs typeface="Calibri"/>
                <a:sym typeface="Calibri"/>
              </a:rPr>
              <a:t>What is SPI?</a:t>
            </a:r>
            <a:endParaRPr/>
          </a:p>
        </p:txBody>
      </p:sp>
      <p:sp>
        <p:nvSpPr>
          <p:cNvPr id="129" name="Google Shape;129;p5"/>
          <p:cNvSpPr txBox="1"/>
          <p:nvPr/>
        </p:nvSpPr>
        <p:spPr>
          <a:xfrm>
            <a:off x="701963" y="1970856"/>
            <a:ext cx="10788072" cy="470898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2000"/>
              <a:buFont typeface="Arial"/>
              <a:buChar char="•"/>
            </a:pPr>
            <a:r>
              <a:rPr b="0" i="0" lang="en-IN" sz="2000">
                <a:solidFill>
                  <a:srgbClr val="000000"/>
                </a:solidFill>
                <a:latin typeface="Open Sans"/>
                <a:ea typeface="Open Sans"/>
                <a:cs typeface="Open Sans"/>
                <a:sym typeface="Open Sans"/>
              </a:rPr>
              <a:t>Serial Peripheral Interface or SPI is a synchronous serial communication protocol that provides full-duplex communication at very high speeds. Serial Peripheral Interface (SPI) is a master-slave type protocol that provides a simple and low-cost interface between a microcontroller and its peripherals.</a:t>
            </a:r>
            <a:endParaRPr/>
          </a:p>
          <a:p>
            <a:pPr indent="-215900" lvl="0" marL="342900" marR="0" rtl="0" algn="l">
              <a:spcBef>
                <a:spcPts val="0"/>
              </a:spcBef>
              <a:spcAft>
                <a:spcPts val="0"/>
              </a:spcAft>
              <a:buClr>
                <a:schemeClr val="dk1"/>
              </a:buClr>
              <a:buSzPts val="2000"/>
              <a:buFont typeface="Arial"/>
              <a:buNone/>
            </a:pPr>
            <a:r>
              <a:t/>
            </a:r>
            <a:endParaRPr b="0" i="0" sz="2000">
              <a:solidFill>
                <a:srgbClr val="34444C"/>
              </a:solidFill>
              <a:latin typeface="Open Sans"/>
              <a:ea typeface="Open Sans"/>
              <a:cs typeface="Open Sans"/>
              <a:sym typeface="Open Sans"/>
            </a:endParaRPr>
          </a:p>
          <a:p>
            <a:pPr indent="-342900" lvl="0" marL="342900" marR="0" rtl="0" algn="l">
              <a:spcBef>
                <a:spcPts val="0"/>
              </a:spcBef>
              <a:spcAft>
                <a:spcPts val="0"/>
              </a:spcAft>
              <a:buClr>
                <a:srgbClr val="000000"/>
              </a:buClr>
              <a:buSzPts val="2000"/>
              <a:buFont typeface="Arial"/>
              <a:buChar char="•"/>
            </a:pPr>
            <a:r>
              <a:rPr b="0" i="0" lang="en-IN" sz="2000">
                <a:solidFill>
                  <a:srgbClr val="000000"/>
                </a:solidFill>
                <a:latin typeface="Open Sans"/>
                <a:ea typeface="Open Sans"/>
                <a:cs typeface="Open Sans"/>
                <a:sym typeface="Open Sans"/>
              </a:rPr>
              <a:t>SPI Interface bus is commonly used for interfacing microprocessor or microcontroller with a memory like EEPROM, RTC (Real Time Clock), ADC , DAC (Digital – to – Analog Converters), displays like LCDs, Audio ICs, sensors like temperature and pressure.</a:t>
            </a:r>
            <a:endParaRPr/>
          </a:p>
          <a:p>
            <a:pPr indent="-215900" lvl="0" marL="342900" marR="0" rtl="0" algn="l">
              <a:spcBef>
                <a:spcPts val="0"/>
              </a:spcBef>
              <a:spcAft>
                <a:spcPts val="0"/>
              </a:spcAft>
              <a:buClr>
                <a:schemeClr val="dk1"/>
              </a:buClr>
              <a:buSzPts val="2000"/>
              <a:buFont typeface="Arial"/>
              <a:buNone/>
            </a:pPr>
            <a:r>
              <a:t/>
            </a:r>
            <a:endParaRPr b="0" i="0" sz="2000">
              <a:solidFill>
                <a:srgbClr val="000000"/>
              </a:solidFill>
              <a:latin typeface="Open Sans"/>
              <a:ea typeface="Open Sans"/>
              <a:cs typeface="Open Sans"/>
              <a:sym typeface="Open Sans"/>
            </a:endParaRPr>
          </a:p>
          <a:p>
            <a:pPr indent="-342900" lvl="0" marL="342900" marR="0" rtl="0" algn="l">
              <a:spcBef>
                <a:spcPts val="0"/>
              </a:spcBef>
              <a:spcAft>
                <a:spcPts val="0"/>
              </a:spcAft>
              <a:buClr>
                <a:srgbClr val="000000"/>
              </a:buClr>
              <a:buSzPts val="2000"/>
              <a:buFont typeface="Arial"/>
              <a:buChar char="•"/>
            </a:pPr>
            <a:r>
              <a:rPr b="0" i="0" lang="en-IN" sz="2000">
                <a:solidFill>
                  <a:srgbClr val="000000"/>
                </a:solidFill>
                <a:latin typeface="Open Sans"/>
                <a:ea typeface="Open Sans"/>
                <a:cs typeface="Open Sans"/>
                <a:sym typeface="Open Sans"/>
              </a:rPr>
              <a:t> UART uses synchronization bits i.e. Start bits and Stop bits. If the baud rates of the transmitter and receiver are not matched, the data sent from the transmitter will not reach the receiver properly and often garbage or junk values are received.</a:t>
            </a:r>
            <a:endParaRPr b="0" i="0" sz="2000">
              <a:solidFill>
                <a:srgbClr val="34444C"/>
              </a:solidFill>
              <a:latin typeface="Open Sans"/>
              <a:ea typeface="Open Sans"/>
              <a:cs typeface="Open Sans"/>
              <a:sym typeface="Open Sans"/>
            </a:endParaRPr>
          </a:p>
          <a:p>
            <a:pPr indent="-342900" lvl="0" marL="342900" marR="0" rtl="0" algn="l">
              <a:spcBef>
                <a:spcPts val="0"/>
              </a:spcBef>
              <a:spcAft>
                <a:spcPts val="0"/>
              </a:spcAft>
              <a:buClr>
                <a:srgbClr val="000000"/>
              </a:buClr>
              <a:buSzPts val="2000"/>
              <a:buFont typeface="Arial"/>
              <a:buChar char="•"/>
            </a:pPr>
            <a:r>
              <a:rPr b="0" i="0" lang="en-IN" sz="2000">
                <a:solidFill>
                  <a:srgbClr val="000000"/>
                </a:solidFill>
                <a:latin typeface="Open Sans"/>
                <a:ea typeface="Open Sans"/>
                <a:cs typeface="Open Sans"/>
                <a:sym typeface="Open Sans"/>
              </a:rPr>
              <a:t>SPI is a Synchronous type of serial communication i.e. it uses a dedicated clock signal to synchronize the transmitter and receiver.</a:t>
            </a:r>
            <a:br>
              <a:rPr b="0" i="0" lang="en-IN" sz="2000" u="sng">
                <a:solidFill>
                  <a:srgbClr val="34444C"/>
                </a:solidFill>
                <a:latin typeface="Open Sans"/>
                <a:ea typeface="Open Sans"/>
                <a:cs typeface="Open Sans"/>
                <a:sym typeface="Open Sans"/>
                <a:hlinkClick r:id="rId4">
                  <a:extLst>
                    <a:ext uri="{A12FA001-AC4F-418D-AE19-62706E023703}">
                      <ahyp:hlinkClr val="tx"/>
                    </a:ext>
                  </a:extLst>
                </a:hlinkClick>
              </a:rPr>
            </a:br>
            <a:endParaRPr sz="2000">
              <a:solidFill>
                <a:schemeClr val="dk1"/>
              </a:solidFill>
              <a:latin typeface="Corbel"/>
              <a:ea typeface="Corbel"/>
              <a:cs typeface="Corbel"/>
              <a:sym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ctrTitle"/>
          </p:nvPr>
        </p:nvSpPr>
        <p:spPr>
          <a:xfrm>
            <a:off x="452583" y="240145"/>
            <a:ext cx="11314544" cy="637771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a:t>
            </a:r>
            <a:br>
              <a:rPr lang="en-IN" sz="1400">
                <a:solidFill>
                  <a:schemeClr val="dk1"/>
                </a:solidFill>
                <a:latin typeface="Calibri"/>
                <a:ea typeface="Calibri"/>
                <a:cs typeface="Calibri"/>
                <a:sym typeface="Calibri"/>
              </a:rPr>
            </a:br>
            <a:endParaRPr sz="1400"/>
          </a:p>
        </p:txBody>
      </p:sp>
      <p:sp>
        <p:nvSpPr>
          <p:cNvPr id="135" name="Google Shape;135;p6"/>
          <p:cNvSpPr txBox="1"/>
          <p:nvPr>
            <p:ph idx="1" type="subTitle"/>
          </p:nvPr>
        </p:nvSpPr>
        <p:spPr>
          <a:xfrm>
            <a:off x="7989453" y="438229"/>
            <a:ext cx="3916219" cy="97905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40C1D"/>
              </a:buClr>
              <a:buSzPts val="3200"/>
              <a:buNone/>
            </a:pPr>
            <a:r>
              <a:rPr lang="en-IN" sz="3200">
                <a:solidFill>
                  <a:srgbClr val="F40C1D"/>
                </a:solidFill>
              </a:rPr>
              <a:t>SoECE</a:t>
            </a:r>
            <a:endParaRPr/>
          </a:p>
        </p:txBody>
      </p:sp>
      <p:pic>
        <p:nvPicPr>
          <p:cNvPr descr="kle tech logo" id="136" name="Google Shape;136;p6"/>
          <p:cNvPicPr preferRelativeResize="0"/>
          <p:nvPr/>
        </p:nvPicPr>
        <p:blipFill rotWithShape="1">
          <a:blip r:embed="rId3">
            <a:alphaModFix/>
          </a:blip>
          <a:srcRect b="0" l="0" r="0" t="0"/>
          <a:stretch/>
        </p:blipFill>
        <p:spPr>
          <a:xfrm>
            <a:off x="570346" y="240145"/>
            <a:ext cx="2590800" cy="685800"/>
          </a:xfrm>
          <a:prstGeom prst="rect">
            <a:avLst/>
          </a:prstGeom>
          <a:noFill/>
          <a:ln>
            <a:noFill/>
          </a:ln>
        </p:spPr>
      </p:pic>
      <p:cxnSp>
        <p:nvCxnSpPr>
          <p:cNvPr id="137" name="Google Shape;137;p6"/>
          <p:cNvCxnSpPr/>
          <p:nvPr/>
        </p:nvCxnSpPr>
        <p:spPr>
          <a:xfrm>
            <a:off x="701964" y="1136038"/>
            <a:ext cx="10788072" cy="0"/>
          </a:xfrm>
          <a:prstGeom prst="straightConnector1">
            <a:avLst/>
          </a:prstGeom>
          <a:noFill/>
          <a:ln cap="flat" cmpd="thickThin" w="38100">
            <a:solidFill>
              <a:srgbClr val="0070C0"/>
            </a:solidFill>
            <a:prstDash val="solid"/>
            <a:miter lim="800000"/>
            <a:headEnd len="sm" w="sm" type="none"/>
            <a:tailEnd len="sm" w="sm" type="none"/>
          </a:ln>
        </p:spPr>
      </p:cxnSp>
      <p:sp>
        <p:nvSpPr>
          <p:cNvPr id="138" name="Google Shape;138;p6"/>
          <p:cNvSpPr/>
          <p:nvPr/>
        </p:nvSpPr>
        <p:spPr>
          <a:xfrm>
            <a:off x="4370562" y="1094458"/>
            <a:ext cx="347858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000">
                <a:solidFill>
                  <a:srgbClr val="1E4E79"/>
                </a:solidFill>
                <a:latin typeface="Calibri"/>
                <a:ea typeface="Calibri"/>
                <a:cs typeface="Calibri"/>
                <a:sym typeface="Calibri"/>
              </a:rPr>
              <a:t>How SPI works</a:t>
            </a:r>
            <a:r>
              <a:rPr b="0" lang="en-IN" sz="4000" cap="none">
                <a:solidFill>
                  <a:srgbClr val="1E4E79"/>
                </a:solidFill>
                <a:latin typeface="Calibri"/>
                <a:ea typeface="Calibri"/>
                <a:cs typeface="Calibri"/>
                <a:sym typeface="Calibri"/>
              </a:rPr>
              <a:t>?</a:t>
            </a:r>
            <a:endParaRPr/>
          </a:p>
        </p:txBody>
      </p:sp>
      <p:sp>
        <p:nvSpPr>
          <p:cNvPr id="139" name="Google Shape;139;p6"/>
          <p:cNvSpPr txBox="1"/>
          <p:nvPr/>
        </p:nvSpPr>
        <p:spPr>
          <a:xfrm>
            <a:off x="701963" y="1970856"/>
            <a:ext cx="10788072" cy="40934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000">
                <a:solidFill>
                  <a:srgbClr val="000000"/>
                </a:solidFill>
                <a:latin typeface="Open Sans"/>
                <a:ea typeface="Open Sans"/>
                <a:cs typeface="Open Sans"/>
                <a:sym typeface="Open Sans"/>
              </a:rPr>
              <a:t>In SPI protocol, the devices are connected in a Master – Slave relationship in a multi – point interface. In this type of interface, one device is considered the Master of the bus (usually a Microcontroller) and all the other devices (peripheral ICs or even other Microcontrollers) are considered as slaves.</a:t>
            </a:r>
            <a:endParaRPr/>
          </a:p>
          <a:p>
            <a:pPr indent="0" lvl="0" marL="0" marR="0" rtl="0" algn="l">
              <a:spcBef>
                <a:spcPts val="0"/>
              </a:spcBef>
              <a:spcAft>
                <a:spcPts val="0"/>
              </a:spcAft>
              <a:buNone/>
            </a:pPr>
            <a:r>
              <a:t/>
            </a:r>
            <a:endParaRPr b="0" i="0" sz="2000">
              <a:solidFill>
                <a:srgbClr val="34444C"/>
              </a:solidFill>
              <a:latin typeface="Open Sans"/>
              <a:ea typeface="Open Sans"/>
              <a:cs typeface="Open Sans"/>
              <a:sym typeface="Open Sans"/>
            </a:endParaRPr>
          </a:p>
          <a:p>
            <a:pPr indent="0" lvl="0" marL="0" marR="0" rtl="0" algn="l">
              <a:spcBef>
                <a:spcPts val="0"/>
              </a:spcBef>
              <a:spcAft>
                <a:spcPts val="0"/>
              </a:spcAft>
              <a:buNone/>
            </a:pPr>
            <a:r>
              <a:rPr b="0" i="0" lang="en-IN" sz="2000">
                <a:solidFill>
                  <a:srgbClr val="000000"/>
                </a:solidFill>
                <a:latin typeface="Open Sans"/>
                <a:ea typeface="Open Sans"/>
                <a:cs typeface="Open Sans"/>
                <a:sym typeface="Open Sans"/>
              </a:rPr>
              <a:t>In SPI protocol, there can be only one master but many slave devices.</a:t>
            </a:r>
            <a:endParaRPr/>
          </a:p>
          <a:p>
            <a:pPr indent="0" lvl="0" marL="0" marR="0" rtl="0" algn="l">
              <a:spcBef>
                <a:spcPts val="0"/>
              </a:spcBef>
              <a:spcAft>
                <a:spcPts val="0"/>
              </a:spcAft>
              <a:buNone/>
            </a:pPr>
            <a:r>
              <a:t/>
            </a:r>
            <a:endParaRPr b="0" i="0" sz="2000">
              <a:solidFill>
                <a:srgbClr val="34444C"/>
              </a:solidFill>
              <a:latin typeface="Open Sans"/>
              <a:ea typeface="Open Sans"/>
              <a:cs typeface="Open Sans"/>
              <a:sym typeface="Open Sans"/>
            </a:endParaRPr>
          </a:p>
          <a:p>
            <a:pPr indent="0" lvl="0" marL="0" marR="0" rtl="0" algn="l">
              <a:spcBef>
                <a:spcPts val="0"/>
              </a:spcBef>
              <a:spcAft>
                <a:spcPts val="0"/>
              </a:spcAft>
              <a:buNone/>
            </a:pPr>
            <a:r>
              <a:rPr b="0" i="0" lang="en-IN" sz="2000">
                <a:solidFill>
                  <a:srgbClr val="000000"/>
                </a:solidFill>
                <a:latin typeface="Open Sans"/>
                <a:ea typeface="Open Sans"/>
                <a:cs typeface="Open Sans"/>
                <a:sym typeface="Open Sans"/>
              </a:rPr>
              <a:t>The SPI bus consists of 4 signals or pins. They are</a:t>
            </a:r>
            <a:endParaRPr/>
          </a:p>
          <a:p>
            <a:pPr indent="0" lvl="0" marL="0" marR="0" rtl="0" algn="l">
              <a:spcBef>
                <a:spcPts val="0"/>
              </a:spcBef>
              <a:spcAft>
                <a:spcPts val="0"/>
              </a:spcAft>
              <a:buNone/>
            </a:pPr>
            <a:r>
              <a:t/>
            </a:r>
            <a:endParaRPr b="0" i="0" sz="2000">
              <a:solidFill>
                <a:srgbClr val="34444C"/>
              </a:solidFill>
              <a:latin typeface="Open Sans"/>
              <a:ea typeface="Open Sans"/>
              <a:cs typeface="Open Sans"/>
              <a:sym typeface="Open Sans"/>
            </a:endParaRPr>
          </a:p>
          <a:p>
            <a:pPr indent="-127000" lvl="0" marL="0" marR="0" rtl="0" algn="l">
              <a:spcBef>
                <a:spcPts val="0"/>
              </a:spcBef>
              <a:spcAft>
                <a:spcPts val="0"/>
              </a:spcAft>
              <a:buClr>
                <a:srgbClr val="000000"/>
              </a:buClr>
              <a:buSzPts val="2000"/>
              <a:buFont typeface="Arial"/>
              <a:buChar char="•"/>
            </a:pPr>
            <a:r>
              <a:rPr b="0" i="0" lang="en-IN" sz="2000">
                <a:solidFill>
                  <a:srgbClr val="000000"/>
                </a:solidFill>
                <a:latin typeface="Open Sans"/>
                <a:ea typeface="Open Sans"/>
                <a:cs typeface="Open Sans"/>
                <a:sym typeface="Open Sans"/>
              </a:rPr>
              <a:t> Master–Out / Slave–In (MOSI)</a:t>
            </a:r>
            <a:endParaRPr b="0" i="0" sz="2000">
              <a:solidFill>
                <a:srgbClr val="34444C"/>
              </a:solidFill>
              <a:latin typeface="Open Sans"/>
              <a:ea typeface="Open Sans"/>
              <a:cs typeface="Open Sans"/>
              <a:sym typeface="Open Sans"/>
            </a:endParaRPr>
          </a:p>
          <a:p>
            <a:pPr indent="-127000" lvl="0" marL="0" marR="0" rtl="0" algn="l">
              <a:spcBef>
                <a:spcPts val="0"/>
              </a:spcBef>
              <a:spcAft>
                <a:spcPts val="0"/>
              </a:spcAft>
              <a:buClr>
                <a:srgbClr val="000000"/>
              </a:buClr>
              <a:buSzPts val="2000"/>
              <a:buFont typeface="Arial"/>
              <a:buChar char="•"/>
            </a:pPr>
            <a:r>
              <a:rPr b="0" i="0" lang="en-IN" sz="2000">
                <a:solidFill>
                  <a:srgbClr val="000000"/>
                </a:solidFill>
                <a:latin typeface="Open Sans"/>
                <a:ea typeface="Open Sans"/>
                <a:cs typeface="Open Sans"/>
                <a:sym typeface="Open Sans"/>
              </a:rPr>
              <a:t> Master–In / Slave–Out (MISO)</a:t>
            </a:r>
            <a:endParaRPr b="0" i="0" sz="2000">
              <a:solidFill>
                <a:srgbClr val="34444C"/>
              </a:solidFill>
              <a:latin typeface="Open Sans"/>
              <a:ea typeface="Open Sans"/>
              <a:cs typeface="Open Sans"/>
              <a:sym typeface="Open Sans"/>
            </a:endParaRPr>
          </a:p>
          <a:p>
            <a:pPr indent="-127000" lvl="0" marL="0" marR="0" rtl="0" algn="l">
              <a:spcBef>
                <a:spcPts val="0"/>
              </a:spcBef>
              <a:spcAft>
                <a:spcPts val="0"/>
              </a:spcAft>
              <a:buClr>
                <a:srgbClr val="000000"/>
              </a:buClr>
              <a:buSzPts val="2000"/>
              <a:buFont typeface="Arial"/>
              <a:buChar char="•"/>
            </a:pPr>
            <a:r>
              <a:rPr b="0" i="0" lang="en-IN" sz="2000">
                <a:solidFill>
                  <a:srgbClr val="000000"/>
                </a:solidFill>
                <a:latin typeface="Open Sans"/>
                <a:ea typeface="Open Sans"/>
                <a:cs typeface="Open Sans"/>
                <a:sym typeface="Open Sans"/>
              </a:rPr>
              <a:t>Serial Clock (SCLK) and</a:t>
            </a:r>
            <a:endParaRPr b="0" i="0" sz="2000">
              <a:solidFill>
                <a:srgbClr val="34444C"/>
              </a:solidFill>
              <a:latin typeface="Open Sans"/>
              <a:ea typeface="Open Sans"/>
              <a:cs typeface="Open Sans"/>
              <a:sym typeface="Open Sans"/>
            </a:endParaRPr>
          </a:p>
          <a:p>
            <a:pPr indent="-127000" lvl="0" marL="0" marR="0" rtl="0" algn="l">
              <a:spcBef>
                <a:spcPts val="0"/>
              </a:spcBef>
              <a:spcAft>
                <a:spcPts val="0"/>
              </a:spcAft>
              <a:buClr>
                <a:srgbClr val="000000"/>
              </a:buClr>
              <a:buSzPts val="2000"/>
              <a:buFont typeface="Arial"/>
              <a:buChar char="•"/>
            </a:pPr>
            <a:r>
              <a:rPr b="0" i="0" lang="en-IN" sz="2000">
                <a:solidFill>
                  <a:srgbClr val="000000"/>
                </a:solidFill>
                <a:latin typeface="Open Sans"/>
                <a:ea typeface="Open Sans"/>
                <a:cs typeface="Open Sans"/>
                <a:sym typeface="Open Sans"/>
              </a:rPr>
              <a:t>Chip Select (CS) or Slave Select (SS)</a:t>
            </a:r>
            <a:endParaRPr b="0" i="0" sz="2000">
              <a:solidFill>
                <a:srgbClr val="34444C"/>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ctrTitle"/>
          </p:nvPr>
        </p:nvSpPr>
        <p:spPr>
          <a:xfrm>
            <a:off x="438728" y="240145"/>
            <a:ext cx="11314544" cy="637771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a:t>
            </a:r>
            <a:br>
              <a:rPr lang="en-IN" sz="1400">
                <a:solidFill>
                  <a:schemeClr val="dk1"/>
                </a:solidFill>
                <a:latin typeface="Calibri"/>
                <a:ea typeface="Calibri"/>
                <a:cs typeface="Calibri"/>
                <a:sym typeface="Calibri"/>
              </a:rPr>
            </a:br>
            <a:endParaRPr sz="1400"/>
          </a:p>
        </p:txBody>
      </p:sp>
      <p:sp>
        <p:nvSpPr>
          <p:cNvPr id="145" name="Google Shape;145;p7"/>
          <p:cNvSpPr txBox="1"/>
          <p:nvPr>
            <p:ph idx="1" type="subTitle"/>
          </p:nvPr>
        </p:nvSpPr>
        <p:spPr>
          <a:xfrm>
            <a:off x="7952508" y="240145"/>
            <a:ext cx="3916219" cy="97905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40C1D"/>
              </a:buClr>
              <a:buSzPts val="3200"/>
              <a:buNone/>
            </a:pPr>
            <a:r>
              <a:rPr lang="en-IN" sz="3200">
                <a:solidFill>
                  <a:srgbClr val="F40C1D"/>
                </a:solidFill>
              </a:rPr>
              <a:t>SoECE</a:t>
            </a:r>
            <a:endParaRPr/>
          </a:p>
        </p:txBody>
      </p:sp>
      <p:pic>
        <p:nvPicPr>
          <p:cNvPr descr="kle tech logo" id="146" name="Google Shape;146;p7"/>
          <p:cNvPicPr preferRelativeResize="0"/>
          <p:nvPr/>
        </p:nvPicPr>
        <p:blipFill rotWithShape="1">
          <a:blip r:embed="rId3">
            <a:alphaModFix/>
          </a:blip>
          <a:srcRect b="0" l="0" r="0" t="0"/>
          <a:stretch/>
        </p:blipFill>
        <p:spPr>
          <a:xfrm>
            <a:off x="570346" y="240145"/>
            <a:ext cx="2590800" cy="685800"/>
          </a:xfrm>
          <a:prstGeom prst="rect">
            <a:avLst/>
          </a:prstGeom>
          <a:noFill/>
          <a:ln>
            <a:noFill/>
          </a:ln>
        </p:spPr>
      </p:pic>
      <p:cxnSp>
        <p:nvCxnSpPr>
          <p:cNvPr id="147" name="Google Shape;147;p7"/>
          <p:cNvCxnSpPr/>
          <p:nvPr/>
        </p:nvCxnSpPr>
        <p:spPr>
          <a:xfrm>
            <a:off x="701964" y="1136038"/>
            <a:ext cx="10788072" cy="0"/>
          </a:xfrm>
          <a:prstGeom prst="straightConnector1">
            <a:avLst/>
          </a:prstGeom>
          <a:noFill/>
          <a:ln cap="flat" cmpd="thickThin" w="38100">
            <a:solidFill>
              <a:srgbClr val="0070C0"/>
            </a:solidFill>
            <a:prstDash val="solid"/>
            <a:miter lim="800000"/>
            <a:headEnd len="sm" w="sm" type="none"/>
            <a:tailEnd len="sm" w="sm" type="none"/>
          </a:ln>
        </p:spPr>
      </p:cxnSp>
      <p:sp>
        <p:nvSpPr>
          <p:cNvPr id="148" name="Google Shape;148;p7"/>
          <p:cNvSpPr/>
          <p:nvPr/>
        </p:nvSpPr>
        <p:spPr>
          <a:xfrm>
            <a:off x="4370562" y="1094458"/>
            <a:ext cx="347858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000">
                <a:solidFill>
                  <a:srgbClr val="1E4E79"/>
                </a:solidFill>
                <a:latin typeface="Calibri"/>
                <a:ea typeface="Calibri"/>
                <a:cs typeface="Calibri"/>
                <a:sym typeface="Calibri"/>
              </a:rPr>
              <a:t>How SPI works</a:t>
            </a:r>
            <a:r>
              <a:rPr b="0" lang="en-IN" sz="4000" cap="none">
                <a:solidFill>
                  <a:srgbClr val="1E4E79"/>
                </a:solidFill>
                <a:latin typeface="Calibri"/>
                <a:ea typeface="Calibri"/>
                <a:cs typeface="Calibri"/>
                <a:sym typeface="Calibri"/>
              </a:rPr>
              <a:t>?</a:t>
            </a:r>
            <a:endParaRPr/>
          </a:p>
        </p:txBody>
      </p:sp>
      <p:sp>
        <p:nvSpPr>
          <p:cNvPr id="149" name="Google Shape;149;p7"/>
          <p:cNvSpPr txBox="1"/>
          <p:nvPr/>
        </p:nvSpPr>
        <p:spPr>
          <a:xfrm>
            <a:off x="701963" y="1970856"/>
            <a:ext cx="10788072" cy="37240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a:solidFill>
                  <a:srgbClr val="000000"/>
                </a:solidFill>
                <a:latin typeface="Open Sans"/>
                <a:ea typeface="Open Sans"/>
                <a:cs typeface="Open Sans"/>
                <a:sym typeface="Open Sans"/>
              </a:rPr>
              <a:t>Master – Out / Slave – In</a:t>
            </a:r>
            <a:r>
              <a:rPr b="0" i="0" lang="en-IN" sz="2000">
                <a:solidFill>
                  <a:srgbClr val="000000"/>
                </a:solidFill>
                <a:latin typeface="Open Sans"/>
                <a:ea typeface="Open Sans"/>
                <a:cs typeface="Open Sans"/>
                <a:sym typeface="Open Sans"/>
              </a:rPr>
              <a:t> </a:t>
            </a:r>
            <a:r>
              <a:rPr b="1" i="0" lang="en-IN" sz="2000">
                <a:solidFill>
                  <a:srgbClr val="000000"/>
                </a:solidFill>
                <a:latin typeface="Open Sans"/>
                <a:ea typeface="Open Sans"/>
                <a:cs typeface="Open Sans"/>
                <a:sym typeface="Open Sans"/>
              </a:rPr>
              <a:t>or MOSI</a:t>
            </a:r>
            <a:r>
              <a:rPr lang="en-IN" sz="2000">
                <a:solidFill>
                  <a:srgbClr val="000000"/>
                </a:solidFill>
                <a:latin typeface="Open Sans"/>
                <a:ea typeface="Open Sans"/>
                <a:cs typeface="Open Sans"/>
                <a:sym typeface="Open Sans"/>
              </a:rPr>
              <a:t>:</a:t>
            </a:r>
            <a:endParaRPr/>
          </a:p>
          <a:p>
            <a:pPr indent="0" lvl="0" marL="0" marR="0" rtl="0" algn="l">
              <a:spcBef>
                <a:spcPts val="0"/>
              </a:spcBef>
              <a:spcAft>
                <a:spcPts val="0"/>
              </a:spcAft>
              <a:buNone/>
            </a:pPr>
            <a:r>
              <a:t/>
            </a:r>
            <a:endParaRPr b="0" i="0" sz="2000">
              <a:solidFill>
                <a:srgbClr val="000000"/>
              </a:solidFill>
              <a:latin typeface="Open Sans"/>
              <a:ea typeface="Open Sans"/>
              <a:cs typeface="Open Sans"/>
              <a:sym typeface="Open Sans"/>
            </a:endParaRPr>
          </a:p>
          <a:p>
            <a:pPr indent="0" lvl="0" marL="0" marR="0" rtl="0" algn="l">
              <a:spcBef>
                <a:spcPts val="0"/>
              </a:spcBef>
              <a:spcAft>
                <a:spcPts val="0"/>
              </a:spcAft>
              <a:buNone/>
            </a:pPr>
            <a:r>
              <a:rPr b="0" i="0" lang="en-IN" sz="2400">
                <a:solidFill>
                  <a:srgbClr val="000000"/>
                </a:solidFill>
                <a:latin typeface="Open Sans"/>
                <a:ea typeface="Open Sans"/>
                <a:cs typeface="Open Sans"/>
                <a:sym typeface="Open Sans"/>
              </a:rPr>
              <a:t>It is the data generated by the Master and received by the Slave. Hence, MOSI pins on both the master and slave are connected together. </a:t>
            </a:r>
            <a:endParaRPr/>
          </a:p>
          <a:p>
            <a:pPr indent="0" lvl="0" marL="0" marR="0" rtl="0" algn="l">
              <a:spcBef>
                <a:spcPts val="0"/>
              </a:spcBef>
              <a:spcAft>
                <a:spcPts val="0"/>
              </a:spcAft>
              <a:buNone/>
            </a:pPr>
            <a:r>
              <a:t/>
            </a:r>
            <a:endParaRPr b="0" i="0" sz="2000">
              <a:solidFill>
                <a:srgbClr val="000000"/>
              </a:solidFill>
              <a:latin typeface="Open Sans"/>
              <a:ea typeface="Open Sans"/>
              <a:cs typeface="Open Sans"/>
              <a:sym typeface="Open Sans"/>
            </a:endParaRPr>
          </a:p>
          <a:p>
            <a:pPr indent="0" lvl="0" marL="0" marR="0" rtl="0" algn="l">
              <a:spcBef>
                <a:spcPts val="0"/>
              </a:spcBef>
              <a:spcAft>
                <a:spcPts val="0"/>
              </a:spcAft>
              <a:buNone/>
            </a:pPr>
            <a:r>
              <a:rPr b="1" i="0" lang="en-IN" sz="2000">
                <a:solidFill>
                  <a:srgbClr val="000000"/>
                </a:solidFill>
                <a:latin typeface="Open Sans"/>
                <a:ea typeface="Open Sans"/>
                <a:cs typeface="Open Sans"/>
                <a:sym typeface="Open Sans"/>
              </a:rPr>
              <a:t>Master – In / Slave – Out or MISO:</a:t>
            </a:r>
            <a:endParaRPr/>
          </a:p>
          <a:p>
            <a:pPr indent="0" lvl="0" marL="0" marR="0" rtl="0" algn="l">
              <a:spcBef>
                <a:spcPts val="0"/>
              </a:spcBef>
              <a:spcAft>
                <a:spcPts val="0"/>
              </a:spcAft>
              <a:buNone/>
            </a:pPr>
            <a:r>
              <a:t/>
            </a:r>
            <a:endParaRPr b="1" i="0" sz="2000">
              <a:solidFill>
                <a:srgbClr val="000000"/>
              </a:solidFill>
              <a:latin typeface="Open Sans"/>
              <a:ea typeface="Open Sans"/>
              <a:cs typeface="Open Sans"/>
              <a:sym typeface="Open Sans"/>
            </a:endParaRPr>
          </a:p>
          <a:p>
            <a:pPr indent="0" lvl="0" marL="0" marR="0" rtl="0" algn="l">
              <a:spcBef>
                <a:spcPts val="0"/>
              </a:spcBef>
              <a:spcAft>
                <a:spcPts val="0"/>
              </a:spcAft>
              <a:buNone/>
            </a:pPr>
            <a:r>
              <a:rPr b="0" i="0" lang="en-IN" sz="2000">
                <a:solidFill>
                  <a:srgbClr val="000000"/>
                </a:solidFill>
                <a:latin typeface="Open Sans"/>
                <a:ea typeface="Open Sans"/>
                <a:cs typeface="Open Sans"/>
                <a:sym typeface="Open Sans"/>
              </a:rPr>
              <a:t> </a:t>
            </a:r>
            <a:r>
              <a:rPr b="0" i="0" lang="en-IN" sz="2400">
                <a:solidFill>
                  <a:srgbClr val="000000"/>
                </a:solidFill>
                <a:latin typeface="Open Sans"/>
                <a:ea typeface="Open Sans"/>
                <a:cs typeface="Open Sans"/>
                <a:sym typeface="Open Sans"/>
              </a:rPr>
              <a:t>It is the data generated by the Slave and must be transmitted to the Master.</a:t>
            </a:r>
            <a:endParaRPr/>
          </a:p>
          <a:p>
            <a:pPr indent="0" lvl="0" marL="0" marR="0" rtl="0" algn="l">
              <a:spcBef>
                <a:spcPts val="0"/>
              </a:spcBef>
              <a:spcAft>
                <a:spcPts val="0"/>
              </a:spcAft>
              <a:buNone/>
            </a:pPr>
            <a:r>
              <a:t/>
            </a:r>
            <a:endParaRPr sz="2000">
              <a:solidFill>
                <a:srgbClr val="000000"/>
              </a:solidFill>
              <a:latin typeface="Open Sans"/>
              <a:ea typeface="Open Sans"/>
              <a:cs typeface="Open Sans"/>
              <a:sym typeface="Open Sans"/>
            </a:endParaRPr>
          </a:p>
          <a:p>
            <a:pPr indent="0" lvl="0" marL="0" marR="0" rtl="0" algn="l">
              <a:spcBef>
                <a:spcPts val="0"/>
              </a:spcBef>
              <a:spcAft>
                <a:spcPts val="0"/>
              </a:spcAft>
              <a:buNone/>
            </a:pPr>
            <a:r>
              <a:t/>
            </a:r>
            <a:endParaRPr b="0" i="0" sz="2000">
              <a:solidFill>
                <a:srgbClr val="34444C"/>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ctrTitle"/>
          </p:nvPr>
        </p:nvSpPr>
        <p:spPr>
          <a:xfrm>
            <a:off x="438728" y="240145"/>
            <a:ext cx="11314544" cy="637771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a:t>
            </a:r>
            <a:br>
              <a:rPr lang="en-IN" sz="1400">
                <a:solidFill>
                  <a:schemeClr val="dk1"/>
                </a:solidFill>
                <a:latin typeface="Calibri"/>
                <a:ea typeface="Calibri"/>
                <a:cs typeface="Calibri"/>
                <a:sym typeface="Calibri"/>
              </a:rPr>
            </a:br>
            <a:endParaRPr sz="1400"/>
          </a:p>
        </p:txBody>
      </p:sp>
      <p:sp>
        <p:nvSpPr>
          <p:cNvPr id="155" name="Google Shape;155;p8"/>
          <p:cNvSpPr txBox="1"/>
          <p:nvPr>
            <p:ph idx="1" type="subTitle"/>
          </p:nvPr>
        </p:nvSpPr>
        <p:spPr>
          <a:xfrm>
            <a:off x="7952508" y="240145"/>
            <a:ext cx="3916219" cy="97905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40C1D"/>
              </a:buClr>
              <a:buSzPts val="3200"/>
              <a:buNone/>
            </a:pPr>
            <a:r>
              <a:rPr lang="en-IN" sz="3200">
                <a:solidFill>
                  <a:srgbClr val="F40C1D"/>
                </a:solidFill>
              </a:rPr>
              <a:t>SoECE</a:t>
            </a:r>
            <a:endParaRPr/>
          </a:p>
        </p:txBody>
      </p:sp>
      <p:pic>
        <p:nvPicPr>
          <p:cNvPr descr="kle tech logo" id="156" name="Google Shape;156;p8"/>
          <p:cNvPicPr preferRelativeResize="0"/>
          <p:nvPr/>
        </p:nvPicPr>
        <p:blipFill rotWithShape="1">
          <a:blip r:embed="rId3">
            <a:alphaModFix/>
          </a:blip>
          <a:srcRect b="0" l="0" r="0" t="0"/>
          <a:stretch/>
        </p:blipFill>
        <p:spPr>
          <a:xfrm>
            <a:off x="570346" y="240145"/>
            <a:ext cx="2590800" cy="685800"/>
          </a:xfrm>
          <a:prstGeom prst="rect">
            <a:avLst/>
          </a:prstGeom>
          <a:noFill/>
          <a:ln>
            <a:noFill/>
          </a:ln>
        </p:spPr>
      </p:pic>
      <p:cxnSp>
        <p:nvCxnSpPr>
          <p:cNvPr id="157" name="Google Shape;157;p8"/>
          <p:cNvCxnSpPr/>
          <p:nvPr/>
        </p:nvCxnSpPr>
        <p:spPr>
          <a:xfrm>
            <a:off x="701964" y="1136038"/>
            <a:ext cx="10788072" cy="0"/>
          </a:xfrm>
          <a:prstGeom prst="straightConnector1">
            <a:avLst/>
          </a:prstGeom>
          <a:noFill/>
          <a:ln cap="flat" cmpd="thickThin" w="38100">
            <a:solidFill>
              <a:srgbClr val="0070C0"/>
            </a:solidFill>
            <a:prstDash val="solid"/>
            <a:miter lim="800000"/>
            <a:headEnd len="sm" w="sm" type="none"/>
            <a:tailEnd len="sm" w="sm" type="none"/>
          </a:ln>
        </p:spPr>
      </p:cxnSp>
      <p:sp>
        <p:nvSpPr>
          <p:cNvPr id="158" name="Google Shape;158;p8"/>
          <p:cNvSpPr/>
          <p:nvPr/>
        </p:nvSpPr>
        <p:spPr>
          <a:xfrm>
            <a:off x="4370562" y="1094458"/>
            <a:ext cx="347858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000">
                <a:solidFill>
                  <a:srgbClr val="1E4E79"/>
                </a:solidFill>
                <a:latin typeface="Calibri"/>
                <a:ea typeface="Calibri"/>
                <a:cs typeface="Calibri"/>
                <a:sym typeface="Calibri"/>
              </a:rPr>
              <a:t>How SPI works</a:t>
            </a:r>
            <a:r>
              <a:rPr b="0" lang="en-IN" sz="4000" cap="none">
                <a:solidFill>
                  <a:srgbClr val="1E4E79"/>
                </a:solidFill>
                <a:latin typeface="Calibri"/>
                <a:ea typeface="Calibri"/>
                <a:cs typeface="Calibri"/>
                <a:sym typeface="Calibri"/>
              </a:rPr>
              <a:t>?</a:t>
            </a:r>
            <a:endParaRPr/>
          </a:p>
        </p:txBody>
      </p:sp>
      <p:sp>
        <p:nvSpPr>
          <p:cNvPr id="159" name="Google Shape;159;p8"/>
          <p:cNvSpPr txBox="1"/>
          <p:nvPr/>
        </p:nvSpPr>
        <p:spPr>
          <a:xfrm>
            <a:off x="701963" y="1970856"/>
            <a:ext cx="10788072" cy="470898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2000"/>
              <a:buFont typeface="Arial"/>
              <a:buChar char="•"/>
            </a:pPr>
            <a:r>
              <a:rPr b="0" i="0" lang="en-IN" sz="2000">
                <a:solidFill>
                  <a:srgbClr val="000000"/>
                </a:solidFill>
                <a:latin typeface="Open Sans"/>
                <a:ea typeface="Open Sans"/>
                <a:cs typeface="Open Sans"/>
                <a:sym typeface="Open Sans"/>
              </a:rPr>
              <a:t>Since the clock is generated by the Master, the flow of data is controlled by the master. For every clock cycle, one bit of data is transmitted from master to slave and one bit of data is transmitted from slave to master.</a:t>
            </a:r>
            <a:endParaRPr/>
          </a:p>
          <a:p>
            <a:pPr indent="-215900" lvl="0" marL="342900" marR="0" rtl="0" algn="l">
              <a:spcBef>
                <a:spcPts val="0"/>
              </a:spcBef>
              <a:spcAft>
                <a:spcPts val="0"/>
              </a:spcAft>
              <a:buClr>
                <a:schemeClr val="dk1"/>
              </a:buClr>
              <a:buSzPts val="2000"/>
              <a:buFont typeface="Arial"/>
              <a:buNone/>
            </a:pPr>
            <a:r>
              <a:t/>
            </a:r>
            <a:endParaRPr b="0" i="0" sz="2000">
              <a:solidFill>
                <a:srgbClr val="34444C"/>
              </a:solidFill>
              <a:latin typeface="Open Sans"/>
              <a:ea typeface="Open Sans"/>
              <a:cs typeface="Open Sans"/>
              <a:sym typeface="Open Sans"/>
            </a:endParaRPr>
          </a:p>
          <a:p>
            <a:pPr indent="-342900" lvl="0" marL="342900" marR="0" rtl="0" algn="l">
              <a:spcBef>
                <a:spcPts val="0"/>
              </a:spcBef>
              <a:spcAft>
                <a:spcPts val="0"/>
              </a:spcAft>
              <a:buClr>
                <a:srgbClr val="000000"/>
              </a:buClr>
              <a:buSzPts val="2000"/>
              <a:buFont typeface="Arial"/>
              <a:buChar char="•"/>
            </a:pPr>
            <a:r>
              <a:rPr b="0" i="0" lang="en-IN" sz="2000">
                <a:solidFill>
                  <a:srgbClr val="000000"/>
                </a:solidFill>
                <a:latin typeface="Open Sans"/>
                <a:ea typeface="Open Sans"/>
                <a:cs typeface="Open Sans"/>
                <a:sym typeface="Open Sans"/>
              </a:rPr>
              <a:t>This process happens simultaneously and after 8 clock cycles, a byte of data is transmitted in both directions hence, SPI is a full – duplex communication.</a:t>
            </a:r>
            <a:endParaRPr/>
          </a:p>
          <a:p>
            <a:pPr indent="-215900" lvl="0" marL="342900" marR="0" rtl="0" algn="l">
              <a:spcBef>
                <a:spcPts val="0"/>
              </a:spcBef>
              <a:spcAft>
                <a:spcPts val="0"/>
              </a:spcAft>
              <a:buClr>
                <a:schemeClr val="dk1"/>
              </a:buClr>
              <a:buSzPts val="2000"/>
              <a:buFont typeface="Arial"/>
              <a:buNone/>
            </a:pPr>
            <a:r>
              <a:t/>
            </a:r>
            <a:endParaRPr b="0" i="0" sz="2000">
              <a:solidFill>
                <a:srgbClr val="34444C"/>
              </a:solidFill>
              <a:latin typeface="Open Sans"/>
              <a:ea typeface="Open Sans"/>
              <a:cs typeface="Open Sans"/>
              <a:sym typeface="Open Sans"/>
            </a:endParaRPr>
          </a:p>
          <a:p>
            <a:pPr indent="-342900" lvl="0" marL="342900" marR="0" rtl="0" algn="l">
              <a:spcBef>
                <a:spcPts val="0"/>
              </a:spcBef>
              <a:spcAft>
                <a:spcPts val="0"/>
              </a:spcAft>
              <a:buClr>
                <a:srgbClr val="000000"/>
              </a:buClr>
              <a:buSzPts val="2000"/>
              <a:buFont typeface="Arial"/>
              <a:buChar char="•"/>
            </a:pPr>
            <a:r>
              <a:rPr b="0" i="0" lang="en-IN" sz="2000">
                <a:solidFill>
                  <a:srgbClr val="000000"/>
                </a:solidFill>
                <a:latin typeface="Open Sans"/>
                <a:ea typeface="Open Sans"/>
                <a:cs typeface="Open Sans"/>
                <a:sym typeface="Open Sans"/>
              </a:rPr>
              <a:t>If the data has to be transmitted by only one device, then the other device has to send something (even garbage or junk data) and it is up to the device whether the transmitted data is actual data or not.</a:t>
            </a:r>
            <a:endParaRPr/>
          </a:p>
          <a:p>
            <a:pPr indent="-215900" lvl="0" marL="342900" marR="0" rtl="0" algn="l">
              <a:spcBef>
                <a:spcPts val="0"/>
              </a:spcBef>
              <a:spcAft>
                <a:spcPts val="0"/>
              </a:spcAft>
              <a:buClr>
                <a:schemeClr val="dk1"/>
              </a:buClr>
              <a:buSzPts val="2000"/>
              <a:buFont typeface="Arial"/>
              <a:buNone/>
            </a:pPr>
            <a:r>
              <a:t/>
            </a:r>
            <a:endParaRPr b="0" i="0" sz="2000">
              <a:solidFill>
                <a:srgbClr val="34444C"/>
              </a:solidFill>
              <a:latin typeface="Open Sans"/>
              <a:ea typeface="Open Sans"/>
              <a:cs typeface="Open Sans"/>
              <a:sym typeface="Open Sans"/>
            </a:endParaRPr>
          </a:p>
          <a:p>
            <a:pPr indent="-342900" lvl="0" marL="342900" marR="0" rtl="0" algn="l">
              <a:spcBef>
                <a:spcPts val="0"/>
              </a:spcBef>
              <a:spcAft>
                <a:spcPts val="0"/>
              </a:spcAft>
              <a:buClr>
                <a:srgbClr val="000000"/>
              </a:buClr>
              <a:buSzPts val="2000"/>
              <a:buFont typeface="Arial"/>
              <a:buChar char="•"/>
            </a:pPr>
            <a:r>
              <a:rPr b="0" i="0" lang="en-IN" sz="2000">
                <a:solidFill>
                  <a:srgbClr val="000000"/>
                </a:solidFill>
                <a:latin typeface="Open Sans"/>
                <a:ea typeface="Open Sans"/>
                <a:cs typeface="Open Sans"/>
                <a:sym typeface="Open Sans"/>
              </a:rPr>
              <a:t>This means that for every bit transmitted by one device, the other device has to send one-bit data i.e. the Master simultaneously transmits data on the MOSI line and receive data from the slave on the MISO line.</a:t>
            </a:r>
            <a:endParaRPr b="0" i="0" sz="2000">
              <a:solidFill>
                <a:srgbClr val="34444C"/>
              </a:solidFill>
              <a:latin typeface="Open Sans"/>
              <a:ea typeface="Open Sans"/>
              <a:cs typeface="Open Sans"/>
              <a:sym typeface="Open Sans"/>
            </a:endParaRPr>
          </a:p>
          <a:p>
            <a:pPr indent="-215900" lvl="0" marL="342900" marR="0" rtl="0" algn="l">
              <a:spcBef>
                <a:spcPts val="0"/>
              </a:spcBef>
              <a:spcAft>
                <a:spcPts val="0"/>
              </a:spcAft>
              <a:buClr>
                <a:schemeClr val="dk1"/>
              </a:buClr>
              <a:buSzPts val="2000"/>
              <a:buFont typeface="Arial"/>
              <a:buNone/>
            </a:pPr>
            <a:r>
              <a:t/>
            </a:r>
            <a:endParaRPr b="0" i="0" sz="2000">
              <a:solidFill>
                <a:srgbClr val="34444C"/>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ctrTitle"/>
          </p:nvPr>
        </p:nvSpPr>
        <p:spPr>
          <a:xfrm>
            <a:off x="452583" y="240145"/>
            <a:ext cx="11314544" cy="637771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1400"/>
              <a:buFont typeface="Calibri"/>
              <a:buNone/>
            </a:pPr>
            <a:r>
              <a:rPr lang="en-IN" sz="1400">
                <a:solidFill>
                  <a:schemeClr val="dk1"/>
                </a:solidFill>
                <a:latin typeface="Calibri"/>
                <a:ea typeface="Calibri"/>
                <a:cs typeface="Calibri"/>
                <a:sym typeface="Calibri"/>
              </a:rPr>
              <a:t> </a:t>
            </a:r>
            <a:br>
              <a:rPr lang="en-IN" sz="1400">
                <a:solidFill>
                  <a:schemeClr val="dk1"/>
                </a:solidFill>
                <a:latin typeface="Calibri"/>
                <a:ea typeface="Calibri"/>
                <a:cs typeface="Calibri"/>
                <a:sym typeface="Calibri"/>
              </a:rPr>
            </a:br>
            <a:endParaRPr sz="1400"/>
          </a:p>
        </p:txBody>
      </p:sp>
      <p:sp>
        <p:nvSpPr>
          <p:cNvPr id="165" name="Google Shape;165;p9"/>
          <p:cNvSpPr txBox="1"/>
          <p:nvPr>
            <p:ph idx="1" type="subTitle"/>
          </p:nvPr>
        </p:nvSpPr>
        <p:spPr>
          <a:xfrm>
            <a:off x="7989453" y="436417"/>
            <a:ext cx="3916219" cy="97905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40C1D"/>
              </a:buClr>
              <a:buSzPts val="3200"/>
              <a:buNone/>
            </a:pPr>
            <a:r>
              <a:rPr lang="en-IN" sz="3200">
                <a:solidFill>
                  <a:srgbClr val="F40C1D"/>
                </a:solidFill>
              </a:rPr>
              <a:t>SoECE</a:t>
            </a:r>
            <a:endParaRPr/>
          </a:p>
        </p:txBody>
      </p:sp>
      <p:pic>
        <p:nvPicPr>
          <p:cNvPr descr="kle tech logo" id="166" name="Google Shape;166;p9"/>
          <p:cNvPicPr preferRelativeResize="0"/>
          <p:nvPr/>
        </p:nvPicPr>
        <p:blipFill rotWithShape="1">
          <a:blip r:embed="rId3">
            <a:alphaModFix/>
          </a:blip>
          <a:srcRect b="0" l="0" r="0" t="0"/>
          <a:stretch/>
        </p:blipFill>
        <p:spPr>
          <a:xfrm>
            <a:off x="570346" y="240145"/>
            <a:ext cx="2590800" cy="685800"/>
          </a:xfrm>
          <a:prstGeom prst="rect">
            <a:avLst/>
          </a:prstGeom>
          <a:noFill/>
          <a:ln>
            <a:noFill/>
          </a:ln>
        </p:spPr>
      </p:pic>
      <p:cxnSp>
        <p:nvCxnSpPr>
          <p:cNvPr id="167" name="Google Shape;167;p9"/>
          <p:cNvCxnSpPr/>
          <p:nvPr/>
        </p:nvCxnSpPr>
        <p:spPr>
          <a:xfrm>
            <a:off x="701964" y="1136038"/>
            <a:ext cx="10788072" cy="0"/>
          </a:xfrm>
          <a:prstGeom prst="straightConnector1">
            <a:avLst/>
          </a:prstGeom>
          <a:noFill/>
          <a:ln cap="flat" cmpd="thickThin" w="38100">
            <a:solidFill>
              <a:srgbClr val="0070C0"/>
            </a:solidFill>
            <a:prstDash val="solid"/>
            <a:miter lim="800000"/>
            <a:headEnd len="sm" w="sm" type="none"/>
            <a:tailEnd len="sm" w="sm" type="none"/>
          </a:ln>
        </p:spPr>
      </p:cxnSp>
      <p:sp>
        <p:nvSpPr>
          <p:cNvPr id="168" name="Google Shape;168;p9"/>
          <p:cNvSpPr/>
          <p:nvPr/>
        </p:nvSpPr>
        <p:spPr>
          <a:xfrm>
            <a:off x="701964" y="1198241"/>
            <a:ext cx="1081918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000">
                <a:solidFill>
                  <a:srgbClr val="1E4E79"/>
                </a:solidFill>
                <a:latin typeface="Calibri"/>
                <a:ea typeface="Calibri"/>
                <a:cs typeface="Calibri"/>
                <a:sym typeface="Calibri"/>
              </a:rPr>
              <a:t>How The connection between a Master and a Slave</a:t>
            </a:r>
            <a:endParaRPr b="0" sz="4000" cap="none">
              <a:solidFill>
                <a:srgbClr val="1E4E79"/>
              </a:solidFill>
              <a:latin typeface="Calibri"/>
              <a:ea typeface="Calibri"/>
              <a:cs typeface="Calibri"/>
              <a:sym typeface="Calibri"/>
            </a:endParaRPr>
          </a:p>
        </p:txBody>
      </p:sp>
      <p:pic>
        <p:nvPicPr>
          <p:cNvPr id="169" name="Google Shape;169;p9"/>
          <p:cNvPicPr preferRelativeResize="0"/>
          <p:nvPr/>
        </p:nvPicPr>
        <p:blipFill rotWithShape="1">
          <a:blip r:embed="rId4">
            <a:alphaModFix/>
          </a:blip>
          <a:srcRect b="0" l="0" r="0" t="0"/>
          <a:stretch/>
        </p:blipFill>
        <p:spPr>
          <a:xfrm>
            <a:off x="2100983" y="2308766"/>
            <a:ext cx="7990031" cy="36431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2022-10-16T19:05:00Z</dcterms:created>
  <dc:creator>nitish kulkarni</dc:creator>
</cp:coreProperties>
</file>