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Corbel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h3cUvR+0NJHMkKexCoyKDcy4u6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FB7D73-D888-4E3D-909D-89FA558FBC2A}">
  <a:tblStyle styleId="{E9FB7D73-D888-4E3D-909D-89FA558FBC2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Corbel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rbel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jpg"/><Relationship Id="rId5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452583" y="211269"/>
            <a:ext cx="11314544" cy="63777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b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7968671" y="436417"/>
            <a:ext cx="3916219" cy="979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None/>
            </a:pPr>
            <a:r>
              <a:rPr lang="en-IN" sz="3600">
                <a:solidFill>
                  <a:srgbClr val="FF0000"/>
                </a:solidFill>
              </a:rPr>
              <a:t>SoECE</a:t>
            </a:r>
            <a:endParaRPr/>
          </a:p>
        </p:txBody>
      </p:sp>
      <p:pic>
        <p:nvPicPr>
          <p:cNvPr descr="kle tech logo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346" y="240145"/>
            <a:ext cx="2590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2376631" y="1450120"/>
            <a:ext cx="753398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Operating system 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Embedded system Design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424873" y="4067386"/>
            <a:ext cx="48121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Details: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961581" y="4443297"/>
            <a:ext cx="38423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Guidance of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Rohini Hongal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0" name="Google Shape;90;p1"/>
          <p:cNvGraphicFramePr/>
          <p:nvPr/>
        </p:nvGraphicFramePr>
        <p:xfrm>
          <a:off x="546701" y="45406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{E9FB7D73-D888-4E3D-909D-89FA558FBC2A}</a:tableStyleId>
              </a:tblPr>
              <a:tblGrid>
                <a:gridCol w="744225"/>
                <a:gridCol w="2191200"/>
                <a:gridCol w="1633075"/>
              </a:tblGrid>
              <a:tr h="169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Sl. 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USN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Murari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01FE20BEC084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Anand Doddamani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01FE20BEC102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Nitish D Kulkarni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01FE20BEC111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 S Sanjaya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01FE20BEC115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ctrTitle"/>
          </p:nvPr>
        </p:nvSpPr>
        <p:spPr>
          <a:xfrm>
            <a:off x="438728" y="240145"/>
            <a:ext cx="11314544" cy="63777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/>
          </a:p>
        </p:txBody>
      </p:sp>
      <p:sp>
        <p:nvSpPr>
          <p:cNvPr id="96" name="Google Shape;96;p2"/>
          <p:cNvSpPr txBox="1"/>
          <p:nvPr>
            <p:ph idx="1" type="subTitle"/>
          </p:nvPr>
        </p:nvSpPr>
        <p:spPr>
          <a:xfrm>
            <a:off x="7968671" y="436417"/>
            <a:ext cx="3916219" cy="979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0C1D"/>
              </a:buClr>
              <a:buSzPts val="2800"/>
              <a:buNone/>
            </a:pPr>
            <a:r>
              <a:rPr lang="en-IN" sz="2800">
                <a:solidFill>
                  <a:srgbClr val="F40C1D"/>
                </a:solidFill>
              </a:rPr>
              <a:t>SoECE</a:t>
            </a:r>
            <a:endParaRPr/>
          </a:p>
        </p:txBody>
      </p:sp>
      <p:pic>
        <p:nvPicPr>
          <p:cNvPr descr="kle tech logo"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346" y="240145"/>
            <a:ext cx="2590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2"/>
          <p:cNvCxnSpPr/>
          <p:nvPr/>
        </p:nvCxnSpPr>
        <p:spPr>
          <a:xfrm>
            <a:off x="701964" y="1136038"/>
            <a:ext cx="10788072" cy="0"/>
          </a:xfrm>
          <a:prstGeom prst="straightConnector1">
            <a:avLst/>
          </a:prstGeom>
          <a:noFill/>
          <a:ln cap="flat" cmpd="thickThin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2"/>
          <p:cNvSpPr txBox="1"/>
          <p:nvPr/>
        </p:nvSpPr>
        <p:spPr>
          <a:xfrm>
            <a:off x="1173018" y="1514763"/>
            <a:ext cx="6640946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arenR"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Introduction to Real Time Operating System(RTOS)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arenR"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Problem Statement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arenR"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Code analysis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arenR"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Simulation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5) 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ctrTitle"/>
          </p:nvPr>
        </p:nvSpPr>
        <p:spPr>
          <a:xfrm>
            <a:off x="452583" y="240145"/>
            <a:ext cx="11314544" cy="63777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/>
          </a:p>
        </p:txBody>
      </p:sp>
      <p:sp>
        <p:nvSpPr>
          <p:cNvPr id="105" name="Google Shape;105;p3"/>
          <p:cNvSpPr txBox="1"/>
          <p:nvPr>
            <p:ph idx="1" type="subTitle"/>
          </p:nvPr>
        </p:nvSpPr>
        <p:spPr>
          <a:xfrm>
            <a:off x="7998448" y="436417"/>
            <a:ext cx="3916219" cy="979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0C1D"/>
              </a:buClr>
              <a:buSzPts val="3200"/>
              <a:buNone/>
            </a:pPr>
            <a:r>
              <a:rPr lang="en-IN" sz="3200">
                <a:solidFill>
                  <a:srgbClr val="F40C1D"/>
                </a:solidFill>
              </a:rPr>
              <a:t>SoECE</a:t>
            </a:r>
            <a:endParaRPr/>
          </a:p>
        </p:txBody>
      </p:sp>
      <p:pic>
        <p:nvPicPr>
          <p:cNvPr descr="kle tech logo"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346" y="240145"/>
            <a:ext cx="2590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3"/>
          <p:cNvCxnSpPr/>
          <p:nvPr/>
        </p:nvCxnSpPr>
        <p:spPr>
          <a:xfrm>
            <a:off x="701964" y="1136038"/>
            <a:ext cx="10788072" cy="0"/>
          </a:xfrm>
          <a:prstGeom prst="straightConnector1">
            <a:avLst/>
          </a:prstGeom>
          <a:noFill/>
          <a:ln cap="flat" cmpd="thickThin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3"/>
          <p:cNvSpPr/>
          <p:nvPr/>
        </p:nvSpPr>
        <p:spPr>
          <a:xfrm>
            <a:off x="3787297" y="1094458"/>
            <a:ext cx="46451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Introduction to RTOS</a:t>
            </a:r>
            <a:r>
              <a:rPr b="0" lang="en-IN" sz="4000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440873" y="2105890"/>
            <a:ext cx="9522691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A real-time </a:t>
            </a:r>
            <a:r>
              <a:rPr lang="en-IN" sz="18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operating system (RTOS) </a:t>
            </a:r>
            <a:r>
              <a:rPr b="0" i="0" lang="en-IN" sz="18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is an operating system (OS) for real-time applications that process data and events that have critically defined time constraints.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There are different types of OS such as </a:t>
            </a:r>
            <a:r>
              <a:rPr i="1" lang="en-IN" sz="18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stand-alone OS, Network OS, Embedded OS.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OS acts as a bridge between the user commands and the hardware.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Some of the main functionalities of an OS are as follows :</a:t>
            </a:r>
            <a:endParaRPr/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Noto Sans Symbols"/>
              <a:buChar char="⮚"/>
            </a:pPr>
            <a:r>
              <a:rPr b="0" i="0" lang="en-IN" sz="1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Process management</a:t>
            </a:r>
            <a:endParaRPr/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Noto Sans Symbols"/>
              <a:buChar char="⮚"/>
            </a:pPr>
            <a:r>
              <a:rPr b="0" i="0" lang="en-IN" sz="1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Memory management</a:t>
            </a:r>
            <a:endParaRPr/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Noto Sans Symbols"/>
              <a:buChar char="⮚"/>
            </a:pPr>
            <a:r>
              <a:rPr b="0" i="0" lang="en-IN" sz="1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File management  </a:t>
            </a:r>
            <a:endParaRPr/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Noto Sans Symbols"/>
              <a:buChar char="⮚"/>
            </a:pPr>
            <a:r>
              <a:rPr b="0" i="0" lang="en-IN" sz="1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Accounting</a:t>
            </a:r>
            <a:endParaRPr/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Noto Sans Symbols"/>
              <a:buChar char="⮚"/>
            </a:pPr>
            <a:r>
              <a:rPr b="0" i="0" lang="en-IN" sz="1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/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Noto Sans Symbols"/>
              <a:buChar char="⮚"/>
            </a:pPr>
            <a:r>
              <a:rPr b="0" i="0" lang="en-IN" sz="1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Error detection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Here process management is one of the important aspects of an OS, there are different algorithms that have been adopted for the particular type of issue.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Some of them are First come first serve(FCFS), Round robin, Shortest Job First(SJF), and priority scheduling.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ctrTitle"/>
          </p:nvPr>
        </p:nvSpPr>
        <p:spPr>
          <a:xfrm>
            <a:off x="452583" y="240145"/>
            <a:ext cx="11314544" cy="63777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/>
          </a:p>
        </p:txBody>
      </p:sp>
      <p:sp>
        <p:nvSpPr>
          <p:cNvPr id="115" name="Google Shape;115;p4"/>
          <p:cNvSpPr txBox="1"/>
          <p:nvPr>
            <p:ph idx="1" type="subTitle"/>
          </p:nvPr>
        </p:nvSpPr>
        <p:spPr>
          <a:xfrm>
            <a:off x="7998448" y="436417"/>
            <a:ext cx="3916219" cy="979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0C1D"/>
              </a:buClr>
              <a:buSzPts val="3200"/>
              <a:buNone/>
            </a:pPr>
            <a:r>
              <a:rPr lang="en-IN" sz="3200">
                <a:solidFill>
                  <a:srgbClr val="F40C1D"/>
                </a:solidFill>
              </a:rPr>
              <a:t>SoECE</a:t>
            </a:r>
            <a:endParaRPr/>
          </a:p>
        </p:txBody>
      </p:sp>
      <p:pic>
        <p:nvPicPr>
          <p:cNvPr descr="kle tech logo"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346" y="240145"/>
            <a:ext cx="2590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4"/>
          <p:cNvCxnSpPr/>
          <p:nvPr/>
        </p:nvCxnSpPr>
        <p:spPr>
          <a:xfrm>
            <a:off x="701964" y="1136038"/>
            <a:ext cx="10788072" cy="0"/>
          </a:xfrm>
          <a:prstGeom prst="straightConnector1">
            <a:avLst/>
          </a:prstGeom>
          <a:noFill/>
          <a:ln cap="flat" cmpd="thickThin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4"/>
          <p:cNvSpPr/>
          <p:nvPr/>
        </p:nvSpPr>
        <p:spPr>
          <a:xfrm>
            <a:off x="3845006" y="1094458"/>
            <a:ext cx="452970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r>
              <a:rPr b="0" lang="en-IN" sz="4000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to RTOS</a:t>
            </a:r>
            <a:endParaRPr/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8707" y="1987677"/>
            <a:ext cx="5920057" cy="230036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796834" y="4297680"/>
            <a:ext cx="10528663" cy="3093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Preemptive Priority-Based Scheduling  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Real-time kernels generally support 256 priority levels, where 255 is the highest and 0 the lowest.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a preemptive priority-based scheduler, each task has a priority, and the highest-priority task runs first. 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a task with a priority higher than the current task becomes ready to run, the kernel immediately saves the current task s context in its TCB and switches to the higher-priority task.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ctrTitle"/>
          </p:nvPr>
        </p:nvSpPr>
        <p:spPr>
          <a:xfrm>
            <a:off x="424873" y="240145"/>
            <a:ext cx="11314544" cy="63777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/>
          </a:p>
        </p:txBody>
      </p:sp>
      <p:sp>
        <p:nvSpPr>
          <p:cNvPr id="126" name="Google Shape;126;p5"/>
          <p:cNvSpPr txBox="1"/>
          <p:nvPr>
            <p:ph idx="1" type="subTitle"/>
          </p:nvPr>
        </p:nvSpPr>
        <p:spPr>
          <a:xfrm>
            <a:off x="8522194" y="564554"/>
            <a:ext cx="3916219" cy="979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0C1D"/>
              </a:buClr>
              <a:buSzPts val="3200"/>
              <a:buNone/>
            </a:pPr>
            <a:r>
              <a:rPr lang="en-IN" sz="3200">
                <a:solidFill>
                  <a:srgbClr val="F40C1D"/>
                </a:solidFill>
              </a:rPr>
              <a:t>SoECE</a:t>
            </a:r>
            <a:endParaRPr/>
          </a:p>
        </p:txBody>
      </p:sp>
      <p:pic>
        <p:nvPicPr>
          <p:cNvPr descr="kle tech logo"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25" y="368282"/>
            <a:ext cx="2590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5"/>
          <p:cNvCxnSpPr/>
          <p:nvPr/>
        </p:nvCxnSpPr>
        <p:spPr>
          <a:xfrm>
            <a:off x="701964" y="1182219"/>
            <a:ext cx="10788072" cy="0"/>
          </a:xfrm>
          <a:prstGeom prst="straightConnector1">
            <a:avLst/>
          </a:prstGeom>
          <a:noFill/>
          <a:ln cap="flat" cmpd="thickThin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5"/>
          <p:cNvSpPr/>
          <p:nvPr/>
        </p:nvSpPr>
        <p:spPr>
          <a:xfrm>
            <a:off x="596825" y="1415473"/>
            <a:ext cx="111703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Write an RTOS code to perform the following tasks using Priority Scheduling Algorithm:-</a:t>
            </a:r>
            <a:r>
              <a:rPr b="0" lang="en-IN" sz="2400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1154545" y="1877292"/>
            <a:ext cx="983672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1: Interrupt Count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2: UART Display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3: If the count is even then beep the Buzzer twice else beep the buzzer once.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1016000" y="3334327"/>
            <a:ext cx="100584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as per the given problem statement, there are three tasks that have to be done using a priority scheduling algorithm. This means each task will be given some priority number according to which it should run the tasks.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first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run i.e it will keep the count of an interrupt that has occurred.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very next task would be to display the count on an uart.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last, if the count is even then the buzzer should beep two times and if it’s odd then it should beep for only one time.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ctrTitle"/>
          </p:nvPr>
        </p:nvSpPr>
        <p:spPr>
          <a:xfrm>
            <a:off x="438728" y="240145"/>
            <a:ext cx="11314544" cy="63777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/>
          </a:p>
        </p:txBody>
      </p:sp>
      <p:sp>
        <p:nvSpPr>
          <p:cNvPr id="137" name="Google Shape;137;p6"/>
          <p:cNvSpPr txBox="1"/>
          <p:nvPr>
            <p:ph idx="1" type="subTitle"/>
          </p:nvPr>
        </p:nvSpPr>
        <p:spPr>
          <a:xfrm>
            <a:off x="7998448" y="436417"/>
            <a:ext cx="3916219" cy="979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0C1D"/>
              </a:buClr>
              <a:buSzPts val="3200"/>
              <a:buNone/>
            </a:pPr>
            <a:r>
              <a:rPr lang="en-IN" sz="3200">
                <a:solidFill>
                  <a:srgbClr val="F40C1D"/>
                </a:solidFill>
              </a:rPr>
              <a:t>SoECE</a:t>
            </a:r>
            <a:endParaRPr/>
          </a:p>
        </p:txBody>
      </p:sp>
      <p:pic>
        <p:nvPicPr>
          <p:cNvPr descr="kle tech logo"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346" y="240145"/>
            <a:ext cx="2590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6"/>
          <p:cNvCxnSpPr/>
          <p:nvPr/>
        </p:nvCxnSpPr>
        <p:spPr>
          <a:xfrm>
            <a:off x="701964" y="1136038"/>
            <a:ext cx="10788072" cy="0"/>
          </a:xfrm>
          <a:prstGeom prst="straightConnector1">
            <a:avLst/>
          </a:prstGeom>
          <a:noFill/>
          <a:ln cap="flat" cmpd="thickThin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6"/>
          <p:cNvSpPr/>
          <p:nvPr/>
        </p:nvSpPr>
        <p:spPr>
          <a:xfrm>
            <a:off x="4461779" y="1094458"/>
            <a:ext cx="329615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Code Analysis:</a:t>
            </a:r>
            <a:r>
              <a:rPr b="0" lang="en-IN" sz="4000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2952" y="2542948"/>
            <a:ext cx="5115585" cy="2721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983" y="2512963"/>
            <a:ext cx="4899895" cy="2756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ctrTitle"/>
          </p:nvPr>
        </p:nvSpPr>
        <p:spPr>
          <a:xfrm>
            <a:off x="438728" y="240145"/>
            <a:ext cx="11314544" cy="63777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/>
          </a:p>
        </p:txBody>
      </p:sp>
      <p:sp>
        <p:nvSpPr>
          <p:cNvPr id="148" name="Google Shape;148;p7"/>
          <p:cNvSpPr txBox="1"/>
          <p:nvPr>
            <p:ph idx="1" type="subTitle"/>
          </p:nvPr>
        </p:nvSpPr>
        <p:spPr>
          <a:xfrm>
            <a:off x="7998448" y="436417"/>
            <a:ext cx="3916219" cy="979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0C1D"/>
              </a:buClr>
              <a:buSzPts val="3200"/>
              <a:buNone/>
            </a:pPr>
            <a:r>
              <a:rPr lang="en-IN" sz="3200">
                <a:solidFill>
                  <a:srgbClr val="F40C1D"/>
                </a:solidFill>
              </a:rPr>
              <a:t>SoECE</a:t>
            </a:r>
            <a:endParaRPr/>
          </a:p>
        </p:txBody>
      </p:sp>
      <p:pic>
        <p:nvPicPr>
          <p:cNvPr descr="kle tech logo"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346" y="240145"/>
            <a:ext cx="2590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7"/>
          <p:cNvCxnSpPr/>
          <p:nvPr/>
        </p:nvCxnSpPr>
        <p:spPr>
          <a:xfrm>
            <a:off x="701964" y="1136038"/>
            <a:ext cx="10788072" cy="0"/>
          </a:xfrm>
          <a:prstGeom prst="straightConnector1">
            <a:avLst/>
          </a:prstGeom>
          <a:noFill/>
          <a:ln cap="flat" cmpd="thickThin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7"/>
          <p:cNvSpPr/>
          <p:nvPr/>
        </p:nvSpPr>
        <p:spPr>
          <a:xfrm>
            <a:off x="4461779" y="1094458"/>
            <a:ext cx="329615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Code Analysis:</a:t>
            </a:r>
            <a:r>
              <a:rPr b="0" lang="en-IN" sz="4000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5877" y="2669719"/>
            <a:ext cx="4984209" cy="2803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5227" y="2710972"/>
            <a:ext cx="5138190" cy="2756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ctrTitle"/>
          </p:nvPr>
        </p:nvSpPr>
        <p:spPr>
          <a:xfrm>
            <a:off x="438728" y="240145"/>
            <a:ext cx="11314544" cy="63777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/>
          </a:p>
        </p:txBody>
      </p:sp>
      <p:sp>
        <p:nvSpPr>
          <p:cNvPr id="159" name="Google Shape;159;p8"/>
          <p:cNvSpPr txBox="1"/>
          <p:nvPr>
            <p:ph idx="1" type="subTitle"/>
          </p:nvPr>
        </p:nvSpPr>
        <p:spPr>
          <a:xfrm>
            <a:off x="7998448" y="436417"/>
            <a:ext cx="3916219" cy="979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0C1D"/>
              </a:buClr>
              <a:buSzPts val="3200"/>
              <a:buNone/>
            </a:pPr>
            <a:r>
              <a:rPr lang="en-IN" sz="3200">
                <a:solidFill>
                  <a:srgbClr val="F40C1D"/>
                </a:solidFill>
              </a:rPr>
              <a:t>SoECE</a:t>
            </a:r>
            <a:endParaRPr/>
          </a:p>
        </p:txBody>
      </p:sp>
      <p:pic>
        <p:nvPicPr>
          <p:cNvPr descr="kle tech logo" id="160" name="Google Shape;1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346" y="240145"/>
            <a:ext cx="2590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8"/>
          <p:cNvCxnSpPr/>
          <p:nvPr/>
        </p:nvCxnSpPr>
        <p:spPr>
          <a:xfrm>
            <a:off x="701964" y="1136038"/>
            <a:ext cx="10788072" cy="0"/>
          </a:xfrm>
          <a:prstGeom prst="straightConnector1">
            <a:avLst/>
          </a:prstGeom>
          <a:noFill/>
          <a:ln cap="flat" cmpd="thickThin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8"/>
          <p:cNvSpPr/>
          <p:nvPr/>
        </p:nvSpPr>
        <p:spPr>
          <a:xfrm>
            <a:off x="4461779" y="1094458"/>
            <a:ext cx="329615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Code Analysis:</a:t>
            </a:r>
            <a:r>
              <a:rPr b="0" lang="en-IN" sz="4000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63" name="Google Shape;16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2005691"/>
            <a:ext cx="6096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8"/>
          <p:cNvSpPr txBox="1"/>
          <p:nvPr/>
        </p:nvSpPr>
        <p:spPr>
          <a:xfrm>
            <a:off x="1815737" y="5772068"/>
            <a:ext cx="85169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analysis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0.1969  seconds 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analysis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5028 bytes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ctrTitle"/>
          </p:nvPr>
        </p:nvSpPr>
        <p:spPr>
          <a:xfrm>
            <a:off x="452583" y="240145"/>
            <a:ext cx="11314544" cy="63777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/>
          </a:p>
        </p:txBody>
      </p:sp>
      <p:sp>
        <p:nvSpPr>
          <p:cNvPr id="170" name="Google Shape;170;p9"/>
          <p:cNvSpPr txBox="1"/>
          <p:nvPr>
            <p:ph idx="1" type="subTitle"/>
          </p:nvPr>
        </p:nvSpPr>
        <p:spPr>
          <a:xfrm>
            <a:off x="7998448" y="436417"/>
            <a:ext cx="3916219" cy="979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0C1D"/>
              </a:buClr>
              <a:buSzPts val="3200"/>
              <a:buNone/>
            </a:pPr>
            <a:r>
              <a:rPr lang="en-IN" sz="3200">
                <a:solidFill>
                  <a:srgbClr val="F40C1D"/>
                </a:solidFill>
              </a:rPr>
              <a:t>SoECE</a:t>
            </a:r>
            <a:endParaRPr/>
          </a:p>
        </p:txBody>
      </p:sp>
      <p:pic>
        <p:nvPicPr>
          <p:cNvPr descr="kle tech logo" id="171" name="Google Shape;1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346" y="240145"/>
            <a:ext cx="2590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9"/>
          <p:cNvCxnSpPr/>
          <p:nvPr/>
        </p:nvCxnSpPr>
        <p:spPr>
          <a:xfrm>
            <a:off x="701964" y="1136038"/>
            <a:ext cx="10788072" cy="0"/>
          </a:xfrm>
          <a:prstGeom prst="straightConnector1">
            <a:avLst/>
          </a:prstGeom>
          <a:noFill/>
          <a:ln cap="flat" cmpd="thickThin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9"/>
          <p:cNvSpPr/>
          <p:nvPr/>
        </p:nvSpPr>
        <p:spPr>
          <a:xfrm>
            <a:off x="4241266" y="3001000"/>
            <a:ext cx="373717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Thank You </a:t>
            </a:r>
            <a:r>
              <a:rPr b="0" lang="en-IN" sz="6000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2022-10-18T17:19:17Z</dcterms:created>
  <dc:creator>nitish kulkarni</dc:creator>
</cp:coreProperties>
</file>