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6" r:id="rId4"/>
    <p:sldId id="271" r:id="rId5"/>
    <p:sldId id="272" r:id="rId6"/>
    <p:sldId id="265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34F0B-CDB3-4D71-9557-35434D0B5519}" v="1612" dt="2022-10-31T04:36:48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74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7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26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49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35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026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53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416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83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1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45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8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01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13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1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8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3433-C9F5-D668-2C71-EC1074F66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583" y="249851"/>
            <a:ext cx="11314544" cy="63777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br>
              <a:rPr lang="en-IN" sz="1400" dirty="0"/>
            </a:br>
            <a:r>
              <a:rPr lang="en-IN" sz="1400" dirty="0"/>
              <a:t> </a:t>
            </a:r>
            <a:br>
              <a:rPr lang="en-IN" sz="1400" dirty="0"/>
            </a:br>
            <a:endParaRPr lang="en-IN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C85F5-2F70-E619-D206-1BB67B41D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671" y="436417"/>
            <a:ext cx="3916219" cy="979056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SoECE</a:t>
            </a:r>
          </a:p>
        </p:txBody>
      </p:sp>
      <p:pic>
        <p:nvPicPr>
          <p:cNvPr id="4" name="Picture 3" descr="kle tech logo">
            <a:extLst>
              <a:ext uri="{FF2B5EF4-FFF2-40B4-BE49-F238E27FC236}">
                <a16:creationId xmlns:a16="http://schemas.microsoft.com/office/drawing/2014/main" id="{B5EDFD68-C80D-8894-0577-1161FBB00A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6" y="240145"/>
            <a:ext cx="2590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2439D0-C181-C3F7-94E4-3036648CAA23}"/>
              </a:ext>
            </a:extLst>
          </p:cNvPr>
          <p:cNvSpPr/>
          <p:nvPr/>
        </p:nvSpPr>
        <p:spPr>
          <a:xfrm>
            <a:off x="2186131" y="926245"/>
            <a:ext cx="753398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Operating system and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Embedded system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0EAC5F-4D91-4CE2-8CF3-1A55248DFE1E}"/>
              </a:ext>
            </a:extLst>
          </p:cNvPr>
          <p:cNvSpPr txBox="1"/>
          <p:nvPr/>
        </p:nvSpPr>
        <p:spPr>
          <a:xfrm>
            <a:off x="1032092" y="3079167"/>
            <a:ext cx="481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Students Details: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383F9-4FE1-166E-4BCB-6B0F248F48F1}"/>
              </a:ext>
            </a:extLst>
          </p:cNvPr>
          <p:cNvSpPr txBox="1"/>
          <p:nvPr/>
        </p:nvSpPr>
        <p:spPr>
          <a:xfrm>
            <a:off x="8854425" y="5622016"/>
            <a:ext cx="384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Under the Guidance of</a:t>
            </a:r>
            <a:r>
              <a:rPr lang="en-IN" dirty="0"/>
              <a:t>:</a:t>
            </a:r>
          </a:p>
          <a:p>
            <a:r>
              <a:rPr lang="en-IN" dirty="0"/>
              <a:t>Prof. Rohini </a:t>
            </a:r>
            <a:r>
              <a:rPr lang="en-IN" dirty="0" err="1"/>
              <a:t>Hongal</a:t>
            </a:r>
            <a:endParaRPr lang="en-IN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3934B87-DFF6-9A93-C364-79B67FF4C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22206"/>
              </p:ext>
            </p:extLst>
          </p:nvPr>
        </p:nvGraphicFramePr>
        <p:xfrm>
          <a:off x="1130107" y="3433376"/>
          <a:ext cx="526300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355">
                  <a:extLst>
                    <a:ext uri="{9D8B030D-6E8A-4147-A177-3AD203B41FA5}">
                      <a16:colId xmlns:a16="http://schemas.microsoft.com/office/drawing/2014/main" val="3326085741"/>
                    </a:ext>
                  </a:extLst>
                </a:gridCol>
                <a:gridCol w="2524304">
                  <a:extLst>
                    <a:ext uri="{9D8B030D-6E8A-4147-A177-3AD203B41FA5}">
                      <a16:colId xmlns:a16="http://schemas.microsoft.com/office/drawing/2014/main" val="2174206947"/>
                    </a:ext>
                  </a:extLst>
                </a:gridCol>
                <a:gridCol w="1881348">
                  <a:extLst>
                    <a:ext uri="{9D8B030D-6E8A-4147-A177-3AD203B41FA5}">
                      <a16:colId xmlns:a16="http://schemas.microsoft.com/office/drawing/2014/main" val="295385014"/>
                    </a:ext>
                  </a:extLst>
                </a:gridCol>
              </a:tblGrid>
              <a:tr h="169334">
                <a:tc>
                  <a:txBody>
                    <a:bodyPr/>
                    <a:lstStyle/>
                    <a:p>
                      <a:r>
                        <a:rPr lang="en-IN" dirty="0"/>
                        <a:t>Sl.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98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Murari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01FE20BEC084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21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Anand Doddamani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01FE20BEC102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4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Nitish D Kulkarni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01FE20BEC111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2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 S Sanjaya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01FE20BEC115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12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4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3433-C9F5-D668-2C71-EC1074F66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28" y="240145"/>
            <a:ext cx="11314544" cy="63777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/>
            <a:r>
              <a:rPr lang="en-IN" sz="1400" dirty="0"/>
              <a:t> </a:t>
            </a:r>
            <a:br>
              <a:rPr lang="en-IN" sz="1400" dirty="0"/>
            </a:br>
            <a:endParaRPr lang="en-IN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C85F5-2F70-E619-D206-1BB67B41D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671" y="436417"/>
            <a:ext cx="3916219" cy="97905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40C1D"/>
                </a:solidFill>
              </a:rPr>
              <a:t>SoECE</a:t>
            </a:r>
          </a:p>
        </p:txBody>
      </p:sp>
      <p:pic>
        <p:nvPicPr>
          <p:cNvPr id="4" name="Picture 3" descr="kle tech logo">
            <a:extLst>
              <a:ext uri="{FF2B5EF4-FFF2-40B4-BE49-F238E27FC236}">
                <a16:creationId xmlns:a16="http://schemas.microsoft.com/office/drawing/2014/main" id="{B5EDFD68-C80D-8894-0577-1161FBB00A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6" y="240145"/>
            <a:ext cx="2590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F140B4-BB69-03DA-1C13-6E766618312C}"/>
              </a:ext>
            </a:extLst>
          </p:cNvPr>
          <p:cNvCxnSpPr>
            <a:cxnSpLocks/>
          </p:cNvCxnSpPr>
          <p:nvPr/>
        </p:nvCxnSpPr>
        <p:spPr>
          <a:xfrm>
            <a:off x="701964" y="1136038"/>
            <a:ext cx="10788072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1C0DFF-3687-DB1A-2237-6CCFE968E9F5}"/>
              </a:ext>
            </a:extLst>
          </p:cNvPr>
          <p:cNvSpPr txBox="1"/>
          <p:nvPr/>
        </p:nvSpPr>
        <p:spPr>
          <a:xfrm>
            <a:off x="1530206" y="2141574"/>
            <a:ext cx="7426758" cy="295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000" b="1" dirty="0">
                <a:latin typeface="Corbel"/>
              </a:rPr>
              <a:t>Contents:</a:t>
            </a:r>
          </a:p>
          <a:p>
            <a:endParaRPr lang="en-IN" dirty="0">
              <a:latin typeface="Corbel" panose="020B0503020204020204" pitchFamily="34" charset="0"/>
            </a:endParaRPr>
          </a:p>
          <a:p>
            <a:pPr marL="342900" indent="-342900">
              <a:buAutoNum type="arabicParenR"/>
            </a:pPr>
            <a:r>
              <a:rPr lang="en-IN" sz="3200" dirty="0">
                <a:latin typeface="Corbel"/>
              </a:rPr>
              <a:t>Introduction</a:t>
            </a:r>
          </a:p>
          <a:p>
            <a:pPr marL="342900" indent="-342900">
              <a:buFontTx/>
              <a:buAutoNum type="arabicParenR"/>
            </a:pPr>
            <a:r>
              <a:rPr lang="en-IN" sz="3200" dirty="0">
                <a:latin typeface="Corbel"/>
              </a:rPr>
              <a:t>Problem Statement</a:t>
            </a:r>
          </a:p>
          <a:p>
            <a:pPr marL="342900" indent="-342900">
              <a:buAutoNum type="arabicParenR"/>
            </a:pPr>
            <a:r>
              <a:rPr lang="en-IN" sz="3200" dirty="0">
                <a:latin typeface="Corbel"/>
              </a:rPr>
              <a:t>What is Semaphore , SWI and Events?</a:t>
            </a:r>
          </a:p>
          <a:p>
            <a:r>
              <a:rPr lang="en-IN" sz="3200" dirty="0">
                <a:latin typeface="Corbel"/>
              </a:rPr>
              <a:t>4) How it works?</a:t>
            </a:r>
          </a:p>
        </p:txBody>
      </p:sp>
    </p:spTree>
    <p:extLst>
      <p:ext uri="{BB962C8B-B14F-4D97-AF65-F5344CB8AC3E}">
        <p14:creationId xmlns:p14="http://schemas.microsoft.com/office/powerpoint/2010/main" val="165418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3433-C9F5-D668-2C71-EC1074F66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583" y="240145"/>
            <a:ext cx="11314544" cy="63777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/>
            <a:r>
              <a:rPr lang="en-IN" sz="1400" dirty="0"/>
              <a:t> </a:t>
            </a:r>
            <a:br>
              <a:rPr lang="en-IN" sz="1400" dirty="0"/>
            </a:br>
            <a:endParaRPr lang="en-IN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C85F5-2F70-E619-D206-1BB67B41D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1830" y="436417"/>
            <a:ext cx="3916219" cy="97905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40C1D"/>
                </a:solidFill>
              </a:rPr>
              <a:t>SoECE</a:t>
            </a:r>
          </a:p>
        </p:txBody>
      </p:sp>
      <p:pic>
        <p:nvPicPr>
          <p:cNvPr id="4" name="Picture 3" descr="kle tech logo">
            <a:extLst>
              <a:ext uri="{FF2B5EF4-FFF2-40B4-BE49-F238E27FC236}">
                <a16:creationId xmlns:a16="http://schemas.microsoft.com/office/drawing/2014/main" id="{B5EDFD68-C80D-8894-0577-1161FBB00A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6" y="240145"/>
            <a:ext cx="2590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F140B4-BB69-03DA-1C13-6E766618312C}"/>
              </a:ext>
            </a:extLst>
          </p:cNvPr>
          <p:cNvCxnSpPr>
            <a:cxnSpLocks/>
          </p:cNvCxnSpPr>
          <p:nvPr/>
        </p:nvCxnSpPr>
        <p:spPr>
          <a:xfrm>
            <a:off x="701964" y="1136038"/>
            <a:ext cx="10788072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17EC1D1-E3F5-92DD-0AEF-5F0C00211DE8}"/>
              </a:ext>
            </a:extLst>
          </p:cNvPr>
          <p:cNvSpPr/>
          <p:nvPr/>
        </p:nvSpPr>
        <p:spPr>
          <a:xfrm>
            <a:off x="800596" y="1324046"/>
            <a:ext cx="47211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Problem statement:-</a:t>
            </a:r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B0E27-CD93-6C44-216D-36B70257BE3B}"/>
              </a:ext>
            </a:extLst>
          </p:cNvPr>
          <p:cNvSpPr txBox="1"/>
          <p:nvPr/>
        </p:nvSpPr>
        <p:spPr>
          <a:xfrm>
            <a:off x="932873" y="2466109"/>
            <a:ext cx="10381672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/>
              <a:t>(Using Semaphore , SWI and Events)</a:t>
            </a:r>
          </a:p>
          <a:p>
            <a:r>
              <a:rPr lang="en-US" sz="2800" dirty="0"/>
              <a:t>Write a RTOS code to implement the elevator on occurrence of external interrupt Eint0 &amp; Eint1 using Event Flags.</a:t>
            </a:r>
          </a:p>
        </p:txBody>
      </p:sp>
    </p:spTree>
    <p:extLst>
      <p:ext uri="{BB962C8B-B14F-4D97-AF65-F5344CB8AC3E}">
        <p14:creationId xmlns:p14="http://schemas.microsoft.com/office/powerpoint/2010/main" val="51652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3433-C9F5-D668-2C71-EC1074F66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583" y="240145"/>
            <a:ext cx="11314544" cy="63777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/>
            <a:r>
              <a:rPr lang="en-IN" sz="1400" dirty="0"/>
              <a:t> </a:t>
            </a:r>
            <a:br>
              <a:rPr lang="en-IN" sz="1400" dirty="0"/>
            </a:br>
            <a:endParaRPr lang="en-IN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C85F5-2F70-E619-D206-1BB67B41D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453" y="436417"/>
            <a:ext cx="3916219" cy="97905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40C1D"/>
                </a:solidFill>
              </a:rPr>
              <a:t>SoECE</a:t>
            </a:r>
          </a:p>
        </p:txBody>
      </p:sp>
      <p:pic>
        <p:nvPicPr>
          <p:cNvPr id="4" name="Picture 3" descr="kle tech logo">
            <a:extLst>
              <a:ext uri="{FF2B5EF4-FFF2-40B4-BE49-F238E27FC236}">
                <a16:creationId xmlns:a16="http://schemas.microsoft.com/office/drawing/2014/main" id="{B5EDFD68-C80D-8894-0577-1161FBB00A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6" y="240145"/>
            <a:ext cx="2590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F140B4-BB69-03DA-1C13-6E766618312C}"/>
              </a:ext>
            </a:extLst>
          </p:cNvPr>
          <p:cNvCxnSpPr>
            <a:cxnSpLocks/>
          </p:cNvCxnSpPr>
          <p:nvPr/>
        </p:nvCxnSpPr>
        <p:spPr>
          <a:xfrm>
            <a:off x="701964" y="1136038"/>
            <a:ext cx="10788072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17EC1D1-E3F5-92DD-0AEF-5F0C00211DE8}"/>
              </a:ext>
            </a:extLst>
          </p:cNvPr>
          <p:cNvSpPr/>
          <p:nvPr/>
        </p:nvSpPr>
        <p:spPr>
          <a:xfrm>
            <a:off x="-940127" y="1324746"/>
            <a:ext cx="5618950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SWI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C86E7-0D04-79E2-332C-F86771A3F227}"/>
              </a:ext>
            </a:extLst>
          </p:cNvPr>
          <p:cNvSpPr txBox="1"/>
          <p:nvPr/>
        </p:nvSpPr>
        <p:spPr>
          <a:xfrm>
            <a:off x="879954" y="2604299"/>
            <a:ext cx="10788072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aramond"/>
              </a:rPr>
              <a:t>SWI is software interrupt which</a:t>
            </a:r>
            <a:r>
              <a:rPr lang="en-IN" sz="2400" dirty="0">
                <a:ea typeface="+mn-lt"/>
                <a:cs typeface="+mn-lt"/>
              </a:rPr>
              <a:t> often occurs when an application software terminates or when it requests the operating system for some service</a:t>
            </a:r>
            <a:r>
              <a:rPr lang="en-IN" sz="2400" dirty="0">
                <a:latin typeface="Garamond"/>
              </a:rPr>
              <a:t> </a:t>
            </a:r>
            <a:endParaRPr lang="en-US">
              <a:latin typeface="Garamon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 this project we have used two user defined software interrupts (SWI8 &amp; SWI9)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SWI8 – Eint0 Initialization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SWI9 – Eint1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44123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3433-C9F5-D668-2C71-EC1074F66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583" y="240145"/>
            <a:ext cx="11314544" cy="63777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/>
            <a:r>
              <a:rPr lang="en-IN" sz="1400" dirty="0"/>
              <a:t> </a:t>
            </a:r>
            <a:br>
              <a:rPr lang="en-IN" sz="1400" dirty="0"/>
            </a:br>
            <a:endParaRPr lang="en-IN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C85F5-2F70-E619-D206-1BB67B41D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453" y="436417"/>
            <a:ext cx="3916219" cy="97905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40C1D"/>
                </a:solidFill>
              </a:rPr>
              <a:t>SoECE</a:t>
            </a:r>
          </a:p>
        </p:txBody>
      </p:sp>
      <p:pic>
        <p:nvPicPr>
          <p:cNvPr id="4" name="Picture 3" descr="kle tech logo">
            <a:extLst>
              <a:ext uri="{FF2B5EF4-FFF2-40B4-BE49-F238E27FC236}">
                <a16:creationId xmlns:a16="http://schemas.microsoft.com/office/drawing/2014/main" id="{B5EDFD68-C80D-8894-0577-1161FBB00A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6" y="240145"/>
            <a:ext cx="2590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F140B4-BB69-03DA-1C13-6E766618312C}"/>
              </a:ext>
            </a:extLst>
          </p:cNvPr>
          <p:cNvCxnSpPr>
            <a:cxnSpLocks/>
          </p:cNvCxnSpPr>
          <p:nvPr/>
        </p:nvCxnSpPr>
        <p:spPr>
          <a:xfrm>
            <a:off x="701964" y="1136038"/>
            <a:ext cx="10788072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17EC1D1-E3F5-92DD-0AEF-5F0C00211DE8}"/>
              </a:ext>
            </a:extLst>
          </p:cNvPr>
          <p:cNvSpPr/>
          <p:nvPr/>
        </p:nvSpPr>
        <p:spPr>
          <a:xfrm>
            <a:off x="-940127" y="1324746"/>
            <a:ext cx="5618950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Events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C86E7-0D04-79E2-332C-F86771A3F227}"/>
              </a:ext>
            </a:extLst>
          </p:cNvPr>
          <p:cNvSpPr txBox="1"/>
          <p:nvPr/>
        </p:nvSpPr>
        <p:spPr>
          <a:xfrm>
            <a:off x="879954" y="2604299"/>
            <a:ext cx="10788072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ea typeface="+mn-lt"/>
                <a:cs typeface="+mn-lt"/>
              </a:rPr>
              <a:t>An event is an action or occurrence that can be identified by a program and has significance for system hardware or software.</a:t>
            </a:r>
            <a:endParaRPr lang="en-US" dirty="0">
              <a:latin typeface="Garamon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 our current project, Job1 waits for an event flag which is set by Eint0 and Eint1 using the API </a:t>
            </a:r>
            <a:r>
              <a:rPr lang="en-IN" sz="2400" dirty="0" err="1"/>
              <a:t>isr_evt_set</a:t>
            </a:r>
            <a:r>
              <a:rPr lang="en-IN" sz="2400" dirty="0"/>
              <a:t>( ) .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When the event is set only then the statements of the job1 will be executed and if the event flag isn't set then it will continue to wait.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3847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3433-C9F5-D668-2C71-EC1074F66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583" y="240145"/>
            <a:ext cx="11314544" cy="63777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/>
            <a:r>
              <a:rPr lang="en-IN" sz="1400" dirty="0"/>
              <a:t> </a:t>
            </a:r>
            <a:br>
              <a:rPr lang="en-IN" sz="1400" dirty="0"/>
            </a:br>
            <a:endParaRPr lang="en-IN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C85F5-2F70-E619-D206-1BB67B41D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453" y="436417"/>
            <a:ext cx="3916219" cy="97905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40C1D"/>
                </a:solidFill>
              </a:rPr>
              <a:t>SoECE</a:t>
            </a:r>
          </a:p>
        </p:txBody>
      </p:sp>
      <p:pic>
        <p:nvPicPr>
          <p:cNvPr id="4" name="Picture 3" descr="kle tech logo">
            <a:extLst>
              <a:ext uri="{FF2B5EF4-FFF2-40B4-BE49-F238E27FC236}">
                <a16:creationId xmlns:a16="http://schemas.microsoft.com/office/drawing/2014/main" id="{B5EDFD68-C80D-8894-0577-1161FBB00A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6" y="240145"/>
            <a:ext cx="2590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F140B4-BB69-03DA-1C13-6E766618312C}"/>
              </a:ext>
            </a:extLst>
          </p:cNvPr>
          <p:cNvCxnSpPr>
            <a:cxnSpLocks/>
          </p:cNvCxnSpPr>
          <p:nvPr/>
        </p:nvCxnSpPr>
        <p:spPr>
          <a:xfrm>
            <a:off x="701964" y="1136038"/>
            <a:ext cx="10788072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17EC1D1-E3F5-92DD-0AEF-5F0C00211DE8}"/>
              </a:ext>
            </a:extLst>
          </p:cNvPr>
          <p:cNvSpPr/>
          <p:nvPr/>
        </p:nvSpPr>
        <p:spPr>
          <a:xfrm>
            <a:off x="-332456" y="1131835"/>
            <a:ext cx="5618950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Semaphore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C86E7-0D04-79E2-332C-F86771A3F227}"/>
              </a:ext>
            </a:extLst>
          </p:cNvPr>
          <p:cNvSpPr txBox="1"/>
          <p:nvPr/>
        </p:nvSpPr>
        <p:spPr>
          <a:xfrm>
            <a:off x="1033680" y="2033100"/>
            <a:ext cx="10788072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ea typeface="+mn-lt"/>
                <a:cs typeface="+mn-lt"/>
              </a:rPr>
              <a:t>A semaphore </a:t>
            </a:r>
            <a:r>
              <a:rPr lang="en-IN" sz="2400" b="0" i="0" dirty="0">
                <a:effectLst/>
                <a:ea typeface="+mn-lt"/>
                <a:cs typeface="+mn-lt"/>
              </a:rPr>
              <a:t>is a </a:t>
            </a:r>
            <a:r>
              <a:rPr lang="en-IN" sz="2400" dirty="0">
                <a:ea typeface="+mn-lt"/>
                <a:cs typeface="+mn-lt"/>
              </a:rPr>
              <a:t>variable used to control access to </a:t>
            </a:r>
            <a:r>
              <a:rPr lang="en-IN" sz="2400" b="0" i="0" dirty="0">
                <a:effectLst/>
                <a:ea typeface="+mn-lt"/>
                <a:cs typeface="+mn-lt"/>
              </a:rPr>
              <a:t>a </a:t>
            </a:r>
            <a:r>
              <a:rPr lang="en-IN" sz="2400" dirty="0">
                <a:ea typeface="+mn-lt"/>
                <a:cs typeface="+mn-lt"/>
              </a:rPr>
              <a:t>common, shared resource </a:t>
            </a:r>
            <a:r>
              <a:rPr lang="en-IN" sz="2400" b="0" i="0" dirty="0">
                <a:effectLst/>
                <a:ea typeface="+mn-lt"/>
                <a:cs typeface="+mn-lt"/>
              </a:rPr>
              <a:t>that </a:t>
            </a:r>
            <a:r>
              <a:rPr lang="en-IN" sz="2400" dirty="0">
                <a:ea typeface="+mn-lt"/>
                <a:cs typeface="+mn-lt"/>
              </a:rPr>
              <a:t>needs to be accessed by multiple jobs or processes.</a:t>
            </a:r>
            <a:endParaRPr lang="en-IN" sz="2400" dirty="0"/>
          </a:p>
          <a:p>
            <a:endParaRPr lang="en-IN" sz="2400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ea typeface="+mn-lt"/>
                <a:cs typeface="+mn-lt"/>
              </a:rPr>
              <a:t>Types of Semaphore</a:t>
            </a:r>
          </a:p>
          <a:p>
            <a:pPr marL="742950" indent="-742950">
              <a:buAutoNum type="arabicPeriod"/>
            </a:pPr>
            <a:r>
              <a:rPr lang="en-IN" sz="2400" dirty="0">
                <a:ea typeface="+mn-lt"/>
                <a:cs typeface="+mn-lt"/>
              </a:rPr>
              <a:t>Binary Semaphore</a:t>
            </a:r>
            <a:endParaRPr lang="en-US" sz="2400" dirty="0">
              <a:ea typeface="+mn-lt"/>
              <a:cs typeface="+mn-lt"/>
            </a:endParaRPr>
          </a:p>
          <a:p>
            <a:pPr marL="742950" indent="-742950">
              <a:buAutoNum type="arabicPeriod"/>
            </a:pPr>
            <a:r>
              <a:rPr lang="en-IN" sz="2400" dirty="0">
                <a:ea typeface="+mn-lt"/>
                <a:cs typeface="+mn-lt"/>
              </a:rPr>
              <a:t>Counting Semaphore</a:t>
            </a:r>
            <a:endParaRPr lang="en-US" sz="2400" dirty="0">
              <a:ea typeface="+mn-lt"/>
              <a:cs typeface="+mn-lt"/>
            </a:endParaRPr>
          </a:p>
          <a:p>
            <a:pPr marL="742950" indent="-742950">
              <a:buAutoNum type="arabicPeriod"/>
            </a:pPr>
            <a:r>
              <a:rPr lang="en-IN" sz="2400" dirty="0">
                <a:ea typeface="+mn-lt"/>
                <a:cs typeface="+mn-lt"/>
              </a:rPr>
              <a:t>Mutex</a:t>
            </a:r>
          </a:p>
          <a:p>
            <a:endParaRPr lang="en-IN" sz="24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IN" sz="2400" dirty="0">
                <a:ea typeface="+mn-lt"/>
                <a:cs typeface="+mn-lt"/>
              </a:rPr>
              <a:t>We have used binary semaphore for the implementation of this project.</a:t>
            </a:r>
            <a:endParaRPr lang="en-IN" sz="3600" dirty="0">
              <a:ea typeface="+mn-lt"/>
              <a:cs typeface="+mn-lt"/>
            </a:endParaRPr>
          </a:p>
          <a:p>
            <a:endParaRPr lang="en-IN" sz="3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507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3433-C9F5-D668-2C71-EC1074F66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583" y="240145"/>
            <a:ext cx="11285608" cy="661884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/>
            <a:r>
              <a:rPr lang="en-IN" sz="1400" dirty="0"/>
              <a:t> </a:t>
            </a:r>
            <a:br>
              <a:rPr lang="en-IN" sz="1400" dirty="0"/>
            </a:br>
            <a:endParaRPr lang="en-IN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C85F5-2F70-E619-D206-1BB67B41D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453" y="436417"/>
            <a:ext cx="3916219" cy="97905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40C1D"/>
                </a:solidFill>
              </a:rPr>
              <a:t>SoECE</a:t>
            </a:r>
          </a:p>
        </p:txBody>
      </p:sp>
      <p:pic>
        <p:nvPicPr>
          <p:cNvPr id="4" name="Picture 3" descr="kle tech logo">
            <a:extLst>
              <a:ext uri="{FF2B5EF4-FFF2-40B4-BE49-F238E27FC236}">
                <a16:creationId xmlns:a16="http://schemas.microsoft.com/office/drawing/2014/main" id="{B5EDFD68-C80D-8894-0577-1161FBB00A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6" y="240145"/>
            <a:ext cx="2590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F140B4-BB69-03DA-1C13-6E766618312C}"/>
              </a:ext>
            </a:extLst>
          </p:cNvPr>
          <p:cNvCxnSpPr>
            <a:cxnSpLocks/>
          </p:cNvCxnSpPr>
          <p:nvPr/>
        </p:nvCxnSpPr>
        <p:spPr>
          <a:xfrm>
            <a:off x="701964" y="1136038"/>
            <a:ext cx="10788072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17EC1D1-E3F5-92DD-0AEF-5F0C00211DE8}"/>
              </a:ext>
            </a:extLst>
          </p:cNvPr>
          <p:cNvSpPr/>
          <p:nvPr/>
        </p:nvSpPr>
        <p:spPr>
          <a:xfrm>
            <a:off x="-940127" y="1324746"/>
            <a:ext cx="5618950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Working</a:t>
            </a:r>
            <a:endParaRPr lang="en-US" dirty="0"/>
          </a:p>
        </p:txBody>
      </p:sp>
      <p:pic>
        <p:nvPicPr>
          <p:cNvPr id="5" name="Picture 7" descr="Diagram&#10;&#10;Description automatically generated">
            <a:extLst>
              <a:ext uri="{FF2B5EF4-FFF2-40B4-BE49-F238E27FC236}">
                <a16:creationId xmlns:a16="http://schemas.microsoft.com/office/drawing/2014/main" id="{73C45474-8F1D-DD54-557B-6D76BA85F6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0" r="314" b="2152"/>
          <a:stretch/>
        </p:blipFill>
        <p:spPr>
          <a:xfrm>
            <a:off x="4069289" y="1159398"/>
            <a:ext cx="3272158" cy="57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6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3433-C9F5-D668-2C71-EC1074F66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710" y="240145"/>
            <a:ext cx="11285608" cy="661884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/>
            <a:r>
              <a:rPr lang="en-IN" sz="1400" dirty="0"/>
              <a:t> </a:t>
            </a:r>
            <a:br>
              <a:rPr lang="en-IN" sz="1400" dirty="0"/>
            </a:br>
            <a:endParaRPr lang="en-IN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C85F5-2F70-E619-D206-1BB67B41D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453" y="436417"/>
            <a:ext cx="3916219" cy="97905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40C1D"/>
                </a:solidFill>
              </a:rPr>
              <a:t>SoECE</a:t>
            </a:r>
          </a:p>
        </p:txBody>
      </p:sp>
      <p:pic>
        <p:nvPicPr>
          <p:cNvPr id="4" name="Picture 3" descr="kle tech logo">
            <a:extLst>
              <a:ext uri="{FF2B5EF4-FFF2-40B4-BE49-F238E27FC236}">
                <a16:creationId xmlns:a16="http://schemas.microsoft.com/office/drawing/2014/main" id="{B5EDFD68-C80D-8894-0577-1161FBB00A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6" y="240145"/>
            <a:ext cx="2590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F140B4-BB69-03DA-1C13-6E766618312C}"/>
              </a:ext>
            </a:extLst>
          </p:cNvPr>
          <p:cNvCxnSpPr>
            <a:cxnSpLocks/>
          </p:cNvCxnSpPr>
          <p:nvPr/>
        </p:nvCxnSpPr>
        <p:spPr>
          <a:xfrm>
            <a:off x="701964" y="1136038"/>
            <a:ext cx="10788072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17EC1D1-E3F5-92DD-0AEF-5F0C00211DE8}"/>
              </a:ext>
            </a:extLst>
          </p:cNvPr>
          <p:cNvSpPr/>
          <p:nvPr/>
        </p:nvSpPr>
        <p:spPr>
          <a:xfrm>
            <a:off x="2783063" y="3099531"/>
            <a:ext cx="5618950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92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962</Words>
  <Application>Microsoft Office PowerPoint</Application>
  <PresentationFormat>Widescreen</PresentationFormat>
  <Paragraphs>121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Organic</vt:lpstr>
      <vt:lpstr>   </vt:lpstr>
      <vt:lpstr>  </vt:lpstr>
      <vt:lpstr>  </vt:lpstr>
      <vt:lpstr>  </vt:lpstr>
      <vt:lpstr>  </vt:lpstr>
      <vt:lpstr>  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nitish kulkarni</dc:creator>
  <cp:lastModifiedBy>nitish kulkarni</cp:lastModifiedBy>
  <cp:revision>229</cp:revision>
  <dcterms:created xsi:type="dcterms:W3CDTF">2022-10-16T19:05:00Z</dcterms:created>
  <dcterms:modified xsi:type="dcterms:W3CDTF">2022-11-21T06:11:21Z</dcterms:modified>
</cp:coreProperties>
</file>