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9"/>
  </p:notesMasterIdLst>
  <p:sldIdLst>
    <p:sldId id="300" r:id="rId6"/>
    <p:sldId id="323" r:id="rId7"/>
    <p:sldId id="302" r:id="rId8"/>
    <p:sldId id="259" r:id="rId9"/>
    <p:sldId id="324" r:id="rId10"/>
    <p:sldId id="354" r:id="rId11"/>
    <p:sldId id="327" r:id="rId12"/>
    <p:sldId id="361" r:id="rId13"/>
    <p:sldId id="326" r:id="rId14"/>
    <p:sldId id="330" r:id="rId15"/>
    <p:sldId id="303" r:id="rId16"/>
    <p:sldId id="331" r:id="rId17"/>
    <p:sldId id="305" r:id="rId18"/>
    <p:sldId id="320" r:id="rId19"/>
    <p:sldId id="322" r:id="rId20"/>
    <p:sldId id="321" r:id="rId21"/>
    <p:sldId id="317" r:id="rId22"/>
    <p:sldId id="338" r:id="rId23"/>
    <p:sldId id="343" r:id="rId24"/>
    <p:sldId id="357" r:id="rId25"/>
    <p:sldId id="340" r:id="rId26"/>
    <p:sldId id="359" r:id="rId27"/>
    <p:sldId id="360" r:id="rId28"/>
    <p:sldId id="358" r:id="rId29"/>
    <p:sldId id="362" r:id="rId30"/>
    <p:sldId id="342" r:id="rId31"/>
    <p:sldId id="356" r:id="rId32"/>
    <p:sldId id="349" r:id="rId33"/>
    <p:sldId id="352" r:id="rId34"/>
    <p:sldId id="353" r:id="rId35"/>
    <p:sldId id="351" r:id="rId36"/>
    <p:sldId id="318" r:id="rId37"/>
    <p:sldId id="3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Buchanan" initials="SB" lastIdx="2" clrIdx="0">
    <p:extLst>
      <p:ext uri="{19B8F6BF-5375-455C-9EA6-DF929625EA0E}">
        <p15:presenceInfo xmlns:p15="http://schemas.microsoft.com/office/powerpoint/2012/main" userId="75e6bc1c2aa61b7a" providerId="Windows Live"/>
      </p:ext>
    </p:extLst>
  </p:cmAuthor>
  <p:cmAuthor id="2" name="James Burleson" initials="JB" lastIdx="1" clrIdx="1">
    <p:extLst>
      <p:ext uri="{19B8F6BF-5375-455C-9EA6-DF929625EA0E}">
        <p15:presenceInfo xmlns:p15="http://schemas.microsoft.com/office/powerpoint/2012/main" userId="James Burleson" providerId="None"/>
      </p:ext>
    </p:extLst>
  </p:cmAuthor>
  <p:cmAuthor id="3" name="Sandy Alto (GP Strategies Corporation)" initials="SA(SC" lastIdx="1" clrIdx="2">
    <p:extLst>
      <p:ext uri="{19B8F6BF-5375-455C-9EA6-DF929625EA0E}">
        <p15:presenceInfo xmlns:p15="http://schemas.microsoft.com/office/powerpoint/2012/main" userId="S-1-5-21-2127521184-1604012920-1887927527-293338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E47FE5-9C48-442E-BEE4-0E76DDF939BF}" v="1" dt="2018-05-08T17:30:14.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6" autoAdjust="0"/>
    <p:restoredTop sz="95906" autoAdjust="0"/>
  </p:normalViewPr>
  <p:slideViewPr>
    <p:cSldViewPr snapToGrid="0">
      <p:cViewPr varScale="1">
        <p:scale>
          <a:sx n="74" d="100"/>
          <a:sy n="74" d="100"/>
        </p:scale>
        <p:origin x="84" y="690"/>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7/13/2018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2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2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200" kern="1200" dirty="0">
                <a:solidFill>
                  <a:schemeClr val="tx1"/>
                </a:solidFill>
                <a:effectLst/>
                <a:latin typeface="+mn-lt"/>
                <a:ea typeface="+mn-ea"/>
                <a:cs typeface="+mn-cs"/>
              </a:rPr>
              <a:t>© 2018 Microsoft Corporation. All rights reserved.</a:t>
            </a:r>
          </a:p>
          <a:p>
            <a:r>
              <a:rPr lang="en-US" sz="1200" kern="1200" dirty="0">
                <a:solidFill>
                  <a:schemeClr val="tx1"/>
                </a:solidFill>
                <a:effectLst/>
                <a:latin typeface="+mn-lt"/>
                <a:ea typeface="+mn-ea"/>
                <a:cs typeface="+mn-cs"/>
              </a:rPr>
              <a:t>Microsoft and the trademarks listed at </a:t>
            </a:r>
            <a:r>
              <a:rPr lang="en-US" sz="1200" u="sng" kern="1200" dirty="0">
                <a:solidFill>
                  <a:schemeClr val="tx1"/>
                </a:solidFill>
                <a:effectLst/>
                <a:latin typeface="+mn-lt"/>
                <a:ea typeface="+mn-ea"/>
                <a:cs typeface="+mn-cs"/>
                <a:hlinkClick r:id="rId3"/>
              </a:rPr>
              <a:t>https://www.microsoft.com/en-us/legal/intellectualproperty/Trademarks/Usage/General.aspx</a:t>
            </a:r>
            <a:r>
              <a:rPr lang="en-US" sz="1200" kern="1200" dirty="0">
                <a:solidFill>
                  <a:schemeClr val="tx1"/>
                </a:solidFill>
                <a:effectLst/>
                <a:latin typeface="+mn-lt"/>
                <a:ea typeface="+mn-ea"/>
                <a:cs typeface="+mn-cs"/>
              </a:rPr>
              <a:t> are trademarks of the Microsoft group of companies. All other trademarks are property of their respective owners.</a:t>
            </a: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2356007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994004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732585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866924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22040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686217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29092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293172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711918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Resource Manager templates can be used to deploy supported services to both Azure Public and Azure Stack. </a:t>
            </a:r>
          </a:p>
          <a:p>
            <a:r>
              <a:rPr lang="en-US" sz="1200" kern="1200" dirty="0">
                <a:solidFill>
                  <a:schemeClr val="tx1"/>
                </a:solidFill>
                <a:effectLst/>
                <a:latin typeface="+mn-lt"/>
                <a:ea typeface="+mn-ea"/>
                <a:cs typeface="+mn-cs"/>
              </a:rPr>
              <a:t>A hybrid continuous integration/continuous delivery(CI/CD) pipeline enables you to build, test, and deploy your app to multiple clouds. A hybrid CI/CD pipeline can help you:</a:t>
            </a:r>
          </a:p>
          <a:p>
            <a:pPr lvl="0"/>
            <a:r>
              <a:rPr lang="en-US" sz="1200" kern="1200" dirty="0">
                <a:solidFill>
                  <a:schemeClr val="tx1"/>
                </a:solidFill>
                <a:effectLst/>
                <a:latin typeface="+mn-lt"/>
                <a:ea typeface="+mn-ea"/>
                <a:cs typeface="+mn-cs"/>
              </a:rPr>
              <a:t>Initiate a new build based on code commits to your Visual Studio Team Services (VSTS) repository.</a:t>
            </a:r>
          </a:p>
          <a:p>
            <a:pPr lvl="0"/>
            <a:r>
              <a:rPr lang="en-US" sz="1200" kern="1200" dirty="0">
                <a:solidFill>
                  <a:schemeClr val="tx1"/>
                </a:solidFill>
                <a:effectLst/>
                <a:latin typeface="+mn-lt"/>
                <a:ea typeface="+mn-ea"/>
                <a:cs typeface="+mn-cs"/>
              </a:rPr>
              <a:t>Automatically deploy your newly built code to Azure for user acceptance testing.</a:t>
            </a:r>
          </a:p>
          <a:p>
            <a:pPr lvl="0"/>
            <a:r>
              <a:rPr lang="en-US" sz="1200" kern="1200" dirty="0">
                <a:solidFill>
                  <a:schemeClr val="tx1"/>
                </a:solidFill>
                <a:effectLst/>
                <a:latin typeface="+mn-lt"/>
                <a:ea typeface="+mn-ea"/>
                <a:cs typeface="+mn-cs"/>
              </a:rPr>
              <a:t>Once your code has passed testing, automatically deploy to Azure Stack.</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073144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initial proof of concept will start with providing a S2S VPN between the virtual network the Azure Web App is connected to and Azure Stack and another S2S Gateway between the Azure Stack Datacenter in FT and the Contoso Regional HQ. </a:t>
            </a:r>
          </a:p>
          <a:p>
            <a:r>
              <a:rPr lang="en-US" sz="1200" kern="1200" dirty="0">
                <a:solidFill>
                  <a:schemeClr val="tx1"/>
                </a:solidFill>
                <a:effectLst/>
                <a:latin typeface="+mn-lt"/>
                <a:ea typeface="+mn-ea"/>
                <a:cs typeface="+mn-cs"/>
              </a:rPr>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168858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317620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666464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552729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2860204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9309459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7/13/2018 2:44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254679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60435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030087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54862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403332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Stack</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53216" y="1401673"/>
            <a:ext cx="11215396" cy="5333768"/>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Design a hybrid-cloud architecture that is native Azure end-to-end without the need for hosting the application in a Contoso owned datacenter</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The design should ensure that customer data is not stored in the Azure Cloud while also allowing future applications to be easily deployed in Azure with access to custom data regardless of where they are deployed</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Deploy the Application in a secure manner as to allow for the frontend applications to access the backend customer data</a:t>
            </a: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1540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4869025"/>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Establish direct connectivity from the new regional headquarters in Dallas to the deployments. This will allow communication with existing systems and reporting until the rest of Contoso’s services and moved to Azure in the future.</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Allow for a consistent application deployment model using Azure ARM Templates and CI/CD</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Detail the Taxonomy that will be leveraged for the hybrid-cloud including the Resource Providers (RP). This includes Tenants, Regions, Subscriptions, Offers, Plans, Services and Quota.</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114828"/>
            <a:ext cx="12044658" cy="4745915"/>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Mortgage SQL DB cannot be hosted in the public cloud</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Contoso staff is already stretched thin, so minimizing patching of systems and day-to-day management is very important </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developer team acknowledges that the existing application architecture is designed for running on Windows Virtual Machines, but PaaS is the future they envision. How can they move this application forward?</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One of the key reasons Contoso wants to go to the cloud is to take advantage of tools and services for automated deployments and application development. Will Azure Stack make it where we have to use two sets of skillsets?</a:t>
            </a:r>
          </a:p>
        </p:txBody>
      </p:sp>
    </p:spTree>
    <p:extLst>
      <p:ext uri="{BB962C8B-B14F-4D97-AF65-F5344CB8AC3E}">
        <p14:creationId xmlns:p14="http://schemas.microsoft.com/office/powerpoint/2010/main" val="2907394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6C14C21A-C3BB-49F2-9B3E-E7E07FD9E42F}"/>
              </a:ext>
            </a:extLst>
          </p:cNvPr>
          <p:cNvPicPr/>
          <p:nvPr/>
        </p:nvPicPr>
        <p:blipFill>
          <a:blip r:embed="rId3">
            <a:clrChange>
              <a:clrFrom>
                <a:srgbClr val="00188F"/>
              </a:clrFrom>
              <a:clrTo>
                <a:srgbClr val="00188F">
                  <a:alpha val="0"/>
                </a:srgbClr>
              </a:clrTo>
            </a:clrChange>
          </a:blip>
          <a:stretch>
            <a:fillRect/>
          </a:stretch>
        </p:blipFill>
        <p:spPr>
          <a:xfrm>
            <a:off x="955813" y="1734526"/>
            <a:ext cx="10280374" cy="427168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9495159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10-minute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003290DB-A36F-445A-9FE5-4F40BFF51C4F}"/>
              </a:ext>
            </a:extLst>
          </p:cNvPr>
          <p:cNvSpPr>
            <a:spLocks noGrp="1"/>
          </p:cNvSpPr>
          <p:nvPr>
            <p:ph type="body" sz="quarter" idx="10"/>
          </p:nvPr>
        </p:nvSpPr>
        <p:spPr>
          <a:xfrm>
            <a:off x="269239" y="1227814"/>
            <a:ext cx="11653523" cy="3323987"/>
          </a:xfrm>
        </p:spPr>
        <p:txBody>
          <a:bodyPr/>
          <a:lstStyle/>
          <a:p>
            <a:pPr lvl="0"/>
            <a:r>
              <a:rPr lang="en-US" sz="3600" dirty="0"/>
              <a:t>Doreen Newton, CTO</a:t>
            </a:r>
          </a:p>
          <a:p>
            <a:pPr lvl="0"/>
            <a:r>
              <a:rPr lang="en-US" sz="3600" dirty="0"/>
              <a:t>Max Rubin, VP of Networks</a:t>
            </a:r>
          </a:p>
          <a:p>
            <a:pPr lvl="0"/>
            <a:r>
              <a:rPr lang="en-US" sz="3600" dirty="0"/>
              <a:t>Contoso Teams:</a:t>
            </a:r>
          </a:p>
          <a:p>
            <a:pPr lvl="1"/>
            <a:r>
              <a:rPr lang="en-US" sz="2400" dirty="0"/>
              <a:t>Networking, Security, DevOps and Application Owners</a:t>
            </a:r>
          </a:p>
          <a:p>
            <a:pPr lvl="0"/>
            <a:r>
              <a:rPr lang="en-US" sz="3600" dirty="0"/>
              <a:t>FT Teams</a:t>
            </a:r>
          </a:p>
          <a:p>
            <a:pPr lvl="1"/>
            <a:r>
              <a:rPr lang="en-US" sz="2400" dirty="0"/>
              <a:t>Azure Stack, Networking </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802255" cy="2634567"/>
          </a:xfrm>
        </p:spPr>
        <p:txBody>
          <a:bodyPr/>
          <a:lstStyle/>
          <a:p>
            <a:pPr marL="0" indent="0">
              <a:buNone/>
            </a:pPr>
            <a:r>
              <a:rPr lang="en-US" sz="4000" dirty="0"/>
              <a:t>Solution overview</a:t>
            </a:r>
          </a:p>
          <a:p>
            <a:pPr lvl="1"/>
            <a:r>
              <a:rPr lang="en-US" sz="2800" dirty="0"/>
              <a:t>Hybrid deployment of Azure Public and Azure Stack</a:t>
            </a:r>
          </a:p>
          <a:p>
            <a:pPr lvl="1"/>
            <a:r>
              <a:rPr lang="en-US" sz="2800" dirty="0"/>
              <a:t>Application components will run in Azure and Azure Stack</a:t>
            </a:r>
          </a:p>
          <a:p>
            <a:pPr lvl="1"/>
            <a:r>
              <a:rPr lang="en-US" sz="2800" dirty="0"/>
              <a:t>Traffic Manager to automatically direct traffic to Azure and Azure Stack</a:t>
            </a:r>
          </a:p>
          <a:p>
            <a:pPr lvl="1"/>
            <a:r>
              <a:rPr lang="en-US" sz="2800" dirty="0"/>
              <a:t>Customer data will reside in Azure Stack</a:t>
            </a:r>
          </a:p>
        </p:txBody>
      </p:sp>
    </p:spTree>
    <p:extLst>
      <p:ext uri="{BB962C8B-B14F-4D97-AF65-F5344CB8AC3E}">
        <p14:creationId xmlns:p14="http://schemas.microsoft.com/office/powerpoint/2010/main" val="3531600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a:extLst>
              <a:ext uri="{FF2B5EF4-FFF2-40B4-BE49-F238E27FC236}">
                <a16:creationId xmlns:a16="http://schemas.microsoft.com/office/drawing/2014/main" id="{9A116A74-914E-40CA-BE1D-2A3A13F7C6B9}"/>
              </a:ext>
            </a:extLst>
          </p:cNvPr>
          <p:cNvPicPr>
            <a:picLocks noChangeAspect="1"/>
          </p:cNvPicPr>
          <p:nvPr/>
        </p:nvPicPr>
        <p:blipFill>
          <a:blip r:embed="rId3"/>
          <a:stretch>
            <a:fillRect/>
          </a:stretch>
        </p:blipFill>
        <p:spPr>
          <a:xfrm>
            <a:off x="1609137" y="1472004"/>
            <a:ext cx="8973727" cy="4922170"/>
          </a:xfrm>
          <a:prstGeom prst="rect">
            <a:avLst/>
          </a:prstGeom>
        </p:spPr>
      </p:pic>
    </p:spTree>
    <p:extLst>
      <p:ext uri="{BB962C8B-B14F-4D97-AF65-F5344CB8AC3E}">
        <p14:creationId xmlns:p14="http://schemas.microsoft.com/office/powerpoint/2010/main" val="43008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062567"/>
            <a:ext cx="10833896" cy="57954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dirty="0"/>
              <a:t>This workshop is designed to teach attendees how to design a hybrid cloud architecture using a combination of the Azure public cloud and Azure Stack. This functional architecture will enable customers to leverage their investments in Azure as a “cloud platform,” rather than Azure as a “place.”  Attendees will learn to determine which systems are good candidates for the Azure public cloud and which are better suited on Azure Stack.</a:t>
            </a:r>
          </a:p>
          <a:p>
            <a:endParaRPr lang="en-US" dirty="0"/>
          </a:p>
          <a:p>
            <a:r>
              <a:rPr lang="en-US" dirty="0"/>
              <a:t>After completing this workshop, attendees will be better able to recommend and design hybrid cloud systems that leverage one application and deployment model:  Azure.</a:t>
            </a:r>
          </a:p>
          <a:p>
            <a:pPr lvl="0"/>
            <a:endParaRPr lang="en-US" sz="1200" dirty="0">
              <a:latin typeface="+mj-lt"/>
            </a:endParaRPr>
          </a:p>
          <a:p>
            <a:pPr lvl="0"/>
            <a:r>
              <a:rPr lang="en-US" sz="3600" dirty="0">
                <a:latin typeface="+mj-lt"/>
              </a:rPr>
              <a:t>Learning objectives</a:t>
            </a:r>
          </a:p>
          <a:p>
            <a:pPr marL="285750" lvl="0" indent="-285750">
              <a:buFont typeface="Arial" panose="020B0604020202020204" pitchFamily="34" charset="0"/>
              <a:buChar char="•"/>
            </a:pPr>
            <a:r>
              <a:rPr lang="en-US" dirty="0"/>
              <a:t>Understand when the Azure public cloud versus Azure Stack is appropriate based on customer requirements</a:t>
            </a:r>
          </a:p>
          <a:p>
            <a:pPr marL="285750" lvl="0" indent="-285750">
              <a:buFont typeface="Arial" panose="020B0604020202020204" pitchFamily="34" charset="0"/>
              <a:buChar char="•"/>
            </a:pPr>
            <a:r>
              <a:rPr lang="en-US" dirty="0"/>
              <a:t>Describe possible integrations between Azure public cloud solutions and Azure Stack</a:t>
            </a:r>
          </a:p>
          <a:p>
            <a:pPr marL="285750" lvl="0" indent="-285750">
              <a:buFont typeface="Arial" panose="020B0604020202020204" pitchFamily="34" charset="0"/>
              <a:buChar char="•"/>
            </a:pPr>
            <a:r>
              <a:rPr lang="en-US" dirty="0"/>
              <a:t>Understand the taxonomy of Azure Stack: tenants, regions, subscriptions, offers, plans, services and quotas</a:t>
            </a:r>
          </a:p>
          <a:p>
            <a:pPr marL="285750" lvl="0" indent="-285750">
              <a:buFont typeface="Arial" panose="020B0604020202020204" pitchFamily="34" charset="0"/>
              <a:buChar char="•"/>
            </a:pPr>
            <a:r>
              <a:rPr lang="en-US" dirty="0"/>
              <a:t>Describe the resource providers that are available for use with Azure Stack</a:t>
            </a:r>
          </a:p>
          <a:p>
            <a:pPr marL="285750" lvl="0" indent="-285750">
              <a:buFont typeface="Arial" panose="020B0604020202020204" pitchFamily="34" charset="0"/>
              <a:buChar char="•"/>
            </a:pPr>
            <a:r>
              <a:rPr lang="en-US" dirty="0"/>
              <a:t>Design and deploy hybrid connectivity between Azure public cloud and Azure Stack</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5219891"/>
          </a:xfrm>
        </p:spPr>
        <p:txBody>
          <a:bodyPr/>
          <a:lstStyle/>
          <a:p>
            <a:pPr marL="0" indent="0">
              <a:buNone/>
            </a:pPr>
            <a:r>
              <a:rPr lang="en-US" sz="3600" dirty="0"/>
              <a:t>Azure Stack </a:t>
            </a:r>
          </a:p>
          <a:p>
            <a:pPr lvl="1">
              <a:spcAft>
                <a:spcPts val="1200"/>
              </a:spcAft>
            </a:pPr>
            <a:r>
              <a:rPr lang="en-US" sz="2800" dirty="0"/>
              <a:t>Azure Stack SQL Database for the Web App DB and customer data.  This will require the Azure Stack SQL DB resource provider to be installed.</a:t>
            </a:r>
          </a:p>
          <a:p>
            <a:pPr lvl="1">
              <a:spcAft>
                <a:spcPts val="1200"/>
              </a:spcAft>
            </a:pPr>
            <a:r>
              <a:rPr lang="en-US" sz="2800" dirty="0"/>
              <a:t>Mortgage applications and Mortgage admin: offers API, and function app will be deployed to Azure App services </a:t>
            </a:r>
          </a:p>
          <a:p>
            <a:pPr lvl="1">
              <a:spcAft>
                <a:spcPts val="1200"/>
              </a:spcAft>
            </a:pPr>
            <a:r>
              <a:rPr lang="en-US" sz="2800" dirty="0"/>
              <a:t>This will require the Azure Stack Azure app resource provider to be installed</a:t>
            </a:r>
          </a:p>
          <a:p>
            <a:pPr lvl="1">
              <a:spcAft>
                <a:spcPts val="1200"/>
              </a:spcAft>
            </a:pPr>
            <a:r>
              <a:rPr lang="en-US" sz="2800" dirty="0"/>
              <a:t>Azure Blob Storage for secure PDFs</a:t>
            </a:r>
          </a:p>
          <a:p>
            <a:pPr lvl="1">
              <a:spcAft>
                <a:spcPts val="1200"/>
              </a:spcAft>
            </a:pPr>
            <a:r>
              <a:rPr lang="en-US" sz="2800" dirty="0"/>
              <a:t>Azure Queue Storage for the Mortgage App messaging </a:t>
            </a:r>
          </a:p>
        </p:txBody>
      </p:sp>
    </p:spTree>
    <p:extLst>
      <p:ext uri="{BB962C8B-B14F-4D97-AF65-F5344CB8AC3E}">
        <p14:creationId xmlns:p14="http://schemas.microsoft.com/office/powerpoint/2010/main" val="2785444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163813"/>
            <a:ext cx="11653523" cy="5917774"/>
          </a:xfrm>
        </p:spPr>
        <p:txBody>
          <a:bodyPr/>
          <a:lstStyle/>
          <a:p>
            <a:pPr marL="0" indent="0">
              <a:spcAft>
                <a:spcPts val="600"/>
              </a:spcAft>
              <a:buNone/>
            </a:pPr>
            <a:r>
              <a:rPr lang="en-US" sz="3600" dirty="0"/>
              <a:t>Cloud operator</a:t>
            </a:r>
          </a:p>
          <a:p>
            <a:pPr lvl="1">
              <a:spcAft>
                <a:spcPts val="600"/>
              </a:spcAft>
            </a:pPr>
            <a:r>
              <a:rPr lang="en-US" sz="2800" dirty="0"/>
              <a:t>FT will act in this role as the Service Provider</a:t>
            </a:r>
          </a:p>
          <a:p>
            <a:pPr marL="0" indent="0">
              <a:spcAft>
                <a:spcPts val="600"/>
              </a:spcAft>
              <a:buNone/>
            </a:pPr>
            <a:r>
              <a:rPr lang="en-US" sz="3600" dirty="0"/>
              <a:t>Region</a:t>
            </a:r>
          </a:p>
          <a:p>
            <a:pPr lvl="1">
              <a:spcAft>
                <a:spcPts val="600"/>
              </a:spcAft>
            </a:pPr>
            <a:r>
              <a:rPr lang="en-US" sz="2800" dirty="0"/>
              <a:t>One Azure Stack region will be created in the FT Dallas datacenter</a:t>
            </a:r>
          </a:p>
          <a:p>
            <a:pPr marL="0" indent="0">
              <a:spcAft>
                <a:spcPts val="600"/>
              </a:spcAft>
              <a:buNone/>
            </a:pPr>
            <a:r>
              <a:rPr lang="en-US" sz="3600" dirty="0"/>
              <a:t>Tenant</a:t>
            </a:r>
          </a:p>
          <a:p>
            <a:pPr lvl="1">
              <a:spcAft>
                <a:spcPts val="600"/>
              </a:spcAft>
            </a:pPr>
            <a:r>
              <a:rPr lang="en-US" sz="2800" dirty="0"/>
              <a:t>Contoso Financial will be the sole tenet for US Operations</a:t>
            </a:r>
          </a:p>
          <a:p>
            <a:pPr lvl="1">
              <a:spcAft>
                <a:spcPts val="600"/>
              </a:spcAft>
            </a:pPr>
            <a:r>
              <a:rPr lang="en-US" sz="2800" dirty="0"/>
              <a:t>Can expand to other tenants for other countries/regions in the area</a:t>
            </a:r>
          </a:p>
          <a:p>
            <a:pPr marL="0" indent="0">
              <a:spcAft>
                <a:spcPts val="600"/>
              </a:spcAft>
              <a:buNone/>
            </a:pPr>
            <a:r>
              <a:rPr lang="en-US" sz="3600" dirty="0"/>
              <a:t>Subscriptions</a:t>
            </a:r>
          </a:p>
          <a:p>
            <a:pPr lvl="1">
              <a:spcAft>
                <a:spcPts val="600"/>
              </a:spcAft>
            </a:pPr>
            <a:r>
              <a:rPr lang="en-US" sz="2800" dirty="0"/>
              <a:t>There will be at least two subscriptions: development and production</a:t>
            </a:r>
            <a:endParaRPr lang="en-US" sz="2032" dirty="0"/>
          </a:p>
          <a:p>
            <a:pPr lvl="1"/>
            <a:endParaRPr lang="en-US" sz="2032" dirty="0"/>
          </a:p>
        </p:txBody>
      </p:sp>
    </p:spTree>
    <p:extLst>
      <p:ext uri="{BB962C8B-B14F-4D97-AF65-F5344CB8AC3E}">
        <p14:creationId xmlns:p14="http://schemas.microsoft.com/office/powerpoint/2010/main" val="3502758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084701"/>
            <a:ext cx="11653523" cy="4873642"/>
          </a:xfrm>
        </p:spPr>
        <p:txBody>
          <a:bodyPr/>
          <a:lstStyle/>
          <a:p>
            <a:r>
              <a:rPr lang="en-US" sz="3600" dirty="0"/>
              <a:t>Plans and quotas</a:t>
            </a:r>
          </a:p>
          <a:p>
            <a:pPr lvl="1"/>
            <a:r>
              <a:rPr lang="en-US" sz="2800" dirty="0"/>
              <a:t>FT will create plans to offer the Contoso tenant</a:t>
            </a:r>
          </a:p>
          <a:p>
            <a:pPr lvl="1"/>
            <a:r>
              <a:rPr lang="en-US" sz="2800" dirty="0"/>
              <a:t>Two plans will initially be created: development and production</a:t>
            </a:r>
          </a:p>
          <a:p>
            <a:pPr lvl="1"/>
            <a:r>
              <a:rPr lang="en-US" sz="2800" dirty="0"/>
              <a:t>All services will be allowed for these subscriptions with quotas set lower for development</a:t>
            </a:r>
          </a:p>
          <a:p>
            <a:endParaRPr lang="en-US" sz="3600" dirty="0"/>
          </a:p>
          <a:p>
            <a:r>
              <a:rPr lang="en-US" sz="3600" dirty="0"/>
              <a:t>Offers</a:t>
            </a:r>
          </a:p>
          <a:p>
            <a:pPr lvl="1"/>
            <a:r>
              <a:rPr lang="en-US" sz="2800" dirty="0"/>
              <a:t>Two offers will initially be created: development and production</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1518179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084701"/>
            <a:ext cx="11653523" cy="4042645"/>
          </a:xfrm>
        </p:spPr>
        <p:txBody>
          <a:bodyPr vert="horz" wrap="square" lIns="146304" tIns="91440" rIns="146304" bIns="91440" rtlCol="0" anchor="t">
            <a:spAutoFit/>
          </a:bodyPr>
          <a:lstStyle/>
          <a:p>
            <a:pPr marL="0" indent="0">
              <a:buNone/>
            </a:pPr>
            <a:r>
              <a:rPr lang="en-US" sz="3600" dirty="0"/>
              <a:t>Services / resource providers</a:t>
            </a:r>
          </a:p>
          <a:p>
            <a:pPr lvl="1"/>
            <a:r>
              <a:rPr lang="en-US" sz="2800" dirty="0"/>
              <a:t>The base resource providers will be enabled: compute RP, network RP, storage RP and KeyVault RP</a:t>
            </a:r>
          </a:p>
          <a:p>
            <a:pPr marL="572135" lvl="1" indent="-236220"/>
            <a:r>
              <a:rPr lang="en-US" sz="2800" dirty="0"/>
              <a:t>The SQL Server RP will installed and made available</a:t>
            </a:r>
            <a:endParaRPr lang="en-US" sz="2800" dirty="0">
              <a:cs typeface="Segoe UI Semilight"/>
            </a:endParaRPr>
          </a:p>
          <a:p>
            <a:pPr marL="572135" lvl="1" indent="-236220"/>
            <a:r>
              <a:rPr lang="en-US" sz="2800" dirty="0"/>
              <a:t>The Azure App Service RP will installed and made available</a:t>
            </a:r>
            <a:endParaRPr lang="en-US" sz="2800" dirty="0">
              <a:cs typeface="Segoe UI Semilight"/>
            </a:endParaRPr>
          </a:p>
          <a:p>
            <a:pPr lvl="1"/>
            <a:r>
              <a:rPr lang="en-US" sz="2800" dirty="0"/>
              <a:t>The Windows Server 2016, SQL Server 2017, SQL IaaS Extension for Azure Stack will all be enabled through the Azure Marketplace</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729065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A5FAFEA0-0A2A-4C09-B865-9838C38C0F50}"/>
              </a:ext>
            </a:extLst>
          </p:cNvPr>
          <p:cNvPicPr>
            <a:picLocks noChangeAspect="1"/>
          </p:cNvPicPr>
          <p:nvPr/>
        </p:nvPicPr>
        <p:blipFill>
          <a:blip r:embed="rId3"/>
          <a:stretch>
            <a:fillRect/>
          </a:stretch>
        </p:blipFill>
        <p:spPr>
          <a:xfrm>
            <a:off x="1959478" y="1086539"/>
            <a:ext cx="8273045" cy="5590728"/>
          </a:xfrm>
          <a:prstGeom prst="rect">
            <a:avLst/>
          </a:prstGeom>
        </p:spPr>
      </p:pic>
    </p:spTree>
    <p:extLst>
      <p:ext uri="{BB962C8B-B14F-4D97-AF65-F5344CB8AC3E}">
        <p14:creationId xmlns:p14="http://schemas.microsoft.com/office/powerpoint/2010/main" val="364873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4CDDA0-F3DF-4770-B2AA-3CFF81B6C3F3}"/>
              </a:ext>
            </a:extLst>
          </p:cNvPr>
          <p:cNvSpPr>
            <a:spLocks noGrp="1"/>
          </p:cNvSpPr>
          <p:nvPr>
            <p:ph type="body" sz="quarter" idx="10"/>
          </p:nvPr>
        </p:nvSpPr>
        <p:spPr>
          <a:xfrm>
            <a:off x="266920" y="1223343"/>
            <a:ext cx="8006744" cy="3850285"/>
          </a:xfrm>
        </p:spPr>
        <p:txBody>
          <a:bodyPr/>
          <a:lstStyle/>
          <a:p>
            <a:pPr marL="0" indent="0">
              <a:buNone/>
            </a:pPr>
            <a:r>
              <a:rPr lang="en-US" dirty="0"/>
              <a:t>ARM templates</a:t>
            </a:r>
          </a:p>
          <a:p>
            <a:pPr lvl="1"/>
            <a:r>
              <a:rPr lang="en-US" dirty="0"/>
              <a:t>Consistent deployment experience with Azure public cloud and Azure Stack</a:t>
            </a:r>
          </a:p>
          <a:p>
            <a:endParaRPr lang="en-US" dirty="0"/>
          </a:p>
          <a:p>
            <a:pPr marL="0" indent="0">
              <a:buNone/>
            </a:pPr>
            <a:r>
              <a:rPr lang="en-US" dirty="0"/>
              <a:t>Hybrid CI/CD pipeline with VSTS</a:t>
            </a:r>
          </a:p>
          <a:p>
            <a:pPr lvl="1"/>
            <a:r>
              <a:rPr lang="en-US" sz="2400" dirty="0">
                <a:solidFill>
                  <a:schemeClr val="tx1"/>
                </a:solidFill>
              </a:rPr>
              <a:t>A hybrid continuous integration/continuous delivery (CI/CD) pipeline enables you to build, test, and deploy your app to multiple clouds</a:t>
            </a:r>
            <a:endParaRPr lang="en-US" dirty="0"/>
          </a:p>
        </p:txBody>
      </p:sp>
      <p:sp>
        <p:nvSpPr>
          <p:cNvPr id="3" name="Title 2">
            <a:extLst>
              <a:ext uri="{FF2B5EF4-FFF2-40B4-BE49-F238E27FC236}">
                <a16:creationId xmlns:a16="http://schemas.microsoft.com/office/drawing/2014/main" id="{B8BDCC87-A575-4BFC-A9E4-C956956C54DC}"/>
              </a:ext>
            </a:extLst>
          </p:cNvPr>
          <p:cNvSpPr>
            <a:spLocks noGrp="1"/>
          </p:cNvSpPr>
          <p:nvPr>
            <p:ph type="title"/>
          </p:nvPr>
        </p:nvSpPr>
        <p:spPr/>
        <p:txBody>
          <a:bodyPr/>
          <a:lstStyle/>
          <a:p>
            <a:r>
              <a:rPr lang="en-US" dirty="0"/>
              <a:t>Preferred solution for application deployment</a:t>
            </a:r>
          </a:p>
        </p:txBody>
      </p:sp>
      <p:pic>
        <p:nvPicPr>
          <p:cNvPr id="5" name="Picture 4">
            <a:extLst>
              <a:ext uri="{FF2B5EF4-FFF2-40B4-BE49-F238E27FC236}">
                <a16:creationId xmlns:a16="http://schemas.microsoft.com/office/drawing/2014/main" id="{91898400-8E09-4BC6-B908-5D552E09DE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25525" y="3429000"/>
            <a:ext cx="2083507" cy="2083507"/>
          </a:xfrm>
          <a:prstGeom prst="rect">
            <a:avLst/>
          </a:prstGeom>
        </p:spPr>
      </p:pic>
      <p:pic>
        <p:nvPicPr>
          <p:cNvPr id="7" name="Picture 6">
            <a:extLst>
              <a:ext uri="{FF2B5EF4-FFF2-40B4-BE49-F238E27FC236}">
                <a16:creationId xmlns:a16="http://schemas.microsoft.com/office/drawing/2014/main" id="{8C541AF4-D001-426F-81D4-C8594B9F4DDA}"/>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025526" y="1184706"/>
            <a:ext cx="2083507" cy="2083507"/>
          </a:xfrm>
          <a:prstGeom prst="rect">
            <a:avLst/>
          </a:prstGeom>
        </p:spPr>
      </p:pic>
    </p:spTree>
    <p:extLst>
      <p:ext uri="{BB962C8B-B14F-4D97-AF65-F5344CB8AC3E}">
        <p14:creationId xmlns:p14="http://schemas.microsoft.com/office/powerpoint/2010/main" val="279160331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3902094"/>
          </a:xfrm>
        </p:spPr>
        <p:txBody>
          <a:bodyPr/>
          <a:lstStyle/>
          <a:p>
            <a:pPr lvl="0"/>
            <a:endParaRPr lang="en-US" dirty="0"/>
          </a:p>
          <a:p>
            <a:pPr marL="0" lvl="0" indent="0">
              <a:buNone/>
            </a:pPr>
            <a:r>
              <a:rPr lang="en-US" dirty="0"/>
              <a:t>The initial proof of concept will start with providing a S2S VPN between the virtual network the Azure Web App is connected to and Azure Stack and another S2S Gateway between the Azure Stack Datacenter in FT and the Contoso Regional HQ. </a:t>
            </a:r>
          </a:p>
          <a:p>
            <a:pPr lvl="1"/>
            <a:endParaRPr lang="en-US" sz="2000" dirty="0"/>
          </a:p>
        </p:txBody>
      </p:sp>
    </p:spTree>
    <p:extLst>
      <p:ext uri="{BB962C8B-B14F-4D97-AF65-F5344CB8AC3E}">
        <p14:creationId xmlns:p14="http://schemas.microsoft.com/office/powerpoint/2010/main" val="1529762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390415" y="1221766"/>
            <a:ext cx="11532345" cy="4672048"/>
          </a:xfrm>
        </p:spPr>
        <p:txBody>
          <a:bodyPr/>
          <a:lstStyle/>
          <a:p>
            <a:pPr marL="0" lvl="0" indent="0">
              <a:buNone/>
            </a:pPr>
            <a:r>
              <a:rPr lang="en-US" sz="3600" dirty="0"/>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sz="2032" dirty="0"/>
          </a:p>
        </p:txBody>
      </p:sp>
    </p:spTree>
    <p:extLst>
      <p:ext uri="{BB962C8B-B14F-4D97-AF65-F5344CB8AC3E}">
        <p14:creationId xmlns:p14="http://schemas.microsoft.com/office/powerpoint/2010/main" val="1467942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609350"/>
            <a:ext cx="11720596" cy="4210383"/>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Mortgage SQL DB cannot be hosted in the public cloud.</a:t>
            </a: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r>
              <a:rPr lang="en-US" sz="2800" dirty="0">
                <a:latin typeface="Segoe UI Semilight" panose="020B0402040204020203" pitchFamily="34" charset="0"/>
                <a:cs typeface="Segoe UI Semilight" panose="020B0402040204020203" pitchFamily="34" charset="0"/>
              </a:rPr>
              <a:t>The SQL Database which will contain the customer information will be hosted in Azure Stack in the FT datacenter.  This will require the SQL DB resource provider to be running on Azure Stack.  The data will never reside in the Azure public cloud.</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9918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3628686"/>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Contoso will have a very limited staff to manage the US based operations, so minimizing patching of systems and day-to-day management is very important. </a:t>
            </a: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All of the services that are used for this application in both of Azure Public and Azure Stack leverage PaaS.  As a result, there is very limited need for management of the platforms beyond the application.</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38546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422343"/>
            <a:ext cx="11720596" cy="5007525"/>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developer team acknowledges that the existing application architecture is designed for running on Windows Virtual Machines, but PaaS is the future they envision. How can they move this application forward?</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r>
              <a:rPr lang="en-US" sz="2800" dirty="0">
                <a:latin typeface="Segoe UI Semilight" panose="020B0402040204020203" pitchFamily="34" charset="0"/>
                <a:cs typeface="Segoe UI Semilight" panose="020B0402040204020203" pitchFamily="34" charset="0"/>
              </a:rPr>
              <a:t>The application code base can be modernized by converting the Windows Services to Azure Functions, messaging based code could use Azure Storage Queues or Service Bus, and code that reads and writes from the file system could be updated to use Azure Storage. Finally, application code that writes to SQL Server could be updated to use SQL Database. </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372105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401648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One of the key reasons Contoso wants to go to the cloud is to take advantage of tools and services for automated deployments and application development. Will Azure Stack make it to where we must use two skillsets?</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While there will be minor differences with connectivity/environment information, as long as the resources are supported in both clouds the developer and tooling experience will be consistent.</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23466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39F03E51-35D2-4D7E-A0F1-79BDD799B5F2}"/>
              </a:ext>
            </a:extLst>
          </p:cNvPr>
          <p:cNvSpPr>
            <a:spLocks noGrp="1"/>
          </p:cNvSpPr>
          <p:nvPr>
            <p:ph type="body" sz="quarter" idx="10"/>
          </p:nvPr>
        </p:nvSpPr>
        <p:spPr>
          <a:xfrm>
            <a:off x="266924" y="1427302"/>
            <a:ext cx="11655839" cy="3397853"/>
          </a:xfrm>
        </p:spPr>
        <p:txBody>
          <a:bodyPr/>
          <a:lstStyle/>
          <a:p>
            <a:pPr marL="0" indent="0">
              <a:buNone/>
            </a:pPr>
            <a:r>
              <a:rPr lang="en-US" sz="3600" i="1" dirty="0"/>
              <a:t>Our plans to enter the North American Mortgage market were enabled by our Partner, FusionTomo helping us to leverage our investment in Azure as a platform with Azure Stack.  We can move forward with our project timelines.</a:t>
            </a:r>
            <a:endParaRPr lang="en-US" sz="3600" dirty="0"/>
          </a:p>
          <a:p>
            <a:pPr marL="0" indent="0">
              <a:buNone/>
            </a:pPr>
            <a:endParaRPr lang="en-US" sz="3600" dirty="0"/>
          </a:p>
          <a:p>
            <a:pPr marL="0" indent="0">
              <a:buNone/>
            </a:pPr>
            <a:r>
              <a:rPr lang="en-US" sz="3600" dirty="0"/>
              <a:t>				- </a:t>
            </a:r>
            <a:r>
              <a:rPr lang="en-US" sz="3600" i="1" dirty="0"/>
              <a:t>Regional IT Leader, Doreen Newton</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a:t>
            </a:r>
            <a:r>
              <a:rPr lang="en-US" sz="4900" dirty="0">
                <a:solidFill>
                  <a:schemeClr val="tx1"/>
                </a:solidFill>
              </a:rPr>
              <a:t>Contoso Financial</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452063" y="1189177"/>
            <a:ext cx="11054993" cy="5407634"/>
          </a:xfrm>
        </p:spPr>
        <p:txBody>
          <a:bodyPr/>
          <a:lstStyle/>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Headquartered in Dallas, TX with a substantial residential mortgage business</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Moving to a cloud first model as part of a larger digital transformation </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Strong interest in PaaS to increase agility and lower management overhead</a:t>
            </a:r>
          </a:p>
          <a:p>
            <a:pPr marL="0" indent="0">
              <a:buNone/>
            </a:pPr>
            <a:endParaRPr lang="en-US" sz="3200" i="1" dirty="0"/>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TextBox 5">
            <a:extLst>
              <a:ext uri="{FF2B5EF4-FFF2-40B4-BE49-F238E27FC236}">
                <a16:creationId xmlns:a16="http://schemas.microsoft.com/office/drawing/2014/main" id="{D18D070A-F101-4D0A-8CE5-174450F777B8}"/>
              </a:ext>
            </a:extLst>
          </p:cNvPr>
          <p:cNvSpPr txBox="1"/>
          <p:nvPr/>
        </p:nvSpPr>
        <p:spPr>
          <a:xfrm>
            <a:off x="489462" y="1660848"/>
            <a:ext cx="11215396" cy="3363998"/>
          </a:xfrm>
          <a:prstGeom prst="rect">
            <a:avLst/>
          </a:prstGeom>
          <a:noFill/>
        </p:spPr>
        <p:txBody>
          <a:bodyPr wrap="square" lIns="182880" tIns="146304" rIns="182880" bIns="146304" rtlCol="0">
            <a:spAutoFit/>
          </a:bodyPr>
          <a:lstStyle/>
          <a:p>
            <a:pPr>
              <a:lnSpc>
                <a:spcPct val="90000"/>
              </a:lnSpc>
              <a:spcAft>
                <a:spcPts val="600"/>
              </a:spcAft>
            </a:pPr>
            <a:r>
              <a:rPr lang="en-US" sz="3600" i="1" dirty="0">
                <a:latin typeface="+mj-lt"/>
              </a:rPr>
              <a:t>“I have seen how applications and infrastructures are deployed and run using Microsoft Azure with both PaaS and IaaS services. These capabilities can transform Contoso with more agility and long-term cost effectiveness”</a:t>
            </a:r>
          </a:p>
          <a:p>
            <a:pPr lvl="1">
              <a:lnSpc>
                <a:spcPct val="90000"/>
              </a:lnSpc>
              <a:spcAft>
                <a:spcPts val="600"/>
              </a:spcAft>
            </a:pPr>
            <a:r>
              <a:rPr lang="en-US" sz="3600" i="1" dirty="0">
                <a:latin typeface="+mj-lt"/>
              </a:rPr>
              <a:t>				– Doreen Newton, CTO</a:t>
            </a:r>
            <a:endParaRPr lang="en-US" sz="3600" i="1" dirty="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741955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F479F354-D7E9-4F06-A812-725B035522E2}"/>
              </a:ext>
            </a:extLst>
          </p:cNvPr>
          <p:cNvSpPr>
            <a:spLocks noGrp="1"/>
          </p:cNvSpPr>
          <p:nvPr>
            <p:ph type="body" sz="quarter" idx="10"/>
          </p:nvPr>
        </p:nvSpPr>
        <p:spPr>
          <a:xfrm>
            <a:off x="538477" y="1227813"/>
            <a:ext cx="11071321" cy="3813352"/>
          </a:xfrm>
        </p:spPr>
        <p:txBody>
          <a:bodyPr/>
          <a:lstStyle/>
          <a:p>
            <a:pPr marL="571500" indent="-571500">
              <a:spcAft>
                <a:spcPts val="600"/>
              </a:spcAft>
            </a:pPr>
            <a:r>
              <a:rPr lang="en-US" sz="3200" dirty="0">
                <a:gradFill>
                  <a:gsLst>
                    <a:gs pos="2917">
                      <a:schemeClr val="tx1"/>
                    </a:gs>
                    <a:gs pos="30000">
                      <a:schemeClr val="tx1"/>
                    </a:gs>
                  </a:gsLst>
                  <a:lin ang="5400000" scaled="0"/>
                </a:gradFill>
              </a:rPr>
              <a:t>One of the primary applications Contoso is interested in modernizing to take advantage of the cloud is their consumer facing mortgage application</a:t>
            </a:r>
          </a:p>
          <a:p>
            <a:pPr marL="571500" indent="-571500">
              <a:spcAft>
                <a:spcPts val="600"/>
              </a:spcAft>
            </a:pPr>
            <a:endParaRPr lang="en-US" sz="3200" dirty="0">
              <a:gradFill>
                <a:gsLst>
                  <a:gs pos="2917">
                    <a:schemeClr val="tx1"/>
                  </a:gs>
                  <a:gs pos="30000">
                    <a:schemeClr val="tx1"/>
                  </a:gs>
                </a:gsLst>
                <a:lin ang="5400000" scaled="0"/>
              </a:gradFill>
            </a:endParaRPr>
          </a:p>
          <a:p>
            <a:pPr marL="571500" indent="-571500">
              <a:spcAft>
                <a:spcPts val="600"/>
              </a:spcAft>
            </a:pPr>
            <a:r>
              <a:rPr lang="en-US" sz="3200" dirty="0">
                <a:gradFill>
                  <a:gsLst>
                    <a:gs pos="2917">
                      <a:schemeClr val="tx1"/>
                    </a:gs>
                    <a:gs pos="30000">
                      <a:schemeClr val="tx1"/>
                    </a:gs>
                  </a:gsLst>
                  <a:lin ang="5400000" scaled="0"/>
                </a:gradFill>
              </a:rPr>
              <a:t>This application is responsible for new applications and consumer access to their current mortgage information </a:t>
            </a:r>
          </a:p>
          <a:p>
            <a:pPr marL="0" indent="0">
              <a:buNone/>
            </a:pPr>
            <a:endParaRPr lang="en-US" sz="3200" i="1" dirty="0"/>
          </a:p>
        </p:txBody>
      </p:sp>
    </p:spTree>
    <p:extLst>
      <p:ext uri="{BB962C8B-B14F-4D97-AF65-F5344CB8AC3E}">
        <p14:creationId xmlns:p14="http://schemas.microsoft.com/office/powerpoint/2010/main" val="3804602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022E2641-3CC1-41AF-A0FE-4DF5AFFA9BDE}"/>
              </a:ext>
            </a:extLst>
          </p:cNvPr>
          <p:cNvSpPr>
            <a:spLocks noGrp="1"/>
          </p:cNvSpPr>
          <p:nvPr>
            <p:ph type="body" sz="quarter" idx="10"/>
          </p:nvPr>
        </p:nvSpPr>
        <p:spPr>
          <a:xfrm>
            <a:off x="538477" y="1227813"/>
            <a:ext cx="11081595" cy="4595104"/>
          </a:xfrm>
        </p:spPr>
        <p:txBody>
          <a:bodyPr/>
          <a:lstStyle/>
          <a:p>
            <a:pPr>
              <a:spcAft>
                <a:spcPts val="600"/>
              </a:spcAft>
            </a:pPr>
            <a:r>
              <a:rPr lang="en-US" sz="3200" dirty="0">
                <a:gradFill>
                  <a:gsLst>
                    <a:gs pos="2917">
                      <a:schemeClr val="tx1"/>
                    </a:gs>
                    <a:gs pos="30000">
                      <a:schemeClr val="tx1"/>
                    </a:gs>
                  </a:gsLst>
                  <a:lin ang="5400000" scaled="0"/>
                </a:gradFill>
              </a:rPr>
              <a:t>Current system is hosted in Contoso’s Dallas data center</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Virtual Machines hosted in VMWare </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Technology stack</a:t>
            </a:r>
          </a:p>
          <a:p>
            <a:pPr marL="914400" lvl="1" indent="-457200">
              <a:spcAft>
                <a:spcPts val="600"/>
              </a:spcAft>
            </a:pPr>
            <a:r>
              <a:rPr lang="en-US" sz="2800" dirty="0">
                <a:gradFill>
                  <a:gsLst>
                    <a:gs pos="2917">
                      <a:schemeClr val="tx1"/>
                    </a:gs>
                    <a:gs pos="30000">
                      <a:schemeClr val="tx1"/>
                    </a:gs>
                  </a:gsLst>
                  <a:lin ang="5400000" scaled="0"/>
                </a:gradFill>
              </a:rPr>
              <a:t>Internet Information Server (IIS) for the web tier</a:t>
            </a:r>
          </a:p>
          <a:p>
            <a:pPr marL="914400" lvl="1" indent="-457200">
              <a:spcAft>
                <a:spcPts val="600"/>
              </a:spcAft>
            </a:pPr>
            <a:r>
              <a:rPr lang="en-US" sz="2800" dirty="0">
                <a:gradFill>
                  <a:gsLst>
                    <a:gs pos="2917">
                      <a:schemeClr val="tx1"/>
                    </a:gs>
                    <a:gs pos="30000">
                      <a:schemeClr val="tx1"/>
                    </a:gs>
                  </a:gsLst>
                  <a:lin ang="5400000" scaled="0"/>
                </a:gradFill>
              </a:rPr>
              <a:t>Application tiers consist of several custom Windows Services</a:t>
            </a:r>
          </a:p>
          <a:p>
            <a:pPr marL="914400" lvl="1" indent="-457200">
              <a:spcAft>
                <a:spcPts val="600"/>
              </a:spcAft>
            </a:pPr>
            <a:r>
              <a:rPr lang="en-US" sz="2800" dirty="0">
                <a:gradFill>
                  <a:gsLst>
                    <a:gs pos="2917">
                      <a:schemeClr val="tx1"/>
                    </a:gs>
                    <a:gs pos="30000">
                      <a:schemeClr val="tx1"/>
                    </a:gs>
                  </a:gsLst>
                  <a:lin ang="5400000" scaled="0"/>
                </a:gradFill>
              </a:rPr>
              <a:t>Microsoft Message Queue (MSMQ) for messaging between tiers</a:t>
            </a:r>
          </a:p>
          <a:p>
            <a:pPr marL="914400" lvl="1" indent="-457200">
              <a:spcAft>
                <a:spcPts val="600"/>
              </a:spcAft>
            </a:pPr>
            <a:r>
              <a:rPr lang="en-US" sz="2800" dirty="0">
                <a:gradFill>
                  <a:gsLst>
                    <a:gs pos="2917">
                      <a:schemeClr val="tx1"/>
                    </a:gs>
                    <a:gs pos="30000">
                      <a:schemeClr val="tx1"/>
                    </a:gs>
                  </a:gsLst>
                  <a:lin ang="5400000" scaled="0"/>
                </a:gradFill>
              </a:rPr>
              <a:t>SQL Server 2012 database </a:t>
            </a:r>
          </a:p>
        </p:txBody>
      </p:sp>
    </p:spTree>
    <p:extLst>
      <p:ext uri="{BB962C8B-B14F-4D97-AF65-F5344CB8AC3E}">
        <p14:creationId xmlns:p14="http://schemas.microsoft.com/office/powerpoint/2010/main" val="1688040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1A82DC-2529-4862-82F8-452F2E8F9E33}"/>
              </a:ext>
            </a:extLst>
          </p:cNvPr>
          <p:cNvSpPr>
            <a:spLocks noGrp="1"/>
          </p:cNvSpPr>
          <p:nvPr>
            <p:ph type="title"/>
          </p:nvPr>
        </p:nvSpPr>
        <p:spPr/>
        <p:txBody>
          <a:bodyPr/>
          <a:lstStyle/>
          <a:p>
            <a:r>
              <a:rPr lang="en-US" sz="4800" dirty="0">
                <a:solidFill>
                  <a:schemeClr val="tx1"/>
                </a:solidFill>
              </a:rPr>
              <a:t>Customer situation</a:t>
            </a:r>
            <a:br>
              <a:rPr lang="en-US" dirty="0">
                <a:solidFill>
                  <a:schemeClr val="tx1"/>
                </a:solidFill>
                <a:latin typeface="Segoe UI" panose="020B0502040204020203" pitchFamily="34" charset="0"/>
              </a:rPr>
            </a:br>
            <a:endParaRPr lang="en-US" dirty="0"/>
          </a:p>
        </p:txBody>
      </p:sp>
      <p:pic>
        <p:nvPicPr>
          <p:cNvPr id="6" name="Picture 5" descr="Diagram indicating the customer situation. Shows how data from Contoso mortgage customers moves from public facing web servers to a queue and from there move to application servers and SQL (sequel) servers.">
            <a:extLst>
              <a:ext uri="{FF2B5EF4-FFF2-40B4-BE49-F238E27FC236}">
                <a16:creationId xmlns:a16="http://schemas.microsoft.com/office/drawing/2014/main" id="{5A395316-1127-4EA2-BC4A-8775A66C7EC1}"/>
              </a:ext>
            </a:extLst>
          </p:cNvPr>
          <p:cNvPicPr>
            <a:picLocks noChangeAspect="1"/>
          </p:cNvPicPr>
          <p:nvPr/>
        </p:nvPicPr>
        <p:blipFill rotWithShape="1">
          <a:blip r:embed="rId3"/>
          <a:srcRect l="1442" r="2955"/>
          <a:stretch/>
        </p:blipFill>
        <p:spPr>
          <a:xfrm>
            <a:off x="268080" y="1189176"/>
            <a:ext cx="11655840" cy="4974897"/>
          </a:xfrm>
          <a:prstGeom prst="rect">
            <a:avLst/>
          </a:prstGeom>
        </p:spPr>
      </p:pic>
    </p:spTree>
    <p:extLst>
      <p:ext uri="{BB962C8B-B14F-4D97-AF65-F5344CB8AC3E}">
        <p14:creationId xmlns:p14="http://schemas.microsoft.com/office/powerpoint/2010/main" val="3068042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 - Contoso Financial</a:t>
            </a:r>
            <a:br>
              <a:rPr lang="en-US" dirty="0"/>
            </a:br>
            <a:br>
              <a:rPr lang="en-US" dirty="0"/>
            </a:br>
            <a:endParaRPr lang="en-US" dirty="0"/>
          </a:p>
        </p:txBody>
      </p:sp>
      <p:sp>
        <p:nvSpPr>
          <p:cNvPr id="5" name="Text Placeholder 4">
            <a:extLst>
              <a:ext uri="{FF2B5EF4-FFF2-40B4-BE49-F238E27FC236}">
                <a16:creationId xmlns:a16="http://schemas.microsoft.com/office/drawing/2014/main" id="{5198A72B-D72C-4F52-8D74-C6093B508DAA}"/>
              </a:ext>
            </a:extLst>
          </p:cNvPr>
          <p:cNvSpPr>
            <a:spLocks noGrp="1"/>
          </p:cNvSpPr>
          <p:nvPr>
            <p:ph type="body" sz="quarter" idx="10"/>
          </p:nvPr>
        </p:nvSpPr>
        <p:spPr>
          <a:xfrm>
            <a:off x="269239" y="1227814"/>
            <a:ext cx="11653523" cy="5991320"/>
          </a:xfrm>
        </p:spPr>
        <p:txBody>
          <a:bodyPr/>
          <a:lstStyle/>
          <a:p>
            <a:pPr marL="457200" indent="-4572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During the planning stages, the corporate compliance team determined that customer data cannot reside in the Azure public cloud</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“This was a cause for great concern, as this means Contoso may not be able to move to cloud-based services as fast as we initially envisioned” says Max Rubin VP of Network engineering</a:t>
            </a:r>
          </a:p>
          <a:p>
            <a:pPr>
              <a:spcAft>
                <a:spcPts val="600"/>
              </a:spcAft>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Doreen Newton took on the challenge to investigate alternatives by turning to FusionTumo</a:t>
            </a:r>
          </a:p>
          <a:p>
            <a:endParaRPr lang="en-US" dirty="0"/>
          </a:p>
        </p:txBody>
      </p:sp>
    </p:spTree>
    <p:extLst>
      <p:ext uri="{BB962C8B-B14F-4D97-AF65-F5344CB8AC3E}">
        <p14:creationId xmlns:p14="http://schemas.microsoft.com/office/powerpoint/2010/main" val="3858583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BAF7D529-36AB-45DA-B239-2F912F2D1610}">
  <ds:schemaRefs>
    <ds:schemaRef ds:uri="http://purl.org/dc/terms/"/>
    <ds:schemaRef ds:uri="http://schemas.openxmlformats.org/package/2006/metadata/core-properties"/>
    <ds:schemaRef ds:uri="http://purl.org/dc/dcmitype/"/>
    <ds:schemaRef ds:uri="http://schemas.microsoft.com/office/infopath/2007/PartnerControls"/>
    <ds:schemaRef ds:uri="2023ac63-7b75-4916-a9ee-591457758eee"/>
    <ds:schemaRef ds:uri="http://purl.org/dc/elements/1.1/"/>
    <ds:schemaRef ds:uri="http://schemas.microsoft.com/office/2006/metadata/properties"/>
    <ds:schemaRef ds:uri="http://schemas.microsoft.com/office/2006/documentManagement/types"/>
    <ds:schemaRef ds:uri="http://schemas.microsoft.com/sharepoint/v3"/>
    <ds:schemaRef ds:uri="d9c797ad-d7c3-4982-82b7-81352a75e4a5"/>
    <ds:schemaRef ds:uri="http://www.w3.org/XML/1998/namespace"/>
  </ds:schemaRefs>
</ds:datastoreItem>
</file>

<file path=customXml/itemProps3.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7206</TotalTime>
  <Words>2569</Words>
  <Application>Microsoft Office PowerPoint</Application>
  <PresentationFormat>Widescreen</PresentationFormat>
  <Paragraphs>238</Paragraphs>
  <Slides>33</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Segoe UI</vt:lpstr>
      <vt:lpstr>Segoe UI Light</vt:lpstr>
      <vt:lpstr>Segoe UI Semilight</vt:lpstr>
      <vt:lpstr>Wingdings</vt:lpstr>
      <vt:lpstr>2_Server and Cloud 2013</vt:lpstr>
      <vt:lpstr>C+E Readiness Template</vt:lpstr>
      <vt:lpstr>Azure Stack</vt:lpstr>
      <vt:lpstr>Abstract and learning objectives</vt:lpstr>
      <vt:lpstr>Step 1: Review the customer case study</vt:lpstr>
      <vt:lpstr>Customer situation - Contoso Financial  </vt:lpstr>
      <vt:lpstr>Customer situation  </vt:lpstr>
      <vt:lpstr>Customer situation  </vt:lpstr>
      <vt:lpstr>Customer situation  </vt:lpstr>
      <vt:lpstr>Customer situation </vt:lpstr>
      <vt:lpstr>Customer situation - Contoso Financial  </vt:lpstr>
      <vt:lpstr>Customer needs </vt:lpstr>
      <vt:lpstr>Customer needs </vt:lpstr>
      <vt:lpstr>Customer objections </vt:lpstr>
      <vt:lpstr>Common scenarios </vt:lpstr>
      <vt:lpstr>Step 2: Design the solution</vt:lpstr>
      <vt:lpstr>Step 3: Present the solution</vt:lpstr>
      <vt:lpstr>Wrap-up</vt:lpstr>
      <vt:lpstr>Preferred target audience </vt:lpstr>
      <vt:lpstr>Preferred solution: hybrid cloud architecture </vt:lpstr>
      <vt:lpstr>Preferred solution: hybrid cloud architecture </vt:lpstr>
      <vt:lpstr>Preferred solution: hybrid-cloud architecture </vt:lpstr>
      <vt:lpstr>Preferred solution: Azure Stack taxonomy </vt:lpstr>
      <vt:lpstr>Preferred solution: Azure Stack taxonomy </vt:lpstr>
      <vt:lpstr>Preferred solution: Azure Stack taxonomy </vt:lpstr>
      <vt:lpstr>Preferred solution: Azure Stack taxonomy </vt:lpstr>
      <vt:lpstr>Preferred solution for application deployment</vt:lpstr>
      <vt:lpstr>Preferred solution: networking </vt:lpstr>
      <vt:lpstr>Preferred solution: networking </vt:lpstr>
      <vt:lpstr>Customer objections handling </vt:lpstr>
      <vt:lpstr>Customer objections </vt:lpstr>
      <vt:lpstr>Customer objections </vt:lpstr>
      <vt:lpstr>Customer objections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Dawnmarie DesJardins (GP Strategies Corporation)</cp:lastModifiedBy>
  <cp:revision>173</cp:revision>
  <dcterms:created xsi:type="dcterms:W3CDTF">2016-01-21T23:17:09Z</dcterms:created>
  <dcterms:modified xsi:type="dcterms:W3CDTF">2018-07-13T21:54:46Z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