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54" r:id="rId11"/>
    <p:sldId id="327" r:id="rId12"/>
    <p:sldId id="361" r:id="rId13"/>
    <p:sldId id="326" r:id="rId14"/>
    <p:sldId id="330" r:id="rId15"/>
    <p:sldId id="303" r:id="rId16"/>
    <p:sldId id="331" r:id="rId17"/>
    <p:sldId id="305" r:id="rId18"/>
    <p:sldId id="320" r:id="rId19"/>
    <p:sldId id="322" r:id="rId20"/>
    <p:sldId id="321" r:id="rId21"/>
    <p:sldId id="317" r:id="rId22"/>
    <p:sldId id="338" r:id="rId23"/>
    <p:sldId id="343" r:id="rId24"/>
    <p:sldId id="357" r:id="rId25"/>
    <p:sldId id="340" r:id="rId26"/>
    <p:sldId id="359" r:id="rId27"/>
    <p:sldId id="360" r:id="rId28"/>
    <p:sldId id="358" r:id="rId29"/>
    <p:sldId id="362" r:id="rId30"/>
    <p:sldId id="342" r:id="rId31"/>
    <p:sldId id="356" r:id="rId32"/>
    <p:sldId id="349" r:id="rId33"/>
    <p:sldId id="352" r:id="rId34"/>
    <p:sldId id="353" r:id="rId35"/>
    <p:sldId id="35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6" autoAdjust="0"/>
    <p:restoredTop sz="95906" autoAdjust="0"/>
  </p:normalViewPr>
  <p:slideViewPr>
    <p:cSldViewPr snapToGrid="0">
      <p:cViewPr varScale="1">
        <p:scale>
          <a:sx n="109" d="100"/>
          <a:sy n="109" d="100"/>
        </p:scale>
        <p:origin x="258" y="10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05-01T19:55:09.513" idx="1">
    <p:pos x="10" y="10"/>
    <p:text>Sent meail to Michael and James re tech accuracy of this slide.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22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72909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2931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711918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407314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231762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6/7/2018 11:33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486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40333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62567"/>
            <a:ext cx="10833896" cy="57954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This workshop is designed to teach attendees how to design a hybrid cloud architecture using a combination of the Azure public cloud and Azure Stack. This functional architecture will enable customers to leverage their investments in Azure as a “cloud platform,” rather than Azure as a “place.”  Attendees will learn to determine which systems are good candidates for the Azure public cloud and which are better suited on Azure Stack.</a:t>
            </a:r>
          </a:p>
          <a:p>
            <a:endParaRPr lang="en-US" dirty="0"/>
          </a:p>
          <a:p>
            <a:r>
              <a:rPr lang="en-US" dirty="0"/>
              <a:t>After completing this workshop, attendees will be better able to recommend and design hybrid cloud systems that leverage one application and deployment model:  Azure.</a:t>
            </a:r>
          </a:p>
          <a:p>
            <a:pPr lvl="0"/>
            <a:endParaRPr lang="en-US" sz="1200" dirty="0">
              <a:latin typeface="+mj-lt"/>
            </a:endParaRPr>
          </a:p>
          <a:p>
            <a:pPr lvl="0"/>
            <a:r>
              <a:rPr lang="en-US" sz="3600" dirty="0">
                <a:latin typeface="+mj-lt"/>
              </a:rPr>
              <a:t>Learning objectives</a:t>
            </a:r>
          </a:p>
          <a:p>
            <a:pPr marL="285750" lvl="0" indent="-285750">
              <a:buFont typeface="Arial" panose="020B0604020202020204" pitchFamily="34" charset="0"/>
              <a:buChar char="•"/>
            </a:pPr>
            <a:r>
              <a:rPr lang="en-US" dirty="0"/>
              <a:t>Understand when the Azure public cloud versus Azure Stack is appropriate based on customer requirements.</a:t>
            </a:r>
          </a:p>
          <a:p>
            <a:pPr marL="285750" lvl="0" indent="-285750">
              <a:buFont typeface="Arial" panose="020B0604020202020204" pitchFamily="34" charset="0"/>
              <a:buChar char="•"/>
            </a:pPr>
            <a:r>
              <a:rPr lang="en-US" dirty="0"/>
              <a:t>Describe possible integrations between Azure public cloud solutions and Azure Stack</a:t>
            </a:r>
          </a:p>
          <a:p>
            <a:pPr marL="285750" lvl="0" indent="-285750">
              <a:buFont typeface="Arial" panose="020B0604020202020204" pitchFamily="34" charset="0"/>
              <a:buChar char="•"/>
            </a:pPr>
            <a:r>
              <a:rPr lang="en-US" dirty="0"/>
              <a:t>Understand the taxonomy of Azure Stack: tenants, regions, subscriptions, offers, plans, services and quotas.</a:t>
            </a:r>
          </a:p>
          <a:p>
            <a:pPr marL="285750" lvl="0" indent="-285750">
              <a:buFont typeface="Arial" panose="020B0604020202020204" pitchFamily="34" charset="0"/>
              <a:buChar char="•"/>
            </a:pPr>
            <a:r>
              <a:rPr lang="en-US" dirty="0"/>
              <a:t>Describe the resource providers that are available for use with Azure Stack.</a:t>
            </a:r>
          </a:p>
          <a:p>
            <a:pPr marL="285750" lvl="0" indent="-285750">
              <a:buFont typeface="Arial" panose="020B0604020202020204" pitchFamily="34" charset="0"/>
              <a:buChar char="•"/>
            </a:pPr>
            <a:r>
              <a:rPr lang="en-US" dirty="0"/>
              <a:t>Design and deploy hybrid connectivity between Azure public cloud and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 </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6539"/>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other countries in the region</a:t>
            </a:r>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a:t>
            </a:r>
            <a:r>
              <a:rPr lang="en-US" sz="2800" dirty="0" err="1"/>
              <a:t>KeyVault</a:t>
            </a:r>
            <a:r>
              <a:rPr lang="en-US" sz="2800" dirty="0"/>
              <a:t> RP.</a:t>
            </a:r>
          </a:p>
          <a:p>
            <a:pPr marL="572135" lvl="1" indent="-236220"/>
            <a:r>
              <a:rPr lang="en-US" sz="2800" dirty="0"/>
              <a:t>The SQL Server RP will installed and made available.</a:t>
            </a:r>
            <a:endParaRPr lang="en-US" sz="2800" dirty="0">
              <a:cs typeface="Segoe UI Semilight"/>
            </a:endParaRPr>
          </a:p>
          <a:p>
            <a:pPr marL="572135" lvl="1" indent="-236220"/>
            <a:r>
              <a:rPr lang="en-US" sz="2800" dirty="0"/>
              <a:t>The Azure App Service RP will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184706"/>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delivery(CI/CD) pipeline enables you to build, test, and deploy your app to multiple clouds. </a:t>
            </a:r>
            <a:endParaRPr lang="en-US" dirty="0"/>
          </a:p>
        </p:txBody>
      </p:sp>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pic>
        <p:nvPicPr>
          <p:cNvPr id="5" name="Picture 4">
            <a:extLst>
              <a:ext uri="{FF2B5EF4-FFF2-40B4-BE49-F238E27FC236}">
                <a16:creationId xmlns:a16="http://schemas.microsoft.com/office/drawing/2014/main" id="{91898400-8E09-4BC6-B908-5D552E09D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pic>
        <p:nvPicPr>
          <p:cNvPr id="7" name="Picture 6">
            <a:extLst>
              <a:ext uri="{FF2B5EF4-FFF2-40B4-BE49-F238E27FC236}">
                <a16:creationId xmlns:a16="http://schemas.microsoft.com/office/drawing/2014/main" id="{8C541AF4-D001-426F-81D4-C8594B9F4DD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09297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365023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Mortgage SQL DB cannot be hosted in the public cloud.</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pPr>
              <a:lnSpc>
                <a:spcPct val="90000"/>
              </a:lnSpc>
              <a:spcAft>
                <a:spcPts val="600"/>
              </a:spcAft>
            </a:pPr>
            <a:r>
              <a:rPr lang="en-US" sz="2400" dirty="0"/>
              <a:t>All of the services that are used for this application in both of Azure Public and Azure Stack leverage PaaS.  As a result, there is very limited need for management of the platforms beyond the application.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a:lnSpc>
                <a:spcPct val="90000"/>
              </a:lnSpc>
              <a:spcAft>
                <a:spcPts val="600"/>
              </a:spcAft>
            </a:pPr>
            <a:r>
              <a:rPr lang="en-US" sz="2400" dirty="0"/>
              <a:t>While there will be minor differences with connectivity/environment information, as long as the resources are supported in both clouds the developer and tooling experience will be consistent.</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189176"/>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 </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189176"/>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situation - Contoso Financial</a:t>
            </a:r>
            <a:br>
              <a:rPr lang="en-US"/>
            </a:br>
            <a:br>
              <a:rPr lang="en-US"/>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189177"/>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7191</TotalTime>
  <Words>2586</Words>
  <Application>Microsoft Office PowerPoint</Application>
  <PresentationFormat>Widescreen</PresentationFormat>
  <Paragraphs>238</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Emily Saeli (GP Strategies Corporation)</cp:lastModifiedBy>
  <cp:revision>170</cp:revision>
  <dcterms:created xsi:type="dcterms:W3CDTF">2016-01-21T23:17:09Z</dcterms:created>
  <dcterms:modified xsi:type="dcterms:W3CDTF">2018-06-07T20:06:25Z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