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54" r:id="rId11"/>
    <p:sldId id="327" r:id="rId12"/>
    <p:sldId id="361" r:id="rId13"/>
    <p:sldId id="326" r:id="rId14"/>
    <p:sldId id="330" r:id="rId15"/>
    <p:sldId id="303" r:id="rId16"/>
    <p:sldId id="331" r:id="rId17"/>
    <p:sldId id="305" r:id="rId18"/>
    <p:sldId id="320" r:id="rId19"/>
    <p:sldId id="322" r:id="rId20"/>
    <p:sldId id="321" r:id="rId21"/>
    <p:sldId id="317" r:id="rId22"/>
    <p:sldId id="338" r:id="rId23"/>
    <p:sldId id="343" r:id="rId24"/>
    <p:sldId id="357" r:id="rId25"/>
    <p:sldId id="340" r:id="rId26"/>
    <p:sldId id="359" r:id="rId27"/>
    <p:sldId id="360" r:id="rId28"/>
    <p:sldId id="358" r:id="rId29"/>
    <p:sldId id="362" r:id="rId30"/>
    <p:sldId id="342" r:id="rId31"/>
    <p:sldId id="356" r:id="rId32"/>
    <p:sldId id="349" r:id="rId33"/>
    <p:sldId id="352" r:id="rId34"/>
    <p:sldId id="353" r:id="rId35"/>
    <p:sldId id="351"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6" autoAdjust="0"/>
    <p:restoredTop sz="78301" autoAdjust="0"/>
  </p:normalViewPr>
  <p:slideViewPr>
    <p:cSldViewPr snapToGrid="0">
      <p:cViewPr varScale="1">
        <p:scale>
          <a:sx n="74" d="100"/>
          <a:sy n="74" d="100"/>
        </p:scale>
        <p:origin x="84" y="198"/>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10/29/2018 10:51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486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03332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114828"/>
            <a:ext cx="12044658" cy="474591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where we have to use two sets of skillsets?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3323987"/>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255752"/>
            <a:ext cx="10833896" cy="4173450"/>
          </a:xfrm>
          <a:prstGeom prst="rect">
            <a:avLst/>
          </a:prstGeom>
          <a:noFill/>
        </p:spPr>
        <p:txBody>
          <a:bodyPr wrap="square" lIns="182880" tIns="146304" rIns="182880" bIns="146304" rtlCol="0">
            <a:spAutoFit/>
          </a:bodyPr>
          <a:lstStyle/>
          <a:p>
            <a:r>
              <a:rPr lang="en-US" sz="2800" dirty="0"/>
              <a:t>In this whiteboard design session, you will work with a group to design a hybrid cloud architecture using a combination of the Azure public cloud and Azure Stack. This functional architecture will enable customers to leverage their investments in Azure as a "cloud platform," rather than Azure as a "place.“</a:t>
            </a:r>
          </a:p>
          <a:p>
            <a:endParaRPr lang="en-US" sz="2800" dirty="0"/>
          </a:p>
          <a:p>
            <a:r>
              <a:rPr lang="en-US" sz="2800" dirty="0"/>
              <a:t>At the end of the session, you will be able to determine which systems are good candidates for the Azure public cloud, and which are better suited on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917774"/>
          </a:xfrm>
        </p:spPr>
        <p:txBody>
          <a:bodyPr/>
          <a:lstStyle/>
          <a:p>
            <a:pPr marL="0" indent="0">
              <a:spcAft>
                <a:spcPts val="600"/>
              </a:spcAft>
              <a:buNone/>
            </a:pPr>
            <a:r>
              <a:rPr lang="en-US" sz="3600" dirty="0"/>
              <a:t>Cloud operator</a:t>
            </a:r>
          </a:p>
          <a:p>
            <a:pPr lvl="1">
              <a:spcAft>
                <a:spcPts val="600"/>
              </a:spcAft>
            </a:pPr>
            <a:r>
              <a:rPr lang="en-US" sz="2800" dirty="0"/>
              <a:t>FT will act in this role as the Service Provider.</a:t>
            </a:r>
          </a:p>
          <a:p>
            <a:pPr marL="0" indent="0">
              <a:spcAft>
                <a:spcPts val="600"/>
              </a:spcAft>
              <a:buNone/>
            </a:pPr>
            <a:r>
              <a:rPr lang="en-US" sz="3600" dirty="0"/>
              <a:t>Region</a:t>
            </a:r>
          </a:p>
          <a:p>
            <a:pPr lvl="1">
              <a:spcAft>
                <a:spcPts val="600"/>
              </a:spcAft>
            </a:pPr>
            <a:r>
              <a:rPr lang="en-US" sz="2800" dirty="0"/>
              <a:t>One Azure Stack region will be created in the FT Dallas datacenter.</a:t>
            </a:r>
          </a:p>
          <a:p>
            <a:pPr marL="0" indent="0">
              <a:spcAft>
                <a:spcPts val="600"/>
              </a:spcAft>
              <a:buNone/>
            </a:pPr>
            <a:r>
              <a:rPr lang="en-US" sz="3600" dirty="0"/>
              <a:t>Tenant</a:t>
            </a:r>
          </a:p>
          <a:p>
            <a:pPr lvl="1">
              <a:spcAft>
                <a:spcPts val="600"/>
              </a:spcAft>
            </a:pPr>
            <a:r>
              <a:rPr lang="en-US" sz="2800" dirty="0"/>
              <a:t>Contoso Financial will be the sole tenet for US Operations.</a:t>
            </a:r>
          </a:p>
          <a:p>
            <a:pPr lvl="1">
              <a:spcAft>
                <a:spcPts val="600"/>
              </a:spcAft>
            </a:pPr>
            <a:r>
              <a:rPr lang="en-US" sz="2800" dirty="0"/>
              <a:t>Can expand to other tenants for other countries/regions in the area.</a:t>
            </a:r>
          </a:p>
          <a:p>
            <a:pPr marL="0" indent="0">
              <a:spcAft>
                <a:spcPts val="600"/>
              </a:spcAft>
              <a:buNone/>
            </a:pPr>
            <a:r>
              <a:rPr lang="en-US" sz="3600" dirty="0"/>
              <a:t>Subscriptions</a:t>
            </a:r>
          </a:p>
          <a:p>
            <a:pPr lvl="1">
              <a:spcAft>
                <a:spcPts val="600"/>
              </a:spcAft>
            </a:pPr>
            <a:r>
              <a:rPr lang="en-US" sz="2800" dirty="0"/>
              <a:t>There will be at least two subscriptions: development and production.</a:t>
            </a:r>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873642"/>
          </a:xfrm>
        </p:spPr>
        <p:txBody>
          <a:bodyPr/>
          <a:lstStyle/>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endParaRPr lang="en-US" sz="3600" dirty="0"/>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SQL Server RP will be installed and made available.</a:t>
            </a:r>
            <a:endParaRPr lang="en-US" sz="2800" dirty="0">
              <a:cs typeface="Segoe UI Semilight"/>
            </a:endParaRPr>
          </a:p>
          <a:p>
            <a:pPr marL="572135" lvl="1" indent="-236220"/>
            <a:r>
              <a:rPr lang="en-US" sz="2800" dirty="0"/>
              <a:t>The Azure App Service RP will be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pic>
        <p:nvPicPr>
          <p:cNvPr id="7" name="Picture 6">
            <a:extLst>
              <a:ext uri="{FF2B5EF4-FFF2-40B4-BE49-F238E27FC236}">
                <a16:creationId xmlns:a16="http://schemas.microsoft.com/office/drawing/2014/main" id="{8C541AF4-D001-426F-81D4-C8594B9F4DDA}"/>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pic>
        <p:nvPicPr>
          <p:cNvPr id="5" name="Picture 4">
            <a:extLst>
              <a:ext uri="{FF2B5EF4-FFF2-40B4-BE49-F238E27FC236}">
                <a16:creationId xmlns:a16="http://schemas.microsoft.com/office/drawing/2014/main" id="{91898400-8E09-4BC6-B908-5D552E09DE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2103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6286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All of the services that are used for this application in both of Azure Public and Azure Stack leverage PaaS.  As a result, there is very limited need for management of the platforms beyond the application.</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00752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01648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as long as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3813352"/>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 .</a:t>
            </a: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FusionTumo.</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7216</TotalTime>
  <Words>2535</Words>
  <Application>Microsoft Office PowerPoint</Application>
  <PresentationFormat>Widescreen</PresentationFormat>
  <Paragraphs>230</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175</cp:revision>
  <dcterms:created xsi:type="dcterms:W3CDTF">2016-01-21T23:17:09Z</dcterms:created>
  <dcterms:modified xsi:type="dcterms:W3CDTF">2018-10-29T18:02:16Z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