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54" r:id="rId8"/>
    <p:sldId id="327" r:id="rId9"/>
    <p:sldId id="363" r:id="rId10"/>
    <p:sldId id="326" r:id="rId11"/>
    <p:sldId id="330" r:id="rId12"/>
    <p:sldId id="303" r:id="rId13"/>
    <p:sldId id="331" r:id="rId14"/>
    <p:sldId id="305" r:id="rId15"/>
    <p:sldId id="320" r:id="rId16"/>
    <p:sldId id="322" r:id="rId17"/>
    <p:sldId id="321" r:id="rId18"/>
    <p:sldId id="317" r:id="rId19"/>
    <p:sldId id="338" r:id="rId20"/>
    <p:sldId id="343" r:id="rId21"/>
    <p:sldId id="357" r:id="rId22"/>
    <p:sldId id="340" r:id="rId23"/>
    <p:sldId id="359" r:id="rId24"/>
    <p:sldId id="360" r:id="rId25"/>
    <p:sldId id="358" r:id="rId26"/>
    <p:sldId id="362" r:id="rId27"/>
    <p:sldId id="342" r:id="rId28"/>
    <p:sldId id="356" r:id="rId29"/>
    <p:sldId id="349" r:id="rId30"/>
    <p:sldId id="352" r:id="rId31"/>
    <p:sldId id="353" r:id="rId32"/>
    <p:sldId id="351"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client id="{E751B45D-8D24-4A38-A964-EB6CA9396333}" v="1" dt="2018-05-08T17:49:46.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6" autoAdjust="0"/>
    <p:restoredTop sz="95906" autoAdjust="0"/>
  </p:normalViewPr>
  <p:slideViewPr>
    <p:cSldViewPr snapToGrid="0">
      <p:cViewPr varScale="1">
        <p:scale>
          <a:sx n="87" d="100"/>
          <a:sy n="87" d="100"/>
        </p:scale>
        <p:origin x="42" y="237"/>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2204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72909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293172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711918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4073144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2317620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5/24/2018 4:56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40333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e Infographic for Common scenarios, Microsoft Azure (public) is connected to the Microsoft Azure Stoack (private / hosted) through Developers and IT." title="Infographic for Common scenarios ">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Both Traffic manager and VPN connect Azure Public (South Central) with the Azure Stock FusionTomo Dallas Datacenter, which in turn connects via VPN to On-Premises." title="Preferred solution">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62567"/>
            <a:ext cx="10833896" cy="57954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This workshop is designed to teach attendees how to design a hybrid cloud architecture using a combination of the Azure public cloud and Azure Stack. This functional architecture will enable customers to leverage their investments in Azure as a “cloud platform,” rather than Azure as a “place.”  Attendees will learn to determine which systems are good candidates for the Azure public cloud and which are better suited on Azure Stack.</a:t>
            </a:r>
          </a:p>
          <a:p>
            <a:endParaRPr lang="en-US" dirty="0"/>
          </a:p>
          <a:p>
            <a:r>
              <a:rPr lang="en-US" dirty="0"/>
              <a:t>After completing this workshop, attendees will be better able to recommend and design hybrid cloud systems that leverage one application and deployment model:  Azure.</a:t>
            </a:r>
          </a:p>
          <a:p>
            <a:pPr lvl="0"/>
            <a:endParaRPr lang="en-US" sz="1200" dirty="0">
              <a:latin typeface="+mj-lt"/>
            </a:endParaRPr>
          </a:p>
          <a:p>
            <a:pPr lvl="0"/>
            <a:r>
              <a:rPr lang="en-US" sz="3600" dirty="0">
                <a:latin typeface="+mj-lt"/>
              </a:rPr>
              <a:t>Learning objectives</a:t>
            </a:r>
          </a:p>
          <a:p>
            <a:pPr marL="285750" lvl="0" indent="-285750">
              <a:buFont typeface="Arial" panose="020B0604020202020204" pitchFamily="34" charset="0"/>
              <a:buChar char="•"/>
            </a:pPr>
            <a:r>
              <a:rPr lang="en-US" dirty="0"/>
              <a:t>Understand when the Azure public cloud versus Azure Stack is appropriate based on customer requirements.</a:t>
            </a:r>
          </a:p>
          <a:p>
            <a:pPr marL="285750" lvl="0" indent="-285750">
              <a:buFont typeface="Arial" panose="020B0604020202020204" pitchFamily="34" charset="0"/>
              <a:buChar char="•"/>
            </a:pPr>
            <a:r>
              <a:rPr lang="en-US" dirty="0"/>
              <a:t>Describe possible integrations between Azure public cloud solutions and Azure Stack</a:t>
            </a:r>
          </a:p>
          <a:p>
            <a:pPr marL="285750" lvl="0" indent="-285750">
              <a:buFont typeface="Arial" panose="020B0604020202020204" pitchFamily="34" charset="0"/>
              <a:buChar char="•"/>
            </a:pPr>
            <a:r>
              <a:rPr lang="en-US" dirty="0"/>
              <a:t>Understand the taxonomy of Azure Stack: tenants, regions, subscriptions, offers, plans, services and quotas.</a:t>
            </a:r>
          </a:p>
          <a:p>
            <a:pPr marL="285750" lvl="0" indent="-285750">
              <a:buFont typeface="Arial" panose="020B0604020202020204" pitchFamily="34" charset="0"/>
              <a:buChar char="•"/>
            </a:pPr>
            <a:r>
              <a:rPr lang="en-US" dirty="0"/>
              <a:t>Describe the resource providers that are available for use with Azure Stack.</a:t>
            </a:r>
          </a:p>
          <a:p>
            <a:pPr marL="285750" lvl="0" indent="-285750">
              <a:buFont typeface="Arial" panose="020B0604020202020204" pitchFamily="34" charset="0"/>
              <a:buChar char="•"/>
            </a:pPr>
            <a:r>
              <a:rPr lang="en-US" dirty="0"/>
              <a:t>Design and deploy hybrid connectivity between Azure public cloud and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 </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6539"/>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a:t>
            </a:r>
            <a:r>
              <a:rPr lang="en-US" sz="2800"/>
              <a:t>other countries/regions</a:t>
            </a:r>
            <a:endParaRPr lang="en-US" sz="2800" dirty="0"/>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42645"/>
          </a:xfrm>
        </p:spPr>
        <p:txBody>
          <a:bodyPr/>
          <a:lstStyle/>
          <a:p>
            <a:pPr marL="0" indent="0">
              <a:buNone/>
            </a:pPr>
            <a:r>
              <a:rPr lang="en-US" sz="3600" dirty="0"/>
              <a:t>Services / resource providers</a:t>
            </a:r>
          </a:p>
          <a:p>
            <a:pPr lvl="1"/>
            <a:r>
              <a:rPr lang="en-US" sz="2800" dirty="0"/>
              <a:t>The base resource providers will be enabled: compute RP, network RP, storage RP and </a:t>
            </a:r>
            <a:r>
              <a:rPr lang="en-US" sz="2800" dirty="0" err="1"/>
              <a:t>KeyVault</a:t>
            </a:r>
            <a:r>
              <a:rPr lang="en-US" sz="2800" dirty="0"/>
              <a:t> RP.</a:t>
            </a:r>
          </a:p>
          <a:p>
            <a:pPr lvl="1"/>
            <a:r>
              <a:rPr lang="en-US" sz="2800" dirty="0"/>
              <a:t>The SQL Server RP will installed and made available.</a:t>
            </a:r>
          </a:p>
          <a:p>
            <a:pPr lvl="1"/>
            <a:r>
              <a:rPr lang="en-US" sz="2800" dirty="0"/>
              <a:t>The Azure App Service RP will installed and made available.</a:t>
            </a: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Azure Stack Taxonomy has Region, Tenant, Subscription, Offer, Plan, and Services." title="Azure Stack taxonomy">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184706"/>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delivery(CI/CD) pipeline enables you to build, test, and deploy your app to multiple clouds. </a:t>
            </a:r>
            <a:endParaRPr lang="en-US" dirty="0"/>
          </a:p>
        </p:txBody>
      </p:sp>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grpSp>
        <p:nvGrpSpPr>
          <p:cNvPr id="4" name="Group 3" descr="Product icons" title="Product icons">
            <a:extLst>
              <a:ext uri="{FF2B5EF4-FFF2-40B4-BE49-F238E27FC236}">
                <a16:creationId xmlns:a16="http://schemas.microsoft.com/office/drawing/2014/main" id="{F52860B9-6B4D-4AC6-BC8D-930AC81FC3A7}"/>
              </a:ext>
            </a:extLst>
          </p:cNvPr>
          <p:cNvGrpSpPr/>
          <p:nvPr/>
        </p:nvGrpSpPr>
        <p:grpSpPr>
          <a:xfrm>
            <a:off x="9025525" y="1184706"/>
            <a:ext cx="2083508" cy="4327801"/>
            <a:chOff x="9025525" y="1184706"/>
            <a:chExt cx="2083508" cy="4327801"/>
          </a:xfrm>
        </p:grpSpPr>
        <p:pic>
          <p:nvPicPr>
            <p:cNvPr id="5" name="Picture 4" descr="Visual Studio code icon" title="Visual Studio code icon">
              <a:extLst>
                <a:ext uri="{FF2B5EF4-FFF2-40B4-BE49-F238E27FC236}">
                  <a16:creationId xmlns:a16="http://schemas.microsoft.com/office/drawing/2014/main" id="{91898400-8E09-4BC6-B908-5D552E09D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pic>
          <p:nvPicPr>
            <p:cNvPr id="7" name="Picture 6" descr="ARM template icon" title="ARM template icon">
              <a:extLst>
                <a:ext uri="{FF2B5EF4-FFF2-40B4-BE49-F238E27FC236}">
                  <a16:creationId xmlns:a16="http://schemas.microsoft.com/office/drawing/2014/main" id="{8C541AF4-D001-426F-81D4-C8594B9F4DD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grpSp>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09297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365023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Mortgage SQL DB cannot be hosted in the public cloud.</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pPr>
              <a:lnSpc>
                <a:spcPct val="90000"/>
              </a:lnSpc>
              <a:spcAft>
                <a:spcPts val="600"/>
              </a:spcAft>
            </a:pPr>
            <a:r>
              <a:rPr lang="en-US" sz="2400" dirty="0"/>
              <a:t>All of the services that are used for this application in both of Azure Public and Azure Stack leverage PaaS.  As a result, there is very limited need for management of the platforms beyond the application.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a:lnSpc>
                <a:spcPct val="90000"/>
              </a:lnSpc>
              <a:spcAft>
                <a:spcPts val="600"/>
              </a:spcAft>
            </a:pPr>
            <a:r>
              <a:rPr lang="en-US" sz="2400" dirty="0"/>
              <a:t>While there will be minor differences with connectivity/environment information, as long as the resources are supported in both clouds the developer and tooling experience will be consistent.</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189176"/>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 </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189176"/>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80FB-7F45-4B29-A66F-28D081D25198}"/>
              </a:ext>
            </a:extLst>
          </p:cNvPr>
          <p:cNvSpPr>
            <a:spLocks noGrp="1"/>
          </p:cNvSpPr>
          <p:nvPr>
            <p:ph type="title"/>
          </p:nvPr>
        </p:nvSpPr>
        <p:spPr/>
        <p:txBody>
          <a:bodyPr/>
          <a:lstStyle/>
          <a:p>
            <a:r>
              <a:rPr lang="en-US" sz="4400" dirty="0">
                <a:solidFill>
                  <a:schemeClr val="tx1"/>
                </a:solidFill>
              </a:rPr>
              <a:t>Customer situation</a:t>
            </a:r>
            <a:endParaRPr lang="en-US" dirty="0"/>
          </a:p>
        </p:txBody>
      </p:sp>
      <p:grpSp>
        <p:nvGrpSpPr>
          <p:cNvPr id="37" name="Group 36" descr="The Contoso Dallas Data Center diagram shows the flow between Contoso Mortgage customers and Contoso's web servers, application servers, and SQL servers." title="general description for me">
            <a:extLst>
              <a:ext uri="{FF2B5EF4-FFF2-40B4-BE49-F238E27FC236}">
                <a16:creationId xmlns:a16="http://schemas.microsoft.com/office/drawing/2014/main" id="{057BF08D-7F1D-468F-82D6-A05D7733A48B}"/>
              </a:ext>
            </a:extLst>
          </p:cNvPr>
          <p:cNvGrpSpPr/>
          <p:nvPr/>
        </p:nvGrpSpPr>
        <p:grpSpPr>
          <a:xfrm>
            <a:off x="1785433" y="1878081"/>
            <a:ext cx="9329280" cy="4427587"/>
            <a:chOff x="1785433" y="1878081"/>
            <a:chExt cx="9329280" cy="4427587"/>
          </a:xfrm>
        </p:grpSpPr>
        <p:sp>
          <p:nvSpPr>
            <p:cNvPr id="23" name="Rectangle 22">
              <a:extLst>
                <a:ext uri="{FF2B5EF4-FFF2-40B4-BE49-F238E27FC236}">
                  <a16:creationId xmlns:a16="http://schemas.microsoft.com/office/drawing/2014/main" id="{7482353B-0903-4FCC-BC8F-BE4552BFE37A}"/>
                </a:ext>
              </a:extLst>
            </p:cNvPr>
            <p:cNvSpPr/>
            <p:nvPr/>
          </p:nvSpPr>
          <p:spPr bwMode="auto">
            <a:xfrm>
              <a:off x="3838289" y="1878081"/>
              <a:ext cx="6937394" cy="3482384"/>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2B26C188-A45A-4603-BE84-59F11E2D69A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785433" y="2385889"/>
              <a:ext cx="780290" cy="780290"/>
            </a:xfrm>
            <a:prstGeom prst="rect">
              <a:avLst/>
            </a:prstGeom>
          </p:spPr>
        </p:pic>
        <p:pic>
          <p:nvPicPr>
            <p:cNvPr id="6" name="Picture 5">
              <a:extLst>
                <a:ext uri="{FF2B5EF4-FFF2-40B4-BE49-F238E27FC236}">
                  <a16:creationId xmlns:a16="http://schemas.microsoft.com/office/drawing/2014/main" id="{DB46615B-C9CC-4425-808B-B178A7D832DA}"/>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785433" y="4028523"/>
              <a:ext cx="780290" cy="780290"/>
            </a:xfrm>
            <a:prstGeom prst="rect">
              <a:avLst/>
            </a:prstGeom>
          </p:spPr>
        </p:pic>
        <p:pic>
          <p:nvPicPr>
            <p:cNvPr id="8" name="Picture 7">
              <a:extLst>
                <a:ext uri="{FF2B5EF4-FFF2-40B4-BE49-F238E27FC236}">
                  <a16:creationId xmlns:a16="http://schemas.microsoft.com/office/drawing/2014/main" id="{C3387932-193B-41E3-8AC2-40DE5FE7EB80}"/>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86033" y="3957342"/>
              <a:ext cx="780290" cy="780290"/>
            </a:xfrm>
            <a:prstGeom prst="rect">
              <a:avLst/>
            </a:prstGeom>
          </p:spPr>
        </p:pic>
        <p:pic>
          <p:nvPicPr>
            <p:cNvPr id="10" name="Picture 9">
              <a:extLst>
                <a:ext uri="{FF2B5EF4-FFF2-40B4-BE49-F238E27FC236}">
                  <a16:creationId xmlns:a16="http://schemas.microsoft.com/office/drawing/2014/main" id="{CC7CFC79-0600-4ECD-85C5-EEC70B70AA2F}"/>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86033" y="2656741"/>
              <a:ext cx="780290" cy="780290"/>
            </a:xfrm>
            <a:prstGeom prst="rect">
              <a:avLst/>
            </a:prstGeom>
          </p:spPr>
        </p:pic>
        <p:pic>
          <p:nvPicPr>
            <p:cNvPr id="12" name="Picture 11">
              <a:extLst>
                <a:ext uri="{FF2B5EF4-FFF2-40B4-BE49-F238E27FC236}">
                  <a16:creationId xmlns:a16="http://schemas.microsoft.com/office/drawing/2014/main" id="{B294339A-3A23-42D5-88E7-48F8808EADB5}"/>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rot="16200000">
              <a:off x="3674464" y="3303066"/>
              <a:ext cx="780290" cy="780290"/>
            </a:xfrm>
            <a:prstGeom prst="rect">
              <a:avLst/>
            </a:prstGeom>
          </p:spPr>
        </p:pic>
        <p:pic>
          <p:nvPicPr>
            <p:cNvPr id="14" name="Picture 13">
              <a:extLst>
                <a:ext uri="{FF2B5EF4-FFF2-40B4-BE49-F238E27FC236}">
                  <a16:creationId xmlns:a16="http://schemas.microsoft.com/office/drawing/2014/main" id="{FA02C0EC-607B-43DD-8E7C-3C6572527273}"/>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605036" y="3303065"/>
              <a:ext cx="780290" cy="780290"/>
            </a:xfrm>
            <a:prstGeom prst="rect">
              <a:avLst/>
            </a:prstGeom>
          </p:spPr>
        </p:pic>
        <p:pic>
          <p:nvPicPr>
            <p:cNvPr id="16" name="Picture 15">
              <a:extLst>
                <a:ext uri="{FF2B5EF4-FFF2-40B4-BE49-F238E27FC236}">
                  <a16:creationId xmlns:a16="http://schemas.microsoft.com/office/drawing/2014/main" id="{C513D7E1-A1C2-44CB-BC59-2F71B653F224}"/>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803851" y="3197623"/>
              <a:ext cx="1028093" cy="1028093"/>
            </a:xfrm>
            <a:prstGeom prst="rect">
              <a:avLst/>
            </a:prstGeom>
          </p:spPr>
        </p:pic>
        <p:pic>
          <p:nvPicPr>
            <p:cNvPr id="18" name="Picture 17">
              <a:extLst>
                <a:ext uri="{FF2B5EF4-FFF2-40B4-BE49-F238E27FC236}">
                  <a16:creationId xmlns:a16="http://schemas.microsoft.com/office/drawing/2014/main" id="{D2C20F46-7591-49D0-96C0-DE56454CF302}"/>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714365" y="2656741"/>
              <a:ext cx="780290" cy="780290"/>
            </a:xfrm>
            <a:prstGeom prst="rect">
              <a:avLst/>
            </a:prstGeom>
          </p:spPr>
        </p:pic>
        <p:pic>
          <p:nvPicPr>
            <p:cNvPr id="20" name="Picture 19">
              <a:extLst>
                <a:ext uri="{FF2B5EF4-FFF2-40B4-BE49-F238E27FC236}">
                  <a16:creationId xmlns:a16="http://schemas.microsoft.com/office/drawing/2014/main" id="{0CB4E9A6-9B61-450C-9361-70829B03F9FF}"/>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714365" y="4028523"/>
              <a:ext cx="780290" cy="780290"/>
            </a:xfrm>
            <a:prstGeom prst="rect">
              <a:avLst/>
            </a:prstGeom>
          </p:spPr>
        </p:pic>
        <p:pic>
          <p:nvPicPr>
            <p:cNvPr id="22" name="Picture 21">
              <a:extLst>
                <a:ext uri="{FF2B5EF4-FFF2-40B4-BE49-F238E27FC236}">
                  <a16:creationId xmlns:a16="http://schemas.microsoft.com/office/drawing/2014/main" id="{F5F012D0-86B4-4700-9138-4533C2EFDB3F}"/>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9494655" y="3303065"/>
              <a:ext cx="780290" cy="780290"/>
            </a:xfrm>
            <a:prstGeom prst="rect">
              <a:avLst/>
            </a:prstGeom>
          </p:spPr>
        </p:pic>
        <p:pic>
          <p:nvPicPr>
            <p:cNvPr id="25" name="Picture 24">
              <a:extLst>
                <a:ext uri="{FF2B5EF4-FFF2-40B4-BE49-F238E27FC236}">
                  <a16:creationId xmlns:a16="http://schemas.microsoft.com/office/drawing/2014/main" id="{A9443E3C-542C-4F61-BF6F-57FFFA4CA4D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5036" y="5525378"/>
              <a:ext cx="780290" cy="780290"/>
            </a:xfrm>
            <a:prstGeom prst="rect">
              <a:avLst/>
            </a:prstGeom>
          </p:spPr>
        </p:pic>
        <p:sp>
          <p:nvSpPr>
            <p:cNvPr id="26" name="TextBox 25">
              <a:extLst>
                <a:ext uri="{FF2B5EF4-FFF2-40B4-BE49-F238E27FC236}">
                  <a16:creationId xmlns:a16="http://schemas.microsoft.com/office/drawing/2014/main" id="{B0243E1C-F1B8-4DEC-AEAC-2BF9DBFA1351}"/>
                </a:ext>
              </a:extLst>
            </p:cNvPr>
            <p:cNvSpPr txBox="1"/>
            <p:nvPr/>
          </p:nvSpPr>
          <p:spPr>
            <a:xfrm>
              <a:off x="6290779" y="5677804"/>
              <a:ext cx="482393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Contoso Data Center (Dallas, TX)</a:t>
              </a:r>
            </a:p>
          </p:txBody>
        </p:sp>
        <p:cxnSp>
          <p:nvCxnSpPr>
            <p:cNvPr id="28" name="Connector: Elbow 27">
              <a:extLst>
                <a:ext uri="{FF2B5EF4-FFF2-40B4-BE49-F238E27FC236}">
                  <a16:creationId xmlns:a16="http://schemas.microsoft.com/office/drawing/2014/main" id="{DA03B9C4-085B-4844-B38D-6B58BAC7F5FD}"/>
                </a:ext>
              </a:extLst>
            </p:cNvPr>
            <p:cNvCxnSpPr>
              <a:stCxn id="10" idx="3"/>
              <a:endCxn id="14" idx="0"/>
            </p:cNvCxnSpPr>
            <p:nvPr/>
          </p:nvCxnSpPr>
          <p:spPr>
            <a:xfrm>
              <a:off x="5466323" y="3046886"/>
              <a:ext cx="528858" cy="256179"/>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8208670-3A36-46B3-9CE3-BDA8118C91D2}"/>
                </a:ext>
              </a:extLst>
            </p:cNvPr>
            <p:cNvCxnSpPr>
              <a:stCxn id="8" idx="3"/>
              <a:endCxn id="14" idx="2"/>
            </p:cNvCxnSpPr>
            <p:nvPr/>
          </p:nvCxnSpPr>
          <p:spPr>
            <a:xfrm flipV="1">
              <a:off x="5466323" y="4083355"/>
              <a:ext cx="528858" cy="26413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9BA9F4A-27CD-4168-84F8-348FC5706F32}"/>
                </a:ext>
              </a:extLst>
            </p:cNvPr>
            <p:cNvCxnSpPr>
              <a:cxnSpLocks/>
              <a:endCxn id="16" idx="1"/>
            </p:cNvCxnSpPr>
            <p:nvPr/>
          </p:nvCxnSpPr>
          <p:spPr>
            <a:xfrm>
              <a:off x="6381007" y="3711670"/>
              <a:ext cx="42284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18B63CDB-5236-4FAF-8E5E-71DB8A2BABB4}"/>
                </a:ext>
              </a:extLst>
            </p:cNvPr>
            <p:cNvCxnSpPr>
              <a:cxnSpLocks/>
            </p:cNvCxnSpPr>
            <p:nvPr/>
          </p:nvCxnSpPr>
          <p:spPr>
            <a:xfrm flipV="1">
              <a:off x="7831944" y="3707883"/>
              <a:ext cx="1069870" cy="378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93947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Contoso Financial</a:t>
            </a:r>
            <a:br>
              <a:rPr lang="en-US" dirty="0"/>
            </a:br>
            <a:br>
              <a:rPr lang="en-US" dirty="0"/>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189177"/>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2565</Words>
  <Application>Microsoft Office PowerPoint</Application>
  <PresentationFormat>Widescreen</PresentationFormat>
  <Paragraphs>236</Paragraphs>
  <Slides>33</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2018-05-18T01:11:06Z</dcterms:created>
  <dcterms:modified xsi:type="dcterms:W3CDTF">2018-05-24T10:12:05Z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2018-05-18T01:12:51.7081257Z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