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9"/>
  </p:notesMasterIdLst>
  <p:sldIdLst>
    <p:sldId id="256" r:id="rId2"/>
    <p:sldId id="257" r:id="rId3"/>
    <p:sldId id="258" r:id="rId4"/>
    <p:sldId id="259" r:id="rId5"/>
    <p:sldId id="262" r:id="rId6"/>
    <p:sldId id="263"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864" autoAdjust="0"/>
  </p:normalViewPr>
  <p:slideViewPr>
    <p:cSldViewPr snapToGrid="0">
      <p:cViewPr varScale="1">
        <p:scale>
          <a:sx n="50" d="100"/>
          <a:sy n="50" d="100"/>
        </p:scale>
        <p:origin x="150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500B99-FDC2-43F6-8F2A-0673E75B2814}" type="datetimeFigureOut">
              <a:rPr lang="en-US" smtClean="0"/>
              <a:t>3/15/2024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7F4FF-53E8-4B86-B567-0779D4990B58}" type="slidenum">
              <a:rPr lang="en-US" smtClean="0"/>
              <a:t>‹#›</a:t>
            </a:fld>
            <a:endParaRPr lang="en-US"/>
          </a:p>
        </p:txBody>
      </p:sp>
    </p:spTree>
    <p:extLst>
      <p:ext uri="{BB962C8B-B14F-4D97-AF65-F5344CB8AC3E}">
        <p14:creationId xmlns:p14="http://schemas.microsoft.com/office/powerpoint/2010/main" val="649706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B7F4FF-53E8-4B86-B567-0779D4990B58}" type="slidenum">
              <a:rPr lang="en-US" smtClean="0"/>
              <a:t>2</a:t>
            </a:fld>
            <a:endParaRPr lang="en-US"/>
          </a:p>
        </p:txBody>
      </p:sp>
    </p:spTree>
    <p:extLst>
      <p:ext uri="{BB962C8B-B14F-4D97-AF65-F5344CB8AC3E}">
        <p14:creationId xmlns:p14="http://schemas.microsoft.com/office/powerpoint/2010/main" val="255900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smtClean="0"/>
              <a:t>Enterprise Resource Planning Systems: </a:t>
            </a:r>
          </a:p>
          <a:p>
            <a:r>
              <a:rPr lang="en-GB" i="1" dirty="0" smtClean="0"/>
              <a:t>ERP systems are comprehensive MIS that integrate various business functions such as supply chain management, finance, human resources, and manufacturing into a single unified platform. ERP systems help organizations streamline processes such as procurement, inventory management, production planning, and order </a:t>
            </a:r>
            <a:r>
              <a:rPr lang="en-GB" i="1" dirty="0" err="1" smtClean="0"/>
              <a:t>fulfillment</a:t>
            </a:r>
            <a:r>
              <a:rPr lang="en-GB" i="1" dirty="0" smtClean="0"/>
              <a:t> by providing real-time visibility into key metrics and automating routine tasks.</a:t>
            </a:r>
          </a:p>
          <a:p>
            <a:endParaRPr lang="en-GB" i="1" dirty="0" smtClean="0"/>
          </a:p>
          <a:p>
            <a:r>
              <a:rPr lang="en-GB" i="1" dirty="0" smtClean="0"/>
              <a:t>Supply Chain Management Systems:</a:t>
            </a:r>
          </a:p>
          <a:p>
            <a:r>
              <a:rPr lang="en-GB" i="1" dirty="0" smtClean="0"/>
              <a:t> SCM systems focus specifically on optimizing the flow of goods, information, and finances from raw material sourcing to final product delivery. These systems facilitate collaboration and coordination among suppliers, manufacturers, distributors, and retailers to ensure efficient and responsive supply chain operations. SCM systems include modules for demand forecasting, inventory optimization, supplier relationship management, transportation management, and warehouse management.</a:t>
            </a:r>
          </a:p>
          <a:p>
            <a:endParaRPr lang="en-GB" i="1" dirty="0" smtClean="0"/>
          </a:p>
          <a:p>
            <a:r>
              <a:rPr lang="en-GB" i="1" dirty="0" smtClean="0"/>
              <a:t>Warehouse Management Systems: </a:t>
            </a:r>
          </a:p>
          <a:p>
            <a:r>
              <a:rPr lang="en-GB" i="1" dirty="0" smtClean="0"/>
              <a:t>WMS are specialized MIS designed to optimize warehouse operations, including receiving, storing, picking, packing, and shipping of goods. These systems provide real-time visibility into inventory levels, location tracking, and order status that enable organizations to improve inventory accuracy, reduce </a:t>
            </a:r>
            <a:r>
              <a:rPr lang="en-GB" i="1" dirty="0" err="1" smtClean="0"/>
              <a:t>stockouts</a:t>
            </a:r>
            <a:r>
              <a:rPr lang="en-GB" i="1" dirty="0" smtClean="0"/>
              <a:t>, and enhance order </a:t>
            </a:r>
            <a:r>
              <a:rPr lang="en-GB" i="1" dirty="0" err="1" smtClean="0"/>
              <a:t>fulfillment</a:t>
            </a:r>
            <a:r>
              <a:rPr lang="en-GB" i="1" dirty="0" smtClean="0"/>
              <a:t> efficiency.</a:t>
            </a:r>
          </a:p>
          <a:p>
            <a:endParaRPr lang="en-GB" i="1" dirty="0" smtClean="0"/>
          </a:p>
          <a:p>
            <a:r>
              <a:rPr lang="en-GB" i="1" dirty="0" smtClean="0"/>
              <a:t>Transportation Management Systems : </a:t>
            </a:r>
          </a:p>
          <a:p>
            <a:r>
              <a:rPr lang="en-GB" i="1" dirty="0" smtClean="0"/>
              <a:t>TMS help organizations optimize transportation operations such as route planning, carrier selection, freight consolidation, and shipment tracking. These systems leverage advanced algorithms and optimization techniques to minimize transportation costs, improve delivery reliability, and enhance customer service levels.</a:t>
            </a:r>
          </a:p>
          <a:p>
            <a:endParaRPr lang="en-GB" i="1" dirty="0" smtClean="0"/>
          </a:p>
          <a:p>
            <a:r>
              <a:rPr lang="en-GB" i="1" dirty="0" smtClean="0"/>
              <a:t>Demand Planning and Forecasting Systems: </a:t>
            </a:r>
          </a:p>
          <a:p>
            <a:r>
              <a:rPr lang="en-GB" i="1" dirty="0" smtClean="0"/>
              <a:t>Demand planning and forecasting systems use historical sales data, market trends, and other factors to predict future demand for products and services. Organizations can optimize inventory levels, reduce </a:t>
            </a:r>
            <a:r>
              <a:rPr lang="en-GB" i="1" dirty="0" err="1" smtClean="0"/>
              <a:t>stockouts</a:t>
            </a:r>
            <a:r>
              <a:rPr lang="en-GB" i="1" dirty="0" smtClean="0"/>
              <a:t>, and improve customer satisfaction by accurately forecasting demand.</a:t>
            </a:r>
          </a:p>
          <a:p>
            <a:endParaRPr lang="en-GB" i="1" dirty="0" smtClean="0"/>
          </a:p>
          <a:p>
            <a:r>
              <a:rPr lang="en-GB" i="1" dirty="0" smtClean="0"/>
              <a:t>Supplier Relationship Management Systems: </a:t>
            </a:r>
          </a:p>
          <a:p>
            <a:r>
              <a:rPr lang="en-GB" i="1" dirty="0" smtClean="0"/>
              <a:t>SRM systems help organizations manage relationships with suppliers and other external partners. These systems facilitate in communication, collaboration, and performance tracking across the supply chain that enable organizations to build strategic partnerships, mitigate supply chain risks, and drive continuous improvement.</a:t>
            </a:r>
            <a:endParaRPr lang="en-GB" i="1" dirty="0" smtClean="0"/>
          </a:p>
        </p:txBody>
      </p:sp>
      <p:sp>
        <p:nvSpPr>
          <p:cNvPr id="4" name="Slide Number Placeholder 3"/>
          <p:cNvSpPr>
            <a:spLocks noGrp="1"/>
          </p:cNvSpPr>
          <p:nvPr>
            <p:ph type="sldNum" sz="quarter" idx="10"/>
          </p:nvPr>
        </p:nvSpPr>
        <p:spPr/>
        <p:txBody>
          <a:bodyPr/>
          <a:lstStyle/>
          <a:p>
            <a:fld id="{66B7F4FF-53E8-4B86-B567-0779D4990B58}" type="slidenum">
              <a:rPr lang="en-US" smtClean="0"/>
              <a:t>3</a:t>
            </a:fld>
            <a:endParaRPr lang="en-US"/>
          </a:p>
        </p:txBody>
      </p:sp>
    </p:spTree>
    <p:extLst>
      <p:ext uri="{BB962C8B-B14F-4D97-AF65-F5344CB8AC3E}">
        <p14:creationId xmlns:p14="http://schemas.microsoft.com/office/powerpoint/2010/main" val="1202774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smtClean="0"/>
              <a:t>Improved Decision-making: </a:t>
            </a:r>
          </a:p>
          <a:p>
            <a:r>
              <a:rPr lang="en-GB" i="1" dirty="0" smtClean="0"/>
              <a:t>The MIS software system will provide real-time insights and analytics to help management make informed decisions that drive business growth.</a:t>
            </a:r>
          </a:p>
          <a:p>
            <a:endParaRPr lang="en-GB" i="1" dirty="0" smtClean="0"/>
          </a:p>
          <a:p>
            <a:r>
              <a:rPr lang="en-GB" i="1" dirty="0" smtClean="0"/>
              <a:t>Enhanced Operational Efficiency: </a:t>
            </a:r>
          </a:p>
          <a:p>
            <a:r>
              <a:rPr lang="en-GB" i="1" dirty="0" smtClean="0"/>
              <a:t>Automation of manual tasks such as inventory management and reporting will improve operational efficiency and reduce costs.</a:t>
            </a:r>
          </a:p>
          <a:p>
            <a:endParaRPr lang="en-GB" i="1" dirty="0" smtClean="0"/>
          </a:p>
          <a:p>
            <a:r>
              <a:rPr lang="en-GB" i="1" dirty="0" smtClean="0"/>
              <a:t>Better Customer Experience: </a:t>
            </a:r>
          </a:p>
          <a:p>
            <a:r>
              <a:rPr lang="en-GB" i="1" dirty="0" smtClean="0"/>
              <a:t>The system will enable personalized customer interactions based on past purchase history and preferences that enhance the overall customer experience.</a:t>
            </a:r>
          </a:p>
          <a:p>
            <a:endParaRPr lang="en-GB" i="1" dirty="0" smtClean="0"/>
          </a:p>
          <a:p>
            <a:r>
              <a:rPr lang="en-GB" i="1" dirty="0" smtClean="0"/>
              <a:t>Scalability and Flexibility: </a:t>
            </a:r>
          </a:p>
          <a:p>
            <a:r>
              <a:rPr lang="en-GB" i="1" dirty="0" smtClean="0"/>
              <a:t>The system will be designed to scale as the retail chain grows and adapt to changing business needs and market conditions.</a:t>
            </a:r>
          </a:p>
          <a:p>
            <a:endParaRPr lang="en-GB" i="1" dirty="0" smtClean="0"/>
          </a:p>
          <a:p>
            <a:r>
              <a:rPr lang="en-GB" i="1" dirty="0" smtClean="0"/>
              <a:t>Competitive Advantage: </a:t>
            </a:r>
          </a:p>
          <a:p>
            <a:r>
              <a:rPr lang="en-GB" i="1" dirty="0" smtClean="0"/>
              <a:t>By leveraging technology to optimize operations and improve customer satisfaction through which the retail chain will gain a competitive edge in the market.</a:t>
            </a:r>
            <a:endParaRPr lang="en-GB" i="1" dirty="0" smtClean="0"/>
          </a:p>
        </p:txBody>
      </p:sp>
      <p:sp>
        <p:nvSpPr>
          <p:cNvPr id="4" name="Slide Number Placeholder 3"/>
          <p:cNvSpPr>
            <a:spLocks noGrp="1"/>
          </p:cNvSpPr>
          <p:nvPr>
            <p:ph type="sldNum" sz="quarter" idx="10"/>
          </p:nvPr>
        </p:nvSpPr>
        <p:spPr/>
        <p:txBody>
          <a:bodyPr/>
          <a:lstStyle/>
          <a:p>
            <a:fld id="{66B7F4FF-53E8-4B86-B567-0779D4990B58}" type="slidenum">
              <a:rPr lang="en-US" smtClean="0"/>
              <a:t>4</a:t>
            </a:fld>
            <a:endParaRPr lang="en-US"/>
          </a:p>
        </p:txBody>
      </p:sp>
    </p:spTree>
    <p:extLst>
      <p:ext uri="{BB962C8B-B14F-4D97-AF65-F5344CB8AC3E}">
        <p14:creationId xmlns:p14="http://schemas.microsoft.com/office/powerpoint/2010/main" val="1012313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1" dirty="0" smtClean="0"/>
              <a:t>E-commerce Platform Infrastructure: </a:t>
            </a:r>
          </a:p>
          <a:p>
            <a:pPr marL="0" marR="0" indent="0" algn="l" defTabSz="914400" rtl="0" eaLnBrk="1" fontAlgn="auto" latinLnBrk="0" hangingPunct="1">
              <a:lnSpc>
                <a:spcPct val="100000"/>
              </a:lnSpc>
              <a:spcBef>
                <a:spcPts val="0"/>
              </a:spcBef>
              <a:spcAft>
                <a:spcPts val="0"/>
              </a:spcAft>
              <a:buClrTx/>
              <a:buSzTx/>
              <a:buFontTx/>
              <a:buNone/>
              <a:tabLst/>
              <a:defRPr/>
            </a:pPr>
            <a:r>
              <a:rPr lang="en-GB" i="1" dirty="0" err="1" smtClean="0"/>
              <a:t>AliExpress</a:t>
            </a:r>
            <a:r>
              <a:rPr lang="en-GB" i="1" dirty="0" smtClean="0"/>
              <a:t> operates a sophisticated e-commerce platform that handles millions of transactions daily. The platform is built on robust infrastructure comprising servers, databases, and networking equipment distributed across multiple data </a:t>
            </a:r>
            <a:r>
              <a:rPr lang="en-GB" i="1" dirty="0" err="1" smtClean="0"/>
              <a:t>centers</a:t>
            </a:r>
            <a:r>
              <a:rPr lang="en-GB" i="1" dirty="0" smtClean="0"/>
              <a:t>. This infrastructure ensures high availability, scalability, and reliability to support the platform's massive user base and transaction volume.</a:t>
            </a:r>
          </a:p>
          <a:p>
            <a:pPr marL="0" marR="0" indent="0" algn="l" defTabSz="914400" rtl="0" eaLnBrk="1" fontAlgn="auto" latinLnBrk="0" hangingPunct="1">
              <a:lnSpc>
                <a:spcPct val="100000"/>
              </a:lnSpc>
              <a:spcBef>
                <a:spcPts val="0"/>
              </a:spcBef>
              <a:spcAft>
                <a:spcPts val="0"/>
              </a:spcAft>
              <a:buClrTx/>
              <a:buSzTx/>
              <a:buFontTx/>
              <a:buNone/>
              <a:tabLst/>
              <a:defRPr/>
            </a:pPr>
            <a:endParaRPr lang="en-GB"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i="1" dirty="0" smtClean="0"/>
              <a:t>Website and Mobile App Development: </a:t>
            </a:r>
          </a:p>
          <a:p>
            <a:pPr marL="0" marR="0" indent="0" algn="l" defTabSz="914400" rtl="0" eaLnBrk="1" fontAlgn="auto" latinLnBrk="0" hangingPunct="1">
              <a:lnSpc>
                <a:spcPct val="100000"/>
              </a:lnSpc>
              <a:spcBef>
                <a:spcPts val="0"/>
              </a:spcBef>
              <a:spcAft>
                <a:spcPts val="0"/>
              </a:spcAft>
              <a:buClrTx/>
              <a:buSzTx/>
              <a:buFontTx/>
              <a:buNone/>
              <a:tabLst/>
              <a:defRPr/>
            </a:pPr>
            <a:r>
              <a:rPr lang="en-GB" i="1" dirty="0" err="1" smtClean="0"/>
              <a:t>AliExpress</a:t>
            </a:r>
            <a:r>
              <a:rPr lang="en-GB" i="1" dirty="0" smtClean="0"/>
              <a:t> offers both a website and mobile app for users to browse products, place orders, and track shipments. The development and maintenance of these platforms require expertise in web and mobile technologies, user interface design, and performance optimization. </a:t>
            </a:r>
            <a:r>
              <a:rPr lang="en-GB" i="1" dirty="0" err="1" smtClean="0"/>
              <a:t>AliExpress</a:t>
            </a:r>
            <a:r>
              <a:rPr lang="en-GB" i="1" dirty="0" smtClean="0"/>
              <a:t> continually updates its platforms to enhance user experience, add new features, and address security vulnerabilities.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i="1" dirty="0" smtClean="0"/>
              <a:t>Product </a:t>
            </a:r>
            <a:r>
              <a:rPr lang="en-GB" i="1" dirty="0" err="1" smtClean="0"/>
              <a:t>Catalog</a:t>
            </a:r>
            <a:r>
              <a:rPr lang="en-GB" i="1" dirty="0" smtClean="0"/>
              <a:t> Management: </a:t>
            </a:r>
          </a:p>
          <a:p>
            <a:pPr marL="0" marR="0" indent="0" algn="l" defTabSz="914400" rtl="0" eaLnBrk="1" fontAlgn="auto" latinLnBrk="0" hangingPunct="1">
              <a:lnSpc>
                <a:spcPct val="100000"/>
              </a:lnSpc>
              <a:spcBef>
                <a:spcPts val="0"/>
              </a:spcBef>
              <a:spcAft>
                <a:spcPts val="0"/>
              </a:spcAft>
              <a:buClrTx/>
              <a:buSzTx/>
              <a:buFontTx/>
              <a:buNone/>
              <a:tabLst/>
              <a:defRPr/>
            </a:pPr>
            <a:r>
              <a:rPr lang="en-GB" i="1" dirty="0" err="1" smtClean="0"/>
              <a:t>AliExpress</a:t>
            </a:r>
            <a:r>
              <a:rPr lang="en-GB" i="1" dirty="0" smtClean="0"/>
              <a:t> manages a vast product catalogue with millions of listings across various categories, including electronics, fashion, home goods, and more. The information systems for product </a:t>
            </a:r>
            <a:r>
              <a:rPr lang="en-GB" i="1" dirty="0" err="1" smtClean="0"/>
              <a:t>catalog</a:t>
            </a:r>
            <a:r>
              <a:rPr lang="en-GB" i="1" dirty="0" smtClean="0"/>
              <a:t> management involve data collection, categorization, enrichment, and quality control to ensure accurate and comprehensive product listings. Advanced algorithms and machine learning techniques may be employed to improve search relevance and recommendation accuracy.</a:t>
            </a:r>
          </a:p>
          <a:p>
            <a:pPr marL="0" marR="0" indent="0" algn="l" defTabSz="914400" rtl="0" eaLnBrk="1" fontAlgn="auto" latinLnBrk="0" hangingPunct="1">
              <a:lnSpc>
                <a:spcPct val="100000"/>
              </a:lnSpc>
              <a:spcBef>
                <a:spcPts val="0"/>
              </a:spcBef>
              <a:spcAft>
                <a:spcPts val="0"/>
              </a:spcAft>
              <a:buClrTx/>
              <a:buSzTx/>
              <a:buFontTx/>
              <a:buNone/>
              <a:tabLst/>
              <a:defRPr/>
            </a:pPr>
            <a:endParaRPr lang="en-GB"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i="1" dirty="0" smtClean="0"/>
              <a:t>Order Management and </a:t>
            </a:r>
            <a:r>
              <a:rPr lang="en-GB" i="1" dirty="0" err="1" smtClean="0"/>
              <a:t>Fulfillment</a:t>
            </a:r>
            <a:r>
              <a:rPr lang="en-GB" i="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i="1" dirty="0" err="1" smtClean="0"/>
              <a:t>AliExpress</a:t>
            </a:r>
            <a:r>
              <a:rPr lang="en-GB" i="1" dirty="0" smtClean="0"/>
              <a:t> processes orders from customers and coordinates with sellers to </a:t>
            </a:r>
            <a:r>
              <a:rPr lang="en-GB" i="1" dirty="0" err="1" smtClean="0"/>
              <a:t>fulfill</a:t>
            </a:r>
            <a:r>
              <a:rPr lang="en-GB" i="1" dirty="0" smtClean="0"/>
              <a:t> them. The information systems for order management involve tracking order status, managing inventory levels, and coordinating logistics for shipping and delivery. Real-time data exchange between buyers, sellers, and logistics partners enables efficient order processing and timely delivery.</a:t>
            </a:r>
          </a:p>
          <a:p>
            <a:pPr marL="0" marR="0" indent="0" algn="l" defTabSz="914400" rtl="0" eaLnBrk="1" fontAlgn="auto" latinLnBrk="0" hangingPunct="1">
              <a:lnSpc>
                <a:spcPct val="100000"/>
              </a:lnSpc>
              <a:spcBef>
                <a:spcPts val="0"/>
              </a:spcBef>
              <a:spcAft>
                <a:spcPts val="0"/>
              </a:spcAft>
              <a:buClrTx/>
              <a:buSzTx/>
              <a:buFontTx/>
              <a:buNone/>
              <a:tabLst/>
              <a:defRPr/>
            </a:pPr>
            <a:endParaRPr lang="en-GB"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i="1" dirty="0" smtClean="0"/>
              <a:t>Payment Processing and Security: </a:t>
            </a:r>
          </a:p>
          <a:p>
            <a:pPr marL="0" marR="0" indent="0" algn="l" defTabSz="914400" rtl="0" eaLnBrk="1" fontAlgn="auto" latinLnBrk="0" hangingPunct="1">
              <a:lnSpc>
                <a:spcPct val="100000"/>
              </a:lnSpc>
              <a:spcBef>
                <a:spcPts val="0"/>
              </a:spcBef>
              <a:spcAft>
                <a:spcPts val="0"/>
              </a:spcAft>
              <a:buClrTx/>
              <a:buSzTx/>
              <a:buFontTx/>
              <a:buNone/>
              <a:tabLst/>
              <a:defRPr/>
            </a:pPr>
            <a:r>
              <a:rPr lang="en-GB" i="1" dirty="0" err="1" smtClean="0"/>
              <a:t>AliExpress</a:t>
            </a:r>
            <a:r>
              <a:rPr lang="en-GB" i="1" dirty="0" smtClean="0"/>
              <a:t> supports various payment methods, including credit cards, digital wallets, and bank transfers. The platform's payment processing systems are designed to securely handle sensitive financial information and prevent fraudulent transactions. Advanced encryption techniques, secure sockets layer (SSL) protocols, and fraud detection algorithms help protect users' payment data and ensure transaction security.</a:t>
            </a:r>
          </a:p>
          <a:p>
            <a:pPr marL="0" marR="0" indent="0" algn="l" defTabSz="914400" rtl="0" eaLnBrk="1" fontAlgn="auto" latinLnBrk="0" hangingPunct="1">
              <a:lnSpc>
                <a:spcPct val="100000"/>
              </a:lnSpc>
              <a:spcBef>
                <a:spcPts val="0"/>
              </a:spcBef>
              <a:spcAft>
                <a:spcPts val="0"/>
              </a:spcAft>
              <a:buClrTx/>
              <a:buSzTx/>
              <a:buFontTx/>
              <a:buNone/>
              <a:tabLst/>
              <a:defRPr/>
            </a:pPr>
            <a:endParaRPr lang="en-GB"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i="1" dirty="0" smtClean="0"/>
              <a:t>Customer Relationship Management: </a:t>
            </a:r>
          </a:p>
          <a:p>
            <a:pPr marL="0" marR="0" indent="0" algn="l" defTabSz="914400" rtl="0" eaLnBrk="1" fontAlgn="auto" latinLnBrk="0" hangingPunct="1">
              <a:lnSpc>
                <a:spcPct val="100000"/>
              </a:lnSpc>
              <a:spcBef>
                <a:spcPts val="0"/>
              </a:spcBef>
              <a:spcAft>
                <a:spcPts val="0"/>
              </a:spcAft>
              <a:buClrTx/>
              <a:buSzTx/>
              <a:buFontTx/>
              <a:buNone/>
              <a:tabLst/>
              <a:defRPr/>
            </a:pPr>
            <a:r>
              <a:rPr lang="en-GB" i="1" dirty="0" err="1" smtClean="0"/>
              <a:t>AliExpress</a:t>
            </a:r>
            <a:r>
              <a:rPr lang="en-GB" i="1" dirty="0" smtClean="0"/>
              <a:t> leverages CRM systems to manage customer interactions, inquiries, and feedback. These systems enable personalized communication with customers, targeted marketing campaigns, and customer support services. Data analytics tools may be used to </a:t>
            </a:r>
            <a:r>
              <a:rPr lang="en-GB" i="1" dirty="0" err="1" smtClean="0"/>
              <a:t>analyze</a:t>
            </a:r>
            <a:r>
              <a:rPr lang="en-GB" i="1" dirty="0" smtClean="0"/>
              <a:t> customer </a:t>
            </a:r>
            <a:r>
              <a:rPr lang="en-GB" i="1" dirty="0" err="1" smtClean="0"/>
              <a:t>behavior</a:t>
            </a:r>
            <a:r>
              <a:rPr lang="en-GB" i="1" dirty="0" smtClean="0"/>
              <a:t> and preferences, allowing </a:t>
            </a:r>
            <a:r>
              <a:rPr lang="en-GB" i="1" dirty="0" err="1" smtClean="0"/>
              <a:t>AliExpress</a:t>
            </a:r>
            <a:r>
              <a:rPr lang="en-GB" i="1" dirty="0" smtClean="0"/>
              <a:t> to tailor its offerings and improve customer satisfaction.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i="1" dirty="0" smtClean="0"/>
              <a:t>Data Analytics and Business Intelligence: </a:t>
            </a:r>
          </a:p>
          <a:p>
            <a:pPr marL="0" marR="0" indent="0" algn="l" defTabSz="914400" rtl="0" eaLnBrk="1" fontAlgn="auto" latinLnBrk="0" hangingPunct="1">
              <a:lnSpc>
                <a:spcPct val="100000"/>
              </a:lnSpc>
              <a:spcBef>
                <a:spcPts val="0"/>
              </a:spcBef>
              <a:spcAft>
                <a:spcPts val="0"/>
              </a:spcAft>
              <a:buClrTx/>
              <a:buSzTx/>
              <a:buFontTx/>
              <a:buNone/>
              <a:tabLst/>
              <a:defRPr/>
            </a:pPr>
            <a:r>
              <a:rPr lang="en-GB" i="1" dirty="0" err="1" smtClean="0"/>
              <a:t>AliExpress</a:t>
            </a:r>
            <a:r>
              <a:rPr lang="en-GB" i="1" dirty="0" smtClean="0"/>
              <a:t> collects vast amounts of data on user </a:t>
            </a:r>
            <a:r>
              <a:rPr lang="en-GB" i="1" dirty="0" err="1" smtClean="0"/>
              <a:t>behavior</a:t>
            </a:r>
            <a:r>
              <a:rPr lang="en-GB" i="1" dirty="0" smtClean="0"/>
              <a:t>, sales trends, and market dynamics. Data analytics and business intelligence systems </a:t>
            </a:r>
            <a:r>
              <a:rPr lang="en-GB" i="1" dirty="0" err="1" smtClean="0"/>
              <a:t>analyze</a:t>
            </a:r>
            <a:r>
              <a:rPr lang="en-GB" i="1" dirty="0" smtClean="0"/>
              <a:t> this data to derive actionable insights for decision-making, such as pricing optimization, inventory management, and marketing strategy. Predictive analytics models may be used to forecast demand, identify emerging trends, and drive strategic initiatives.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i="1" dirty="0" smtClean="0"/>
              <a:t>Security and Compliance: </a:t>
            </a:r>
          </a:p>
          <a:p>
            <a:pPr marL="0" marR="0" indent="0" algn="l" defTabSz="914400" rtl="0" eaLnBrk="1" fontAlgn="auto" latinLnBrk="0" hangingPunct="1">
              <a:lnSpc>
                <a:spcPct val="100000"/>
              </a:lnSpc>
              <a:spcBef>
                <a:spcPts val="0"/>
              </a:spcBef>
              <a:spcAft>
                <a:spcPts val="0"/>
              </a:spcAft>
              <a:buClrTx/>
              <a:buSzTx/>
              <a:buFontTx/>
              <a:buNone/>
              <a:tabLst/>
              <a:defRPr/>
            </a:pPr>
            <a:r>
              <a:rPr lang="en-GB" i="1" dirty="0" err="1" smtClean="0"/>
              <a:t>AliExpress</a:t>
            </a:r>
            <a:r>
              <a:rPr lang="en-GB" i="1" dirty="0" smtClean="0"/>
              <a:t> prioritizes security and compliance to protect user data and ensure regulatory compliance. The platform implements industry-standard security measures such as encryption, access controls, and vulnerability scanning, to safeguard against data breaches and cyber threats. Compliance with international regulations, such as the General Data Protection Regulation GDPR and Payment Card Industry Data Security Standard PCI DSS is also a key focus area.</a:t>
            </a:r>
          </a:p>
          <a:p>
            <a:pPr marL="0" marR="0" indent="0" algn="l" defTabSz="914400" rtl="0" eaLnBrk="1" fontAlgn="auto" latinLnBrk="0" hangingPunct="1">
              <a:lnSpc>
                <a:spcPct val="100000"/>
              </a:lnSpc>
              <a:spcBef>
                <a:spcPts val="0"/>
              </a:spcBef>
              <a:spcAft>
                <a:spcPts val="0"/>
              </a:spcAft>
              <a:buClrTx/>
              <a:buSzTx/>
              <a:buFontTx/>
              <a:buNone/>
              <a:tabLst/>
              <a:defRPr/>
            </a:pPr>
            <a:endParaRPr lang="en-GB"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i="1" dirty="0" err="1" smtClean="0"/>
              <a:t>AliExpress</a:t>
            </a:r>
            <a:r>
              <a:rPr lang="en-GB" i="1" dirty="0" smtClean="0"/>
              <a:t> management of information systems encompasses a wide range of technologies and processes to support its e-commerce operations effectively. </a:t>
            </a:r>
            <a:r>
              <a:rPr lang="en-GB" i="1" dirty="0" err="1" smtClean="0"/>
              <a:t>AliExpress</a:t>
            </a:r>
            <a:r>
              <a:rPr lang="en-GB" i="1" dirty="0" smtClean="0"/>
              <a:t> leverages advanced information systems to deliver a seamless shopping experience, drive business growth, and maintain a secure and trustworthy platform for buyers and sellers alike from infrastructure management to customer relationship management.</a:t>
            </a:r>
            <a:endParaRPr lang="en-GB" i="1" dirty="0" smtClean="0"/>
          </a:p>
        </p:txBody>
      </p:sp>
      <p:sp>
        <p:nvSpPr>
          <p:cNvPr id="4" name="Slide Number Placeholder 3"/>
          <p:cNvSpPr>
            <a:spLocks noGrp="1"/>
          </p:cNvSpPr>
          <p:nvPr>
            <p:ph type="sldNum" sz="quarter" idx="10"/>
          </p:nvPr>
        </p:nvSpPr>
        <p:spPr/>
        <p:txBody>
          <a:bodyPr/>
          <a:lstStyle/>
          <a:p>
            <a:fld id="{66B7F4FF-53E8-4B86-B567-0779D4990B58}" type="slidenum">
              <a:rPr lang="en-US" smtClean="0"/>
              <a:t>5</a:t>
            </a:fld>
            <a:endParaRPr lang="en-US"/>
          </a:p>
        </p:txBody>
      </p:sp>
    </p:spTree>
    <p:extLst>
      <p:ext uri="{BB962C8B-B14F-4D97-AF65-F5344CB8AC3E}">
        <p14:creationId xmlns:p14="http://schemas.microsoft.com/office/powerpoint/2010/main" val="3220878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smtClean="0"/>
              <a:t>Porter's Five Forces Model:</a:t>
            </a:r>
          </a:p>
          <a:p>
            <a:r>
              <a:rPr lang="en-GB" i="1" dirty="0" smtClean="0"/>
              <a:t>Developed by Michael Porter, this model </a:t>
            </a:r>
            <a:r>
              <a:rPr lang="en-GB" i="1" dirty="0" err="1" smtClean="0"/>
              <a:t>analyzes</a:t>
            </a:r>
            <a:r>
              <a:rPr lang="en-GB" i="1" dirty="0" smtClean="0"/>
              <a:t> competitive forces within an industry to determine the attractiveness of entering or competing in that industry. It helps organizations assess their competitive position and develop strategies to gain a competitive advantage.</a:t>
            </a:r>
          </a:p>
          <a:p>
            <a:r>
              <a:rPr lang="en-GB" i="1" dirty="0" smtClean="0"/>
              <a:t>SWOT Analysis:</a:t>
            </a:r>
          </a:p>
          <a:p>
            <a:r>
              <a:rPr lang="en-GB" i="1" dirty="0" smtClean="0"/>
              <a:t>SWOT stands for Strengths, Weaknesses, Opportunities, and Threats. This model helps organizations identify internal strengths and weaknesses as well as external opportunities and threats. It is used to assess the strategic fit between an organization's internal capabilities and external environment and inform strategic decision-making.</a:t>
            </a:r>
          </a:p>
          <a:p>
            <a:endParaRPr lang="en-GB" i="1" dirty="0" smtClean="0"/>
          </a:p>
          <a:p>
            <a:r>
              <a:rPr lang="en-GB" i="1" dirty="0" smtClean="0"/>
              <a:t>PESTEL Analysis:</a:t>
            </a:r>
          </a:p>
          <a:p>
            <a:r>
              <a:rPr lang="en-GB" i="1" dirty="0" smtClean="0"/>
              <a:t>PESTEL stands for Political, Economic, Social, Technological, Environmental, and Legal factors. This model </a:t>
            </a:r>
            <a:r>
              <a:rPr lang="en-GB" i="1" dirty="0" err="1" smtClean="0"/>
              <a:t>analyzes</a:t>
            </a:r>
            <a:r>
              <a:rPr lang="en-GB" i="1" dirty="0" smtClean="0"/>
              <a:t> external macro-environmental factors that can impact an organization's strategic decisions and long-term sustainability. It helps organizations anticipate and respond to changes in their operating environment.</a:t>
            </a:r>
          </a:p>
          <a:p>
            <a:endParaRPr lang="en-GB" i="1" dirty="0" smtClean="0"/>
          </a:p>
          <a:p>
            <a:r>
              <a:rPr lang="en-GB" i="1" dirty="0" smtClean="0"/>
              <a:t>Balanced Scorecard:</a:t>
            </a:r>
          </a:p>
          <a:p>
            <a:r>
              <a:rPr lang="en-GB" i="1" dirty="0" smtClean="0"/>
              <a:t>The Balanced Scorecard is a strategic planning and performance management framework that measures organizational performance across four perspectives: financial, customer, internal processes, and learning and growth. It aligns strategic objectives with key performance indicators (KPIs) and provides a balanced view of organizational performance.</a:t>
            </a:r>
          </a:p>
          <a:p>
            <a:endParaRPr lang="en-GB" i="1" dirty="0" smtClean="0"/>
          </a:p>
          <a:p>
            <a:r>
              <a:rPr lang="en-GB" i="1" dirty="0" smtClean="0"/>
              <a:t>McKinsey 7S Framework:</a:t>
            </a:r>
          </a:p>
          <a:p>
            <a:r>
              <a:rPr lang="en-GB" i="1" dirty="0" smtClean="0"/>
              <a:t>Developed by consulting firm McKinsey &amp; Company, this model identifies seven internal elements that must be aligned for an organization to be successful: Strategy, Structure, Systems, Shared Values, Skills, Style, and Staff. It helps organizations assess organizational effectiveness and identify areas for improvement.</a:t>
            </a:r>
          </a:p>
          <a:p>
            <a:endParaRPr lang="en-GB" i="1" dirty="0" smtClean="0"/>
          </a:p>
          <a:p>
            <a:r>
              <a:rPr lang="en-GB" i="1" dirty="0" smtClean="0"/>
              <a:t>Value Chain Analysis:</a:t>
            </a:r>
          </a:p>
          <a:p>
            <a:r>
              <a:rPr lang="en-GB" i="1" dirty="0" smtClean="0"/>
              <a:t>Value Chain Analysis breaks down the activities involved in delivering a product or service into primary and support activities. It helps organizations identify sources of competitive advantage by </a:t>
            </a:r>
            <a:r>
              <a:rPr lang="en-GB" i="1" dirty="0" err="1" smtClean="0"/>
              <a:t>analyzing</a:t>
            </a:r>
            <a:r>
              <a:rPr lang="en-GB" i="1" dirty="0" smtClean="0"/>
              <a:t> how value is created at each stage of the value chain and where costs can be minimized or value increased.</a:t>
            </a:r>
          </a:p>
          <a:p>
            <a:endParaRPr lang="en-GB" i="1" dirty="0" smtClean="0"/>
          </a:p>
          <a:p>
            <a:r>
              <a:rPr lang="en-GB" i="1" dirty="0" smtClean="0"/>
              <a:t>Technology Acceptance Model:</a:t>
            </a:r>
          </a:p>
          <a:p>
            <a:r>
              <a:rPr lang="en-GB" i="1" dirty="0" smtClean="0"/>
              <a:t>The Technology Acceptance Model assesses users acceptance and adoption of new technology by considering perceived usefulness and ease of use. It helps organizations understand user </a:t>
            </a:r>
            <a:r>
              <a:rPr lang="en-GB" i="1" dirty="0" err="1" smtClean="0"/>
              <a:t>behavior</a:t>
            </a:r>
            <a:r>
              <a:rPr lang="en-GB" i="1" dirty="0" smtClean="0"/>
              <a:t> and attitudes toward technology by informing the design and implementation of strategic information systems.</a:t>
            </a:r>
          </a:p>
          <a:p>
            <a:endParaRPr lang="en-GB" i="1" dirty="0" smtClean="0"/>
          </a:p>
          <a:p>
            <a:r>
              <a:rPr lang="en-GB" i="1" dirty="0" err="1" smtClean="0"/>
              <a:t>Ansoff</a:t>
            </a:r>
            <a:r>
              <a:rPr lang="en-GB" i="1" dirty="0" smtClean="0"/>
              <a:t> Matrix:</a:t>
            </a:r>
          </a:p>
          <a:p>
            <a:r>
              <a:rPr lang="en-GB" i="1" dirty="0" smtClean="0"/>
              <a:t>The </a:t>
            </a:r>
            <a:r>
              <a:rPr lang="en-GB" i="1" dirty="0" err="1" smtClean="0"/>
              <a:t>Ansoff</a:t>
            </a:r>
            <a:r>
              <a:rPr lang="en-GB" i="1" dirty="0" smtClean="0"/>
              <a:t> Matrix is a strategic planning tool that helps organizations identify growth opportunities by considering existing and new products and markets. It categorizes growth strategies into four quadrants </a:t>
            </a:r>
            <a:r>
              <a:rPr lang="en-GB" i="1" dirty="0" err="1" smtClean="0"/>
              <a:t>taht</a:t>
            </a:r>
            <a:r>
              <a:rPr lang="en-GB" i="1" dirty="0" smtClean="0"/>
              <a:t> are Market Penetration, Market Development, Product Development, and Diversification.</a:t>
            </a:r>
            <a:endParaRPr lang="en-US" i="1" dirty="0"/>
          </a:p>
        </p:txBody>
      </p:sp>
      <p:sp>
        <p:nvSpPr>
          <p:cNvPr id="4" name="Slide Number Placeholder 3"/>
          <p:cNvSpPr>
            <a:spLocks noGrp="1"/>
          </p:cNvSpPr>
          <p:nvPr>
            <p:ph type="sldNum" sz="quarter" idx="10"/>
          </p:nvPr>
        </p:nvSpPr>
        <p:spPr/>
        <p:txBody>
          <a:bodyPr/>
          <a:lstStyle/>
          <a:p>
            <a:fld id="{66B7F4FF-53E8-4B86-B567-0779D4990B58}" type="slidenum">
              <a:rPr lang="en-US" smtClean="0"/>
              <a:t>6</a:t>
            </a:fld>
            <a:endParaRPr lang="en-US"/>
          </a:p>
        </p:txBody>
      </p:sp>
    </p:spTree>
    <p:extLst>
      <p:ext uri="{BB962C8B-B14F-4D97-AF65-F5344CB8AC3E}">
        <p14:creationId xmlns:p14="http://schemas.microsoft.com/office/powerpoint/2010/main" val="229716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053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587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6991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6555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966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912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998884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5975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9173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5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171048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591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843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829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01855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3/15/2024</a:t>
            </a:fld>
            <a:endParaRPr lang="en-US" dirty="0"/>
          </a:p>
        </p:txBody>
      </p:sp>
    </p:spTree>
    <p:extLst>
      <p:ext uri="{BB962C8B-B14F-4D97-AF65-F5344CB8AC3E}">
        <p14:creationId xmlns:p14="http://schemas.microsoft.com/office/powerpoint/2010/main" val="287995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8107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002" y="2146957"/>
            <a:ext cx="7766936" cy="1646302"/>
          </a:xfrm>
        </p:spPr>
        <p:txBody>
          <a:bodyPr/>
          <a:lstStyle/>
          <a:p>
            <a:r>
              <a:rPr lang="en-US" b="1" dirty="0">
                <a:latin typeface="Georgia" panose="02040502050405020303" pitchFamily="18" charset="0"/>
              </a:rPr>
              <a:t>Information Systems</a:t>
            </a:r>
            <a:endParaRPr lang="en-US" b="1" dirty="0"/>
          </a:p>
        </p:txBody>
      </p:sp>
      <p:sp>
        <p:nvSpPr>
          <p:cNvPr id="3" name="Subtitle 2"/>
          <p:cNvSpPr>
            <a:spLocks noGrp="1"/>
          </p:cNvSpPr>
          <p:nvPr>
            <p:ph type="subTitle" idx="1"/>
          </p:nvPr>
        </p:nvSpPr>
        <p:spPr>
          <a:xfrm>
            <a:off x="2362201" y="3793259"/>
            <a:ext cx="6280738" cy="512041"/>
          </a:xfrm>
        </p:spPr>
        <p:txBody>
          <a:bodyPr>
            <a:noAutofit/>
          </a:bodyPr>
          <a:lstStyle/>
          <a:p>
            <a:r>
              <a:rPr lang="en-US" sz="2800" b="1" dirty="0">
                <a:solidFill>
                  <a:schemeClr val="tx1"/>
                </a:solidFill>
                <a:latin typeface="Georgia" panose="02040502050405020303" pitchFamily="18" charset="0"/>
              </a:rPr>
              <a:t>Management and Supply Chain</a:t>
            </a:r>
            <a:endParaRPr lang="en-US" sz="2800" b="1" dirty="0">
              <a:solidFill>
                <a:schemeClr val="tx1"/>
              </a:solidFill>
            </a:endParaRPr>
          </a:p>
        </p:txBody>
      </p:sp>
    </p:spTree>
    <p:extLst>
      <p:ext uri="{BB962C8B-B14F-4D97-AF65-F5344CB8AC3E}">
        <p14:creationId xmlns:p14="http://schemas.microsoft.com/office/powerpoint/2010/main" val="2246967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62929"/>
          </a:xfrm>
        </p:spPr>
        <p:txBody>
          <a:bodyPr/>
          <a:lstStyle/>
          <a:p>
            <a:r>
              <a:rPr lang="en-US" dirty="0">
                <a:latin typeface="Georgia" panose="02040502050405020303" pitchFamily="18" charset="0"/>
                <a:cs typeface="Times New Roman" panose="02020603050405020304" pitchFamily="18" charset="0"/>
              </a:rPr>
              <a:t>Management Information Systems</a:t>
            </a:r>
            <a:endParaRPr lang="en-US" dirty="0">
              <a:latin typeface="Georgia" panose="02040502050405020303" pitchFamily="18" charset="0"/>
            </a:endParaRPr>
          </a:p>
        </p:txBody>
      </p:sp>
      <p:sp>
        <p:nvSpPr>
          <p:cNvPr id="3" name="Content Placeholder 2"/>
          <p:cNvSpPr>
            <a:spLocks noGrp="1"/>
          </p:cNvSpPr>
          <p:nvPr>
            <p:ph idx="1"/>
          </p:nvPr>
        </p:nvSpPr>
        <p:spPr/>
        <p:txBody>
          <a:bodyPr numCol="1">
            <a:normAutofit fontScale="92500"/>
          </a:bodyPr>
          <a:lstStyle/>
          <a:p>
            <a:pPr algn="just"/>
            <a:r>
              <a:rPr lang="en-GB" sz="2400" dirty="0">
                <a:latin typeface="Times New Roman" panose="02020603050405020304" pitchFamily="18" charset="0"/>
                <a:cs typeface="Times New Roman" panose="02020603050405020304" pitchFamily="18" charset="0"/>
              </a:rPr>
              <a:t> MIS are specialized systems that help organizations gather, process, store, and distribute information to support decision-making, coordination, control, analysis, and visualization of information in an organization</a:t>
            </a:r>
            <a:r>
              <a:rPr lang="en-GB" sz="2400" dirty="0" smtClean="0">
                <a:latin typeface="Times New Roman" panose="02020603050405020304" pitchFamily="18" charset="0"/>
                <a:cs typeface="Times New Roman" panose="02020603050405020304" pitchFamily="18" charset="0"/>
              </a:rPr>
              <a:t>.</a:t>
            </a:r>
          </a:p>
          <a:p>
            <a:pPr algn="just"/>
            <a:r>
              <a:rPr lang="en-GB" sz="2400" dirty="0" smtClean="0">
                <a:latin typeface="Times New Roman" panose="02020603050405020304" pitchFamily="18" charset="0"/>
                <a:cs typeface="Times New Roman" panose="02020603050405020304" pitchFamily="18" charset="0"/>
              </a:rPr>
              <a:t>These </a:t>
            </a:r>
            <a:r>
              <a:rPr lang="en-GB" sz="2400" dirty="0">
                <a:latin typeface="Times New Roman" panose="02020603050405020304" pitchFamily="18" charset="0"/>
                <a:cs typeface="Times New Roman" panose="02020603050405020304" pitchFamily="18" charset="0"/>
              </a:rPr>
              <a:t>systems are designed to provide managers and other stakeholders with the data and tools they need to effectively manage operations, resources, and strategic initiatives. MIS include hardware, software, and processes for collecting, storing, and </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data. </a:t>
            </a:r>
            <a:endParaRPr lang="en-GB" sz="2400" dirty="0" smtClean="0">
              <a:latin typeface="Times New Roman" panose="02020603050405020304" pitchFamily="18" charset="0"/>
              <a:cs typeface="Times New Roman" panose="02020603050405020304" pitchFamily="18" charset="0"/>
            </a:endParaRPr>
          </a:p>
          <a:p>
            <a:pPr algn="just"/>
            <a:r>
              <a:rPr lang="en-GB" sz="2400" dirty="0" smtClean="0">
                <a:latin typeface="Times New Roman" panose="02020603050405020304" pitchFamily="18" charset="0"/>
                <a:cs typeface="Times New Roman" panose="02020603050405020304" pitchFamily="18" charset="0"/>
              </a:rPr>
              <a:t>These </a:t>
            </a:r>
            <a:r>
              <a:rPr lang="en-GB" sz="2400" dirty="0">
                <a:latin typeface="Times New Roman" panose="02020603050405020304" pitchFamily="18" charset="0"/>
                <a:cs typeface="Times New Roman" panose="02020603050405020304" pitchFamily="18" charset="0"/>
              </a:rPr>
              <a:t>system supports in tracking inventory, managing finances, monitoring sales, and </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market trends.</a:t>
            </a:r>
            <a:endParaRPr lang="en-US" dirty="0"/>
          </a:p>
        </p:txBody>
      </p:sp>
    </p:spTree>
    <p:extLst>
      <p:ext uri="{BB962C8B-B14F-4D97-AF65-F5344CB8AC3E}">
        <p14:creationId xmlns:p14="http://schemas.microsoft.com/office/powerpoint/2010/main" val="2222051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panose="02040502050405020303" pitchFamily="18" charset="0"/>
              </a:rPr>
              <a:t>Applicable Information Systems</a:t>
            </a:r>
            <a:endParaRPr lang="en-US" dirty="0">
              <a:latin typeface="Georgia" panose="02040502050405020303" pitchFamily="18" charset="0"/>
            </a:endParaRPr>
          </a:p>
        </p:txBody>
      </p:sp>
      <p:sp>
        <p:nvSpPr>
          <p:cNvPr id="3" name="Content Placeholder 2"/>
          <p:cNvSpPr>
            <a:spLocks noGrp="1"/>
          </p:cNvSpPr>
          <p:nvPr>
            <p:ph idx="1"/>
          </p:nvPr>
        </p:nvSpPr>
        <p:spPr>
          <a:xfrm>
            <a:off x="1115129" y="1930400"/>
            <a:ext cx="7721078" cy="3030389"/>
          </a:xfrm>
        </p:spPr>
        <p:txBody>
          <a:bodyPr>
            <a:normAutofit/>
          </a:bodyPr>
          <a:lstStyle/>
          <a:p>
            <a:r>
              <a:rPr lang="en-GB" sz="2400" dirty="0" smtClean="0">
                <a:latin typeface="Times New Roman" panose="02020603050405020304" pitchFamily="18" charset="0"/>
                <a:cs typeface="Times New Roman" panose="02020603050405020304" pitchFamily="18" charset="0"/>
              </a:rPr>
              <a:t>Enterprise </a:t>
            </a:r>
            <a:r>
              <a:rPr lang="en-GB" sz="2400" dirty="0">
                <a:latin typeface="Times New Roman" panose="02020603050405020304" pitchFamily="18" charset="0"/>
                <a:cs typeface="Times New Roman" panose="02020603050405020304" pitchFamily="18" charset="0"/>
              </a:rPr>
              <a:t>Resource </a:t>
            </a:r>
            <a:r>
              <a:rPr lang="en-GB" sz="2400" dirty="0" smtClean="0">
                <a:latin typeface="Times New Roman" panose="02020603050405020304" pitchFamily="18" charset="0"/>
                <a:cs typeface="Times New Roman" panose="02020603050405020304" pitchFamily="18" charset="0"/>
              </a:rPr>
              <a:t>Planning </a:t>
            </a:r>
            <a:r>
              <a:rPr lang="en-GB" sz="2400" dirty="0">
                <a:latin typeface="Times New Roman" panose="02020603050405020304" pitchFamily="18" charset="0"/>
                <a:cs typeface="Times New Roman" panose="02020603050405020304" pitchFamily="18" charset="0"/>
              </a:rPr>
              <a:t>Systems</a:t>
            </a:r>
            <a:endParaRPr lang="en-GB" sz="2400" dirty="0" smtClean="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Supply </a:t>
            </a:r>
            <a:r>
              <a:rPr lang="en-GB" sz="2400" dirty="0">
                <a:latin typeface="Times New Roman" panose="02020603050405020304" pitchFamily="18" charset="0"/>
                <a:cs typeface="Times New Roman" panose="02020603050405020304" pitchFamily="18" charset="0"/>
              </a:rPr>
              <a:t>Chain </a:t>
            </a:r>
            <a:r>
              <a:rPr lang="en-GB" sz="2400" dirty="0" smtClean="0">
                <a:latin typeface="Times New Roman" panose="02020603050405020304" pitchFamily="18" charset="0"/>
                <a:cs typeface="Times New Roman" panose="02020603050405020304" pitchFamily="18" charset="0"/>
              </a:rPr>
              <a:t>Management </a:t>
            </a:r>
            <a:r>
              <a:rPr lang="en-GB" sz="2400" dirty="0">
                <a:latin typeface="Times New Roman" panose="02020603050405020304" pitchFamily="18" charset="0"/>
                <a:cs typeface="Times New Roman" panose="02020603050405020304" pitchFamily="18" charset="0"/>
              </a:rPr>
              <a:t>Systems</a:t>
            </a:r>
            <a:endParaRPr lang="en-GB" sz="2400" dirty="0" smtClean="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Warehouse </a:t>
            </a:r>
            <a:r>
              <a:rPr lang="en-GB" sz="2400" dirty="0">
                <a:latin typeface="Times New Roman" panose="02020603050405020304" pitchFamily="18" charset="0"/>
                <a:cs typeface="Times New Roman" panose="02020603050405020304" pitchFamily="18" charset="0"/>
              </a:rPr>
              <a:t>Management </a:t>
            </a:r>
            <a:r>
              <a:rPr lang="en-GB" sz="2400" dirty="0" smtClean="0">
                <a:latin typeface="Times New Roman" panose="02020603050405020304" pitchFamily="18" charset="0"/>
                <a:cs typeface="Times New Roman" panose="02020603050405020304" pitchFamily="18" charset="0"/>
              </a:rPr>
              <a:t>Systems</a:t>
            </a:r>
          </a:p>
          <a:p>
            <a:r>
              <a:rPr lang="en-GB" sz="2400" dirty="0" smtClean="0">
                <a:latin typeface="Times New Roman" panose="02020603050405020304" pitchFamily="18" charset="0"/>
                <a:cs typeface="Times New Roman" panose="02020603050405020304" pitchFamily="18" charset="0"/>
              </a:rPr>
              <a:t>Transportation </a:t>
            </a:r>
            <a:r>
              <a:rPr lang="en-GB" sz="2400" dirty="0">
                <a:latin typeface="Times New Roman" panose="02020603050405020304" pitchFamily="18" charset="0"/>
                <a:cs typeface="Times New Roman" panose="02020603050405020304" pitchFamily="18" charset="0"/>
              </a:rPr>
              <a:t>Management </a:t>
            </a:r>
            <a:r>
              <a:rPr lang="en-GB" sz="2400" dirty="0" smtClean="0">
                <a:latin typeface="Times New Roman" panose="02020603050405020304" pitchFamily="18" charset="0"/>
                <a:cs typeface="Times New Roman" panose="02020603050405020304" pitchFamily="18" charset="0"/>
              </a:rPr>
              <a:t>Systems</a:t>
            </a:r>
          </a:p>
          <a:p>
            <a:r>
              <a:rPr lang="en-GB" sz="2400" dirty="0" smtClean="0">
                <a:latin typeface="Times New Roman" panose="02020603050405020304" pitchFamily="18" charset="0"/>
                <a:cs typeface="Times New Roman" panose="02020603050405020304" pitchFamily="18" charset="0"/>
              </a:rPr>
              <a:t>Demand </a:t>
            </a:r>
            <a:r>
              <a:rPr lang="en-GB" sz="2400" dirty="0">
                <a:latin typeface="Times New Roman" panose="02020603050405020304" pitchFamily="18" charset="0"/>
                <a:cs typeface="Times New Roman" panose="02020603050405020304" pitchFamily="18" charset="0"/>
              </a:rPr>
              <a:t>Planning and Forecasting </a:t>
            </a:r>
            <a:r>
              <a:rPr lang="en-GB" sz="2400" dirty="0" smtClean="0">
                <a:latin typeface="Times New Roman" panose="02020603050405020304" pitchFamily="18" charset="0"/>
                <a:cs typeface="Times New Roman" panose="02020603050405020304" pitchFamily="18" charset="0"/>
              </a:rPr>
              <a:t>Systems</a:t>
            </a:r>
          </a:p>
          <a:p>
            <a:r>
              <a:rPr lang="en-GB" sz="2400" dirty="0" smtClean="0">
                <a:latin typeface="Times New Roman" panose="02020603050405020304" pitchFamily="18" charset="0"/>
                <a:cs typeface="Times New Roman" panose="02020603050405020304" pitchFamily="18" charset="0"/>
              </a:rPr>
              <a:t>Supplier </a:t>
            </a:r>
            <a:r>
              <a:rPr lang="en-GB" sz="2400" dirty="0">
                <a:latin typeface="Times New Roman" panose="02020603050405020304" pitchFamily="18" charset="0"/>
                <a:cs typeface="Times New Roman" panose="02020603050405020304" pitchFamily="18" charset="0"/>
              </a:rPr>
              <a:t>Relationship Management </a:t>
            </a:r>
            <a:r>
              <a:rPr lang="en-GB" sz="2400" dirty="0" smtClean="0">
                <a:latin typeface="Times New Roman" panose="02020603050405020304" pitchFamily="18" charset="0"/>
                <a:cs typeface="Times New Roman" panose="02020603050405020304" pitchFamily="18" charset="0"/>
              </a:rPr>
              <a:t>Systems</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493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panose="02040502050405020303" pitchFamily="18" charset="0"/>
              </a:rPr>
              <a:t>Value Addition By MIS</a:t>
            </a:r>
            <a:endParaRPr lang="en-US" dirty="0">
              <a:latin typeface="Georgia" panose="02040502050405020303" pitchFamily="18" charset="0"/>
            </a:endParaRPr>
          </a:p>
        </p:txBody>
      </p:sp>
      <p:sp>
        <p:nvSpPr>
          <p:cNvPr id="3" name="Content Placeholder 2"/>
          <p:cNvSpPr>
            <a:spLocks noGrp="1"/>
          </p:cNvSpPr>
          <p:nvPr>
            <p:ph idx="1"/>
          </p:nvPr>
        </p:nvSpPr>
        <p:spPr>
          <a:xfrm>
            <a:off x="810684" y="2082800"/>
            <a:ext cx="8596668" cy="3142931"/>
          </a:xfrm>
        </p:spPr>
        <p:txBody>
          <a:bodyPr>
            <a:noAutofit/>
          </a:bodyPr>
          <a:lstStyle/>
          <a:p>
            <a:r>
              <a:rPr lang="en-GB" sz="2800" dirty="0" smtClean="0">
                <a:latin typeface="Times New Roman" panose="02020603050405020304" pitchFamily="18" charset="0"/>
                <a:cs typeface="Times New Roman" panose="02020603050405020304" pitchFamily="18" charset="0"/>
              </a:rPr>
              <a:t>Improved Decision-making</a:t>
            </a:r>
          </a:p>
          <a:p>
            <a:r>
              <a:rPr lang="en-GB" sz="2800" dirty="0" smtClean="0">
                <a:latin typeface="Times New Roman" panose="02020603050405020304" pitchFamily="18" charset="0"/>
                <a:cs typeface="Times New Roman" panose="02020603050405020304" pitchFamily="18" charset="0"/>
              </a:rPr>
              <a:t>Enhanced </a:t>
            </a:r>
            <a:r>
              <a:rPr lang="en-GB" sz="2800" dirty="0">
                <a:latin typeface="Times New Roman" panose="02020603050405020304" pitchFamily="18" charset="0"/>
                <a:cs typeface="Times New Roman" panose="02020603050405020304" pitchFamily="18" charset="0"/>
              </a:rPr>
              <a:t>Operational </a:t>
            </a:r>
            <a:r>
              <a:rPr lang="en-GB" sz="2800" dirty="0" smtClean="0">
                <a:latin typeface="Times New Roman" panose="02020603050405020304" pitchFamily="18" charset="0"/>
                <a:cs typeface="Times New Roman" panose="02020603050405020304" pitchFamily="18" charset="0"/>
              </a:rPr>
              <a:t>Efficiency</a:t>
            </a:r>
          </a:p>
          <a:p>
            <a:r>
              <a:rPr lang="en-GB" sz="2800" dirty="0" smtClean="0">
                <a:latin typeface="Times New Roman" panose="02020603050405020304" pitchFamily="18" charset="0"/>
                <a:cs typeface="Times New Roman" panose="02020603050405020304" pitchFamily="18" charset="0"/>
              </a:rPr>
              <a:t>Better </a:t>
            </a:r>
            <a:r>
              <a:rPr lang="en-GB" sz="2800" dirty="0">
                <a:latin typeface="Times New Roman" panose="02020603050405020304" pitchFamily="18" charset="0"/>
                <a:cs typeface="Times New Roman" panose="02020603050405020304" pitchFamily="18" charset="0"/>
              </a:rPr>
              <a:t>Customer </a:t>
            </a:r>
            <a:r>
              <a:rPr lang="en-GB" sz="2800" dirty="0" smtClean="0">
                <a:latin typeface="Times New Roman" panose="02020603050405020304" pitchFamily="18" charset="0"/>
                <a:cs typeface="Times New Roman" panose="02020603050405020304" pitchFamily="18" charset="0"/>
              </a:rPr>
              <a:t>Experience</a:t>
            </a:r>
          </a:p>
          <a:p>
            <a:r>
              <a:rPr lang="en-GB" sz="2800" dirty="0" smtClean="0">
                <a:latin typeface="Times New Roman" panose="02020603050405020304" pitchFamily="18" charset="0"/>
                <a:cs typeface="Times New Roman" panose="02020603050405020304" pitchFamily="18" charset="0"/>
              </a:rPr>
              <a:t>Scalability </a:t>
            </a:r>
            <a:r>
              <a:rPr lang="en-GB" sz="2800" dirty="0">
                <a:latin typeface="Times New Roman" panose="02020603050405020304" pitchFamily="18" charset="0"/>
                <a:cs typeface="Times New Roman" panose="02020603050405020304" pitchFamily="18" charset="0"/>
              </a:rPr>
              <a:t>and </a:t>
            </a:r>
            <a:r>
              <a:rPr lang="en-GB" sz="2800" dirty="0" smtClean="0">
                <a:latin typeface="Times New Roman" panose="02020603050405020304" pitchFamily="18" charset="0"/>
                <a:cs typeface="Times New Roman" panose="02020603050405020304" pitchFamily="18" charset="0"/>
              </a:rPr>
              <a:t>Flexibility</a:t>
            </a:r>
          </a:p>
          <a:p>
            <a:r>
              <a:rPr lang="en-GB" sz="2800" dirty="0" smtClean="0">
                <a:latin typeface="Times New Roman" panose="02020603050405020304" pitchFamily="18" charset="0"/>
                <a:cs typeface="Times New Roman" panose="02020603050405020304" pitchFamily="18" charset="0"/>
              </a:rPr>
              <a:t>Competitive Advantage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366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93" y="698721"/>
            <a:ext cx="8424463" cy="783102"/>
          </a:xfrm>
        </p:spPr>
        <p:txBody>
          <a:bodyPr/>
          <a:lstStyle/>
          <a:p>
            <a:r>
              <a:rPr lang="en-GB" dirty="0">
                <a:latin typeface="Georgia" panose="02040502050405020303" pitchFamily="18" charset="0"/>
              </a:rPr>
              <a:t>MIS Review of Ali Express</a:t>
            </a:r>
            <a:endParaRPr lang="en-US" dirty="0">
              <a:latin typeface="Georgia" panose="02040502050405020303" pitchFamily="18" charset="0"/>
            </a:endParaRPr>
          </a:p>
        </p:txBody>
      </p:sp>
      <p:sp>
        <p:nvSpPr>
          <p:cNvPr id="3" name="Content Placeholder 2"/>
          <p:cNvSpPr>
            <a:spLocks noGrp="1"/>
          </p:cNvSpPr>
          <p:nvPr>
            <p:ph idx="1"/>
          </p:nvPr>
        </p:nvSpPr>
        <p:spPr>
          <a:xfrm>
            <a:off x="886884" y="2857500"/>
            <a:ext cx="8596668" cy="3409950"/>
          </a:xfrm>
        </p:spPr>
        <p:txBody>
          <a:bodyPr numCol="1">
            <a:noAutofit/>
          </a:bodyPr>
          <a:lstStyle/>
          <a:p>
            <a:pPr>
              <a:buFont typeface="Wingdings" panose="05000000000000000000" pitchFamily="2" charset="2"/>
              <a:buChar char="q"/>
            </a:pPr>
            <a:r>
              <a:rPr lang="en-GB" sz="2000" dirty="0" smtClean="0">
                <a:latin typeface="Times New Roman" panose="02020603050405020304" pitchFamily="18" charset="0"/>
                <a:cs typeface="Times New Roman" panose="02020603050405020304" pitchFamily="18" charset="0"/>
              </a:rPr>
              <a:t>E-commerce </a:t>
            </a:r>
            <a:r>
              <a:rPr lang="en-GB" sz="2000" dirty="0">
                <a:latin typeface="Times New Roman" panose="02020603050405020304" pitchFamily="18" charset="0"/>
                <a:cs typeface="Times New Roman" panose="02020603050405020304" pitchFamily="18" charset="0"/>
              </a:rPr>
              <a:t>Platform </a:t>
            </a:r>
            <a:r>
              <a:rPr lang="en-GB" sz="2000" dirty="0" smtClean="0">
                <a:latin typeface="Times New Roman" panose="02020603050405020304" pitchFamily="18" charset="0"/>
                <a:cs typeface="Times New Roman" panose="02020603050405020304" pitchFamily="18" charset="0"/>
              </a:rPr>
              <a:t>Infrastructure</a:t>
            </a:r>
          </a:p>
          <a:p>
            <a:pPr>
              <a:buFont typeface="Wingdings" panose="05000000000000000000" pitchFamily="2" charset="2"/>
              <a:buChar char="q"/>
            </a:pPr>
            <a:r>
              <a:rPr lang="en-GB" sz="2000" dirty="0" smtClean="0">
                <a:latin typeface="Times New Roman" panose="02020603050405020304" pitchFamily="18" charset="0"/>
                <a:cs typeface="Times New Roman" panose="02020603050405020304" pitchFamily="18" charset="0"/>
              </a:rPr>
              <a:t>Website </a:t>
            </a:r>
            <a:r>
              <a:rPr lang="en-GB" sz="2000" dirty="0">
                <a:latin typeface="Times New Roman" panose="02020603050405020304" pitchFamily="18" charset="0"/>
                <a:cs typeface="Times New Roman" panose="02020603050405020304" pitchFamily="18" charset="0"/>
              </a:rPr>
              <a:t>and Mobile App </a:t>
            </a:r>
            <a:r>
              <a:rPr lang="en-GB" sz="2000" dirty="0" smtClean="0">
                <a:latin typeface="Times New Roman" panose="02020603050405020304" pitchFamily="18" charset="0"/>
                <a:cs typeface="Times New Roman" panose="02020603050405020304" pitchFamily="18" charset="0"/>
              </a:rPr>
              <a:t>Development</a:t>
            </a:r>
          </a:p>
          <a:p>
            <a:pPr>
              <a:buFont typeface="Wingdings" panose="05000000000000000000" pitchFamily="2" charset="2"/>
              <a:buChar char="q"/>
            </a:pPr>
            <a:r>
              <a:rPr lang="en-GB" sz="2000" dirty="0" smtClean="0">
                <a:latin typeface="Times New Roman" panose="02020603050405020304" pitchFamily="18" charset="0"/>
                <a:cs typeface="Times New Roman" panose="02020603050405020304" pitchFamily="18" charset="0"/>
              </a:rPr>
              <a:t>Product Catalogue Management</a:t>
            </a:r>
          </a:p>
          <a:p>
            <a:pPr>
              <a:buFont typeface="Wingdings" panose="05000000000000000000" pitchFamily="2" charset="2"/>
              <a:buChar char="q"/>
            </a:pPr>
            <a:r>
              <a:rPr lang="en-GB" sz="2000" dirty="0" smtClean="0">
                <a:latin typeface="Times New Roman" panose="02020603050405020304" pitchFamily="18" charset="0"/>
                <a:cs typeface="Times New Roman" panose="02020603050405020304" pitchFamily="18" charset="0"/>
              </a:rPr>
              <a:t>Order </a:t>
            </a:r>
            <a:r>
              <a:rPr lang="en-GB" sz="2000" dirty="0">
                <a:latin typeface="Times New Roman" panose="02020603050405020304" pitchFamily="18" charset="0"/>
                <a:cs typeface="Times New Roman" panose="02020603050405020304" pitchFamily="18" charset="0"/>
              </a:rPr>
              <a:t>Management and </a:t>
            </a:r>
            <a:r>
              <a:rPr lang="en-GB" sz="2000" dirty="0" smtClean="0">
                <a:latin typeface="Times New Roman" panose="02020603050405020304" pitchFamily="18" charset="0"/>
                <a:cs typeface="Times New Roman" panose="02020603050405020304" pitchFamily="18" charset="0"/>
              </a:rPr>
              <a:t>Fulfilment</a:t>
            </a:r>
          </a:p>
          <a:p>
            <a:pPr>
              <a:buFont typeface="Wingdings" panose="05000000000000000000" pitchFamily="2" charset="2"/>
              <a:buChar char="q"/>
            </a:pPr>
            <a:r>
              <a:rPr lang="en-GB" sz="2000" dirty="0" smtClean="0">
                <a:latin typeface="Times New Roman" panose="02020603050405020304" pitchFamily="18" charset="0"/>
                <a:cs typeface="Times New Roman" panose="02020603050405020304" pitchFamily="18" charset="0"/>
              </a:rPr>
              <a:t>Payment </a:t>
            </a:r>
            <a:r>
              <a:rPr lang="en-GB" sz="2000" dirty="0">
                <a:latin typeface="Times New Roman" panose="02020603050405020304" pitchFamily="18" charset="0"/>
                <a:cs typeface="Times New Roman" panose="02020603050405020304" pitchFamily="18" charset="0"/>
              </a:rPr>
              <a:t>Processing and </a:t>
            </a:r>
            <a:r>
              <a:rPr lang="en-GB" sz="2000" dirty="0" smtClean="0">
                <a:latin typeface="Times New Roman" panose="02020603050405020304" pitchFamily="18" charset="0"/>
                <a:cs typeface="Times New Roman" panose="02020603050405020304" pitchFamily="18" charset="0"/>
              </a:rPr>
              <a:t>Security</a:t>
            </a:r>
          </a:p>
          <a:p>
            <a:pPr>
              <a:buFont typeface="Wingdings" panose="05000000000000000000" pitchFamily="2" charset="2"/>
              <a:buChar char="q"/>
            </a:pPr>
            <a:r>
              <a:rPr lang="en-GB" sz="2000" dirty="0" smtClean="0">
                <a:latin typeface="Times New Roman" panose="02020603050405020304" pitchFamily="18" charset="0"/>
                <a:cs typeface="Times New Roman" panose="02020603050405020304" pitchFamily="18" charset="0"/>
              </a:rPr>
              <a:t>Customer Relationship Management</a:t>
            </a:r>
          </a:p>
          <a:p>
            <a:pPr>
              <a:buFont typeface="Wingdings" panose="05000000000000000000" pitchFamily="2" charset="2"/>
              <a:buChar char="q"/>
            </a:pPr>
            <a:r>
              <a:rPr lang="en-GB" sz="2000" dirty="0" smtClean="0">
                <a:latin typeface="Times New Roman" panose="02020603050405020304" pitchFamily="18" charset="0"/>
                <a:cs typeface="Times New Roman" panose="02020603050405020304" pitchFamily="18" charset="0"/>
              </a:rPr>
              <a:t>Data </a:t>
            </a:r>
            <a:r>
              <a:rPr lang="en-GB" sz="2000" dirty="0">
                <a:latin typeface="Times New Roman" panose="02020603050405020304" pitchFamily="18" charset="0"/>
                <a:cs typeface="Times New Roman" panose="02020603050405020304" pitchFamily="18" charset="0"/>
              </a:rPr>
              <a:t>Analytics and Business </a:t>
            </a:r>
            <a:r>
              <a:rPr lang="en-GB" sz="2000" dirty="0" smtClean="0">
                <a:latin typeface="Times New Roman" panose="02020603050405020304" pitchFamily="18" charset="0"/>
                <a:cs typeface="Times New Roman" panose="02020603050405020304" pitchFamily="18" charset="0"/>
              </a:rPr>
              <a:t>Intelligence</a:t>
            </a:r>
          </a:p>
          <a:p>
            <a:pPr>
              <a:buFont typeface="Wingdings" panose="05000000000000000000" pitchFamily="2" charset="2"/>
              <a:buChar char="q"/>
            </a:pPr>
            <a:r>
              <a:rPr lang="en-GB" sz="2000" dirty="0" smtClean="0">
                <a:latin typeface="Times New Roman" panose="02020603050405020304" pitchFamily="18" charset="0"/>
                <a:cs typeface="Times New Roman" panose="02020603050405020304" pitchFamily="18" charset="0"/>
              </a:rPr>
              <a:t>Security </a:t>
            </a:r>
            <a:r>
              <a:rPr lang="en-GB" sz="2000" dirty="0">
                <a:latin typeface="Times New Roman" panose="02020603050405020304" pitchFamily="18" charset="0"/>
                <a:cs typeface="Times New Roman" panose="02020603050405020304" pitchFamily="18" charset="0"/>
              </a:rPr>
              <a:t>and Compliance</a:t>
            </a:r>
            <a:endParaRPr lang="en-US" sz="2000" dirty="0"/>
          </a:p>
        </p:txBody>
      </p:sp>
      <p:sp>
        <p:nvSpPr>
          <p:cNvPr id="4" name="Title 1"/>
          <p:cNvSpPr txBox="1">
            <a:spLocks/>
          </p:cNvSpPr>
          <p:nvPr/>
        </p:nvSpPr>
        <p:spPr>
          <a:xfrm>
            <a:off x="741292" y="1567109"/>
            <a:ext cx="8878957" cy="43314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defTabSz="914400">
              <a:spcBef>
                <a:spcPts val="0"/>
              </a:spcBef>
              <a:defRPr/>
            </a:pPr>
            <a:r>
              <a:rPr lang="en-GB" sz="1800" i="1" dirty="0" smtClean="0">
                <a:solidFill>
                  <a:schemeClr val="tx1"/>
                </a:solidFill>
                <a:latin typeface="Times New Roman" panose="02020603050405020304" pitchFamily="18" charset="0"/>
                <a:cs typeface="Times New Roman" panose="02020603050405020304" pitchFamily="18" charset="0"/>
              </a:rPr>
              <a:t>Ali Express </a:t>
            </a:r>
            <a:r>
              <a:rPr lang="en-GB" sz="1800" i="1" dirty="0">
                <a:solidFill>
                  <a:schemeClr val="tx1"/>
                </a:solidFill>
                <a:latin typeface="Times New Roman" panose="02020603050405020304" pitchFamily="18" charset="0"/>
                <a:cs typeface="Times New Roman" panose="02020603050405020304" pitchFamily="18" charset="0"/>
              </a:rPr>
              <a:t>is operated by </a:t>
            </a:r>
            <a:r>
              <a:rPr lang="en-GB" sz="1800" i="1" dirty="0" err="1">
                <a:solidFill>
                  <a:schemeClr val="tx1"/>
                </a:solidFill>
                <a:latin typeface="Times New Roman" panose="02020603050405020304" pitchFamily="18" charset="0"/>
                <a:cs typeface="Times New Roman" panose="02020603050405020304" pitchFamily="18" charset="0"/>
              </a:rPr>
              <a:t>Alibaba</a:t>
            </a:r>
            <a:r>
              <a:rPr lang="en-GB" sz="1800" i="1" dirty="0">
                <a:solidFill>
                  <a:schemeClr val="tx1"/>
                </a:solidFill>
                <a:latin typeface="Times New Roman" panose="02020603050405020304" pitchFamily="18" charset="0"/>
                <a:cs typeface="Times New Roman" panose="02020603050405020304" pitchFamily="18" charset="0"/>
              </a:rPr>
              <a:t> Group is one of the world's largest online retail platforms that connects buyers and sellers from around the globe. The management of information systems at </a:t>
            </a:r>
            <a:r>
              <a:rPr lang="en-GB" sz="1800" i="1" dirty="0" smtClean="0">
                <a:solidFill>
                  <a:schemeClr val="tx1"/>
                </a:solidFill>
                <a:latin typeface="Times New Roman" panose="02020603050405020304" pitchFamily="18" charset="0"/>
                <a:cs typeface="Times New Roman" panose="02020603050405020304" pitchFamily="18" charset="0"/>
              </a:rPr>
              <a:t>Ali Express </a:t>
            </a:r>
            <a:r>
              <a:rPr lang="en-GB" sz="1800" i="1" dirty="0">
                <a:solidFill>
                  <a:schemeClr val="tx1"/>
                </a:solidFill>
                <a:latin typeface="Times New Roman" panose="02020603050405020304" pitchFamily="18" charset="0"/>
                <a:cs typeface="Times New Roman" panose="02020603050405020304" pitchFamily="18" charset="0"/>
              </a:rPr>
              <a:t>is critical to its success in providing a seamless shopping experience, managing a vast array of products, and facilitating transactions securely.</a:t>
            </a:r>
          </a:p>
        </p:txBody>
      </p:sp>
    </p:spTree>
    <p:extLst>
      <p:ext uri="{BB962C8B-B14F-4D97-AF65-F5344CB8AC3E}">
        <p14:creationId xmlns:p14="http://schemas.microsoft.com/office/powerpoint/2010/main" val="45098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7334" y="609600"/>
            <a:ext cx="8596668" cy="754967"/>
          </a:xfrm>
        </p:spPr>
        <p:txBody>
          <a:bodyPr>
            <a:normAutofit/>
          </a:bodyPr>
          <a:lstStyle/>
          <a:p>
            <a:r>
              <a:rPr lang="en-US" dirty="0"/>
              <a:t>Models: Strategic Information Systems</a:t>
            </a:r>
            <a:endParaRPr lang="en-US" dirty="0"/>
          </a:p>
        </p:txBody>
      </p:sp>
      <p:sp>
        <p:nvSpPr>
          <p:cNvPr id="3" name="Content Placeholder 2"/>
          <p:cNvSpPr>
            <a:spLocks noGrp="1"/>
          </p:cNvSpPr>
          <p:nvPr>
            <p:ph idx="1"/>
          </p:nvPr>
        </p:nvSpPr>
        <p:spPr>
          <a:xfrm>
            <a:off x="982134" y="1964813"/>
            <a:ext cx="8596668" cy="3880773"/>
          </a:xfrm>
        </p:spPr>
        <p:txBody>
          <a:bodyPr numCol="2">
            <a:normAutofit/>
          </a:bodyPr>
          <a:lstStyle/>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Porter's Five</a:t>
            </a: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Forces Model</a:t>
            </a: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SWOT Analysis</a:t>
            </a: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PESTEL Analysis</a:t>
            </a: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Balanced Scorecard</a:t>
            </a: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McKinsey </a:t>
            </a:r>
            <a:r>
              <a:rPr lang="en-US" sz="2800" dirty="0">
                <a:latin typeface="Times New Roman" panose="02020603050405020304" pitchFamily="18" charset="0"/>
                <a:cs typeface="Times New Roman" panose="02020603050405020304" pitchFamily="18" charset="0"/>
              </a:rPr>
              <a:t>7S </a:t>
            </a:r>
            <a:r>
              <a:rPr lang="en-US" sz="2800" dirty="0" smtClean="0">
                <a:latin typeface="Times New Roman" panose="02020603050405020304" pitchFamily="18" charset="0"/>
                <a:cs typeface="Times New Roman" panose="02020603050405020304" pitchFamily="18" charset="0"/>
              </a:rPr>
              <a:t>Framework</a:t>
            </a: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Value </a:t>
            </a:r>
            <a:r>
              <a:rPr lang="en-US" sz="2800" dirty="0">
                <a:latin typeface="Times New Roman" panose="02020603050405020304" pitchFamily="18" charset="0"/>
                <a:cs typeface="Times New Roman" panose="02020603050405020304" pitchFamily="18" charset="0"/>
              </a:rPr>
              <a:t>Chain </a:t>
            </a:r>
            <a:r>
              <a:rPr lang="en-US" sz="2800" dirty="0" smtClean="0">
                <a:latin typeface="Times New Roman" panose="02020603050405020304" pitchFamily="18" charset="0"/>
                <a:cs typeface="Times New Roman" panose="02020603050405020304" pitchFamily="18" charset="0"/>
              </a:rPr>
              <a:t>Analysis</a:t>
            </a: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Technology </a:t>
            </a:r>
            <a:r>
              <a:rPr lang="en-US" sz="2800" dirty="0">
                <a:latin typeface="Times New Roman" panose="02020603050405020304" pitchFamily="18" charset="0"/>
                <a:cs typeface="Times New Roman" panose="02020603050405020304" pitchFamily="18" charset="0"/>
              </a:rPr>
              <a:t>Acceptance </a:t>
            </a:r>
            <a:r>
              <a:rPr lang="en-US" sz="2800" dirty="0" smtClean="0">
                <a:latin typeface="Times New Roman" panose="02020603050405020304" pitchFamily="18" charset="0"/>
                <a:cs typeface="Times New Roman" panose="02020603050405020304" pitchFamily="18" charset="0"/>
              </a:rPr>
              <a:t>Model</a:t>
            </a:r>
          </a:p>
          <a:p>
            <a:pPr>
              <a:buFont typeface="Wingdings" panose="05000000000000000000" pitchFamily="2" charset="2"/>
              <a:buChar char="q"/>
            </a:pPr>
            <a:r>
              <a:rPr lang="en-US" sz="2800" dirty="0" err="1" smtClean="0">
                <a:latin typeface="Times New Roman" panose="02020603050405020304" pitchFamily="18" charset="0"/>
                <a:cs typeface="Times New Roman" panose="02020603050405020304" pitchFamily="18" charset="0"/>
              </a:rPr>
              <a:t>Ansoff</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Matrix</a:t>
            </a:r>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17344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vector thank you let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406" y="1300675"/>
            <a:ext cx="59626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814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153</TotalTime>
  <Words>1740</Words>
  <Application>Microsoft Office PowerPoint</Application>
  <PresentationFormat>Widescreen</PresentationFormat>
  <Paragraphs>122</Paragraphs>
  <Slides>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Georgia</vt:lpstr>
      <vt:lpstr>Times New Roman</vt:lpstr>
      <vt:lpstr>Trebuchet MS</vt:lpstr>
      <vt:lpstr>Wingdings</vt:lpstr>
      <vt:lpstr>Wingdings 3</vt:lpstr>
      <vt:lpstr>Facet</vt:lpstr>
      <vt:lpstr>Information Systems</vt:lpstr>
      <vt:lpstr>Management Information Systems</vt:lpstr>
      <vt:lpstr>Applicable Information Systems</vt:lpstr>
      <vt:lpstr>Value Addition By MIS</vt:lpstr>
      <vt:lpstr>MIS Review of Ali Express</vt:lpstr>
      <vt:lpstr>Models: Strategic Information Systems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Traffic Accidents</dc:title>
  <dc:creator>SMA - IT</dc:creator>
  <cp:lastModifiedBy>Microsoft account</cp:lastModifiedBy>
  <cp:revision>15</cp:revision>
  <dcterms:created xsi:type="dcterms:W3CDTF">2024-03-13T10:12:00Z</dcterms:created>
  <dcterms:modified xsi:type="dcterms:W3CDTF">2024-03-15T17:21:23Z</dcterms:modified>
</cp:coreProperties>
</file>