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notesMasterIdLst>
    <p:notesMasterId r:id="rId14"/>
  </p:notesMasterIdLst>
  <p:sldIdLst>
    <p:sldId id="256" r:id="rId2"/>
    <p:sldId id="257" r:id="rId3"/>
    <p:sldId id="258" r:id="rId4"/>
    <p:sldId id="259" r:id="rId5"/>
    <p:sldId id="262" r:id="rId6"/>
    <p:sldId id="263" r:id="rId7"/>
    <p:sldId id="264" r:id="rId8"/>
    <p:sldId id="260" r:id="rId9"/>
    <p:sldId id="261"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562"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00B99-FDC2-43F6-8F2A-0673E75B2814}"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7F4FF-53E8-4B86-B567-0779D4990B58}" type="slidenum">
              <a:rPr lang="en-US" smtClean="0"/>
              <a:t>‹#›</a:t>
            </a:fld>
            <a:endParaRPr lang="en-US"/>
          </a:p>
        </p:txBody>
      </p:sp>
    </p:spTree>
    <p:extLst>
      <p:ext uri="{BB962C8B-B14F-4D97-AF65-F5344CB8AC3E}">
        <p14:creationId xmlns:p14="http://schemas.microsoft.com/office/powerpoint/2010/main" val="649706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i="1" dirty="0" smtClean="0"/>
              <a:t>GDPR Compliance: Storing personal information such as names requires compliance with data protection regulations</a:t>
            </a:r>
            <a:r>
              <a:rPr lang="en-US" i="1" baseline="0" dirty="0" smtClean="0"/>
              <a:t>. T</a:t>
            </a:r>
            <a:r>
              <a:rPr lang="en-US" i="1" dirty="0" smtClean="0"/>
              <a:t>he General Data Protection Regulation (GDPR) in the UK. It includes ensuring that data is stored securely and only used for lawful purposes.</a:t>
            </a:r>
          </a:p>
          <a:p>
            <a:pPr marL="0" indent="0">
              <a:buFont typeface="Arial" panose="020B0604020202020204" pitchFamily="34" charset="0"/>
              <a:buNone/>
            </a:pPr>
            <a:endParaRPr lang="en-US" i="1" dirty="0" smtClean="0"/>
          </a:p>
          <a:p>
            <a:pPr marL="0" indent="0">
              <a:buFont typeface="Arial" panose="020B0604020202020204" pitchFamily="34" charset="0"/>
              <a:buNone/>
            </a:pPr>
            <a:r>
              <a:rPr lang="en-US" i="1" dirty="0" smtClean="0"/>
              <a:t>Data Security: The</a:t>
            </a:r>
            <a:r>
              <a:rPr lang="en-US" i="1" baseline="0" dirty="0" smtClean="0"/>
              <a:t> </a:t>
            </a:r>
            <a:r>
              <a:rPr lang="en-US" i="1" dirty="0" smtClean="0"/>
              <a:t> personal information is sensitive. the database must be designed to ensure data security. This includes using encryption for data at rest and in transit, implementing access controls, and regular security audits.</a:t>
            </a:r>
          </a:p>
          <a:p>
            <a:pPr marL="0" indent="0">
              <a:buFont typeface="Arial" panose="020B0604020202020204" pitchFamily="34" charset="0"/>
              <a:buNone/>
            </a:pPr>
            <a:endParaRPr lang="en-US" i="1" dirty="0" smtClean="0"/>
          </a:p>
          <a:p>
            <a:pPr marL="0" indent="0">
              <a:buFont typeface="Arial" panose="020B0604020202020204" pitchFamily="34" charset="0"/>
              <a:buNone/>
            </a:pPr>
            <a:r>
              <a:rPr lang="en-US" i="1" dirty="0" smtClean="0"/>
              <a:t>Data Integrity: Ensuring that the data remains accurate and consistent is crucial. It can be achieved through proper data validation and constraints</a:t>
            </a:r>
            <a:r>
              <a:rPr lang="en-US" i="1" baseline="0" dirty="0" smtClean="0"/>
              <a:t> </a:t>
            </a:r>
            <a:r>
              <a:rPr lang="en-US" i="1" dirty="0" smtClean="0"/>
              <a:t>such as ensuring that names are in the correct format and length.</a:t>
            </a:r>
          </a:p>
          <a:p>
            <a:pPr marL="0" indent="0">
              <a:buFont typeface="Arial" panose="020B0604020202020204" pitchFamily="34" charset="0"/>
              <a:buNone/>
            </a:pPr>
            <a:endParaRPr lang="en-US" i="1" dirty="0" smtClean="0"/>
          </a:p>
          <a:p>
            <a:pPr marL="0" indent="0">
              <a:buFont typeface="Arial" panose="020B0604020202020204" pitchFamily="34" charset="0"/>
              <a:buNone/>
            </a:pPr>
            <a:r>
              <a:rPr lang="en-US" i="1" dirty="0" smtClean="0"/>
              <a:t>Data Duplication: There may be instances where the same person is involved in multiple accidents. To avoid data duplication, there</a:t>
            </a:r>
            <a:r>
              <a:rPr lang="en-US" i="1" baseline="0" dirty="0" smtClean="0"/>
              <a:t> </a:t>
            </a:r>
            <a:r>
              <a:rPr lang="en-US" i="1" dirty="0" smtClean="0"/>
              <a:t>need to implement a mechanism to identify and link duplicate records.</a:t>
            </a:r>
          </a:p>
          <a:p>
            <a:pPr marL="0" indent="0">
              <a:buFont typeface="Arial" panose="020B0604020202020204" pitchFamily="34" charset="0"/>
              <a:buNone/>
            </a:pPr>
            <a:endParaRPr lang="en-US" i="1" dirty="0" smtClean="0"/>
          </a:p>
          <a:p>
            <a:pPr marL="0" indent="0">
              <a:buFont typeface="Arial" panose="020B0604020202020204" pitchFamily="34" charset="0"/>
              <a:buNone/>
            </a:pPr>
            <a:r>
              <a:rPr lang="en-US" i="1" dirty="0" smtClean="0"/>
              <a:t>Data Retention: The database will</a:t>
            </a:r>
            <a:r>
              <a:rPr lang="en-US" i="1" baseline="0" dirty="0" smtClean="0"/>
              <a:t> </a:t>
            </a:r>
            <a:r>
              <a:rPr lang="en-US" i="1" dirty="0" smtClean="0"/>
              <a:t>have a clear data retention policy to determine how long personal information is retained and when it should be deleted.</a:t>
            </a:r>
          </a:p>
          <a:p>
            <a:pPr marL="0" indent="0">
              <a:buFont typeface="Arial" panose="020B0604020202020204" pitchFamily="34" charset="0"/>
              <a:buNone/>
            </a:pPr>
            <a:endParaRPr lang="en-US" i="1" dirty="0" smtClean="0"/>
          </a:p>
          <a:p>
            <a:pPr marL="0" indent="0">
              <a:buFont typeface="Arial" panose="020B0604020202020204" pitchFamily="34" charset="0"/>
              <a:buNone/>
            </a:pPr>
            <a:r>
              <a:rPr lang="en-US" i="1" dirty="0" smtClean="0"/>
              <a:t>Data Access Permissions: Access to the database should be restricted to authorized personnel only. Implementing role-based access controls can help ensure that only those who need access to the data have it.</a:t>
            </a:r>
          </a:p>
          <a:p>
            <a:pPr marL="0" indent="0">
              <a:buFont typeface="Arial" panose="020B0604020202020204" pitchFamily="34" charset="0"/>
              <a:buNone/>
            </a:pPr>
            <a:endParaRPr lang="en-US" i="1" dirty="0" smtClean="0"/>
          </a:p>
          <a:p>
            <a:pPr marL="0" indent="0">
              <a:buFont typeface="Arial" panose="020B0604020202020204" pitchFamily="34" charset="0"/>
              <a:buNone/>
            </a:pPr>
            <a:r>
              <a:rPr lang="en-US" i="1" dirty="0" smtClean="0"/>
              <a:t>Performance: As the database grows</a:t>
            </a:r>
            <a:r>
              <a:rPr lang="en-US" i="1" baseline="0" dirty="0" smtClean="0"/>
              <a:t> the</a:t>
            </a:r>
            <a:r>
              <a:rPr lang="en-US" i="1" dirty="0" smtClean="0"/>
              <a:t> performance may become an issue. Proper indexing and query optimization can help improve performance.</a:t>
            </a:r>
          </a:p>
          <a:p>
            <a:pPr marL="0" indent="0">
              <a:buFont typeface="Arial" panose="020B0604020202020204" pitchFamily="34" charset="0"/>
              <a:buNone/>
            </a:pPr>
            <a:endParaRPr lang="en-US" i="1" dirty="0" smtClean="0"/>
          </a:p>
          <a:p>
            <a:pPr marL="0" indent="0">
              <a:buFont typeface="Arial" panose="020B0604020202020204" pitchFamily="34" charset="0"/>
              <a:buNone/>
            </a:pPr>
            <a:r>
              <a:rPr lang="en-US" i="1" dirty="0" smtClean="0"/>
              <a:t>Scalability: The database should be designed to scale as the amount of data increases. It</a:t>
            </a:r>
            <a:r>
              <a:rPr lang="en-US" i="1" baseline="0" dirty="0" smtClean="0"/>
              <a:t> will</a:t>
            </a:r>
            <a:r>
              <a:rPr lang="en-US" i="1" dirty="0" smtClean="0"/>
              <a:t> involve using techniques such as </a:t>
            </a:r>
            <a:r>
              <a:rPr lang="en-US" i="1" dirty="0" err="1" smtClean="0"/>
              <a:t>sharding</a:t>
            </a:r>
            <a:r>
              <a:rPr lang="en-US" i="1" dirty="0" smtClean="0"/>
              <a:t> or partitioning.</a:t>
            </a:r>
          </a:p>
          <a:p>
            <a:pPr marL="0" indent="0">
              <a:buFont typeface="Arial" panose="020B0604020202020204" pitchFamily="34" charset="0"/>
              <a:buNone/>
            </a:pPr>
            <a:endParaRPr lang="en-US" i="1" dirty="0" smtClean="0"/>
          </a:p>
          <a:p>
            <a:pPr marL="0" indent="0">
              <a:buFont typeface="Arial" panose="020B0604020202020204" pitchFamily="34" charset="0"/>
              <a:buNone/>
            </a:pPr>
            <a:r>
              <a:rPr lang="en-US" i="1" dirty="0" smtClean="0"/>
              <a:t>Backup and Recovery: Implementing regular backups and a robust recovery plan is essential to protect against data loss.</a:t>
            </a:r>
          </a:p>
          <a:p>
            <a:pPr marL="0" indent="0">
              <a:buFont typeface="Arial" panose="020B0604020202020204" pitchFamily="34" charset="0"/>
              <a:buNone/>
            </a:pPr>
            <a:endParaRPr lang="en-US" i="1" dirty="0" smtClean="0"/>
          </a:p>
          <a:p>
            <a:pPr marL="0" indent="0">
              <a:buFont typeface="Arial" panose="020B0604020202020204" pitchFamily="34" charset="0"/>
              <a:buNone/>
            </a:pPr>
            <a:r>
              <a:rPr lang="en-US" i="1" dirty="0" smtClean="0"/>
              <a:t>Data Governance: Establishing data governance practices such as data quality monitoring and auditing.</a:t>
            </a:r>
            <a:r>
              <a:rPr lang="en-US" i="1" baseline="0" dirty="0" smtClean="0"/>
              <a:t> It </a:t>
            </a:r>
            <a:r>
              <a:rPr lang="en-US" i="1" dirty="0" smtClean="0"/>
              <a:t>can help ensure that the data remains accurate and compliant with regulations.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6B7F4FF-53E8-4B86-B567-0779D4990B58}" type="slidenum">
              <a:rPr lang="en-US" smtClean="0"/>
              <a:t>2</a:t>
            </a:fld>
            <a:endParaRPr lang="en-US"/>
          </a:p>
        </p:txBody>
      </p:sp>
    </p:spTree>
    <p:extLst>
      <p:ext uri="{BB962C8B-B14F-4D97-AF65-F5344CB8AC3E}">
        <p14:creationId xmlns:p14="http://schemas.microsoft.com/office/powerpoint/2010/main" val="255900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Privacy Concerns: Storing individual names in a database raises concerns about privacy especially if the data is not adequately protected. There is a risk of unauthorized access, misuse, or even data breaches, which could lead to harm or embarrassment for the individuals involved.</a:t>
            </a:r>
          </a:p>
          <a:p>
            <a:endParaRPr lang="en-US" i="1" dirty="0" smtClean="0"/>
          </a:p>
          <a:p>
            <a:r>
              <a:rPr lang="en-US" i="1" dirty="0" smtClean="0"/>
              <a:t>Data Security: Ensuring the security of the database is crucial to prevent unauthorized access or hacking attempts. Ethical considerations dictate that sensitive personal information such as names should be stored securely to protect individuals' privacy and prevent potential harm.</a:t>
            </a:r>
          </a:p>
          <a:p>
            <a:endParaRPr lang="en-US" i="1" dirty="0" smtClean="0"/>
          </a:p>
          <a:p>
            <a:r>
              <a:rPr lang="en-US" i="1" dirty="0" smtClean="0"/>
              <a:t>Informed Consent: Individuals involved in road traffic accidents may not be aware that their names are being stored in a database. Obtaining informed consent from these individuals to collect and store their names is essential to respect their autonomy and rights over their personal information.</a:t>
            </a:r>
          </a:p>
          <a:p>
            <a:endParaRPr lang="en-US" i="1" dirty="0" smtClean="0"/>
          </a:p>
          <a:p>
            <a:r>
              <a:rPr lang="en-US" i="1" dirty="0" smtClean="0"/>
              <a:t>Data Accuracy and Bias: There is a risk of inaccuracies or biases in the data that</a:t>
            </a:r>
            <a:r>
              <a:rPr lang="en-US" i="1" baseline="0" dirty="0" smtClean="0"/>
              <a:t> </a:t>
            </a:r>
            <a:r>
              <a:rPr lang="en-US" i="1" dirty="0" smtClean="0"/>
              <a:t>could lead to unfair treatment or discrimination. For example, if certain demographics are disproportionately represented in the database</a:t>
            </a:r>
            <a:r>
              <a:rPr lang="en-US" i="1" baseline="0" dirty="0" smtClean="0"/>
              <a:t> then</a:t>
            </a:r>
            <a:r>
              <a:rPr lang="en-US" i="1" dirty="0" smtClean="0"/>
              <a:t> it could lead to biased analysis or decision-making based on incomplete skewed data.</a:t>
            </a:r>
          </a:p>
          <a:p>
            <a:endParaRPr lang="en-US" i="1" dirty="0" smtClean="0"/>
          </a:p>
          <a:p>
            <a:r>
              <a:rPr lang="en-US" i="1" dirty="0" smtClean="0"/>
              <a:t>Secondary Use of Data: There is a risk that the data could be used for purposes other than those originally intended without the individuals' knowledge or consent. Ethical principles require that data should only be used for lawful and ethical purposes.</a:t>
            </a:r>
            <a:r>
              <a:rPr lang="en-US" i="1" baseline="0" dirty="0" smtClean="0"/>
              <a:t> I</a:t>
            </a:r>
            <a:r>
              <a:rPr lang="en-US" i="1" dirty="0" smtClean="0"/>
              <a:t>ndividuals should be informed about how their data will be used and have the opportunity to consent or opt out.</a:t>
            </a:r>
          </a:p>
          <a:p>
            <a:endParaRPr lang="en-US" i="1" dirty="0" smtClean="0"/>
          </a:p>
          <a:p>
            <a:r>
              <a:rPr lang="en-US" i="1" dirty="0" smtClean="0"/>
              <a:t>Transparency and Accountability: There should be transparency about how the data is collected, stored, and used</a:t>
            </a:r>
            <a:r>
              <a:rPr lang="en-US" i="1" baseline="0" dirty="0" smtClean="0"/>
              <a:t> </a:t>
            </a:r>
            <a:r>
              <a:rPr lang="en-US" i="1" dirty="0" smtClean="0"/>
              <a:t>as well as accountability mechanisms in place to ensure that the data is handled responsibly and ethically. Individuals should have access to information about how their data is being used and have recourse if they believe their privacy rights have been violated.</a:t>
            </a:r>
          </a:p>
          <a:p>
            <a:endParaRPr lang="en-US" i="1" dirty="0" smtClean="0"/>
          </a:p>
          <a:p>
            <a:r>
              <a:rPr lang="en-US" i="1" dirty="0" smtClean="0"/>
              <a:t>Data Sharing and Collaboration: If the database is shared with other organizations or researchers</a:t>
            </a:r>
            <a:r>
              <a:rPr lang="en-US" i="1" baseline="0" dirty="0" smtClean="0"/>
              <a:t>. The</a:t>
            </a:r>
            <a:r>
              <a:rPr lang="en-US" i="1" dirty="0" smtClean="0"/>
              <a:t> ethical considerations arise regarding data sharing agreements, confidentiality, and ensuring that the data is used responsibly and ethically by all parties involved.</a:t>
            </a:r>
          </a:p>
          <a:p>
            <a:endParaRPr lang="en-US" dirty="0"/>
          </a:p>
        </p:txBody>
      </p:sp>
      <p:sp>
        <p:nvSpPr>
          <p:cNvPr id="4" name="Slide Number Placeholder 3"/>
          <p:cNvSpPr>
            <a:spLocks noGrp="1"/>
          </p:cNvSpPr>
          <p:nvPr>
            <p:ph type="sldNum" sz="quarter" idx="10"/>
          </p:nvPr>
        </p:nvSpPr>
        <p:spPr/>
        <p:txBody>
          <a:bodyPr/>
          <a:lstStyle/>
          <a:p>
            <a:fld id="{66B7F4FF-53E8-4B86-B567-0779D4990B58}" type="slidenum">
              <a:rPr lang="en-US" smtClean="0"/>
              <a:t>3</a:t>
            </a:fld>
            <a:endParaRPr lang="en-US"/>
          </a:p>
        </p:txBody>
      </p:sp>
    </p:spTree>
    <p:extLst>
      <p:ext uri="{BB962C8B-B14F-4D97-AF65-F5344CB8AC3E}">
        <p14:creationId xmlns:p14="http://schemas.microsoft.com/office/powerpoint/2010/main" val="1202774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Data Protection Legislation: Storing individuals names constitutes the processing of personal data which is regulated by data protection legislation such as the General Data Protection Regulation (GDPR) in the UK. The database must comply with GDPR principles, including lawfulness, fairness, transparency, purpose limitation, data minimization, accuracy, storage limitation, integrity, and confidentiality.</a:t>
            </a:r>
          </a:p>
          <a:p>
            <a:endParaRPr lang="en-US" i="1" dirty="0" smtClean="0"/>
          </a:p>
          <a:p>
            <a:r>
              <a:rPr lang="en-US" i="1" dirty="0" smtClean="0"/>
              <a:t>Lawful Basis for Processing: The</a:t>
            </a:r>
            <a:r>
              <a:rPr lang="en-US" i="1" baseline="0" dirty="0" smtClean="0"/>
              <a:t> </a:t>
            </a:r>
            <a:r>
              <a:rPr lang="en-US" i="1" dirty="0" smtClean="0"/>
              <a:t>organizations must have a lawful basis for processing personal data. To store names of individuals involved in accidents,</a:t>
            </a:r>
            <a:r>
              <a:rPr lang="en-US" i="1" baseline="0" dirty="0" smtClean="0"/>
              <a:t> the</a:t>
            </a:r>
            <a:r>
              <a:rPr lang="en-US" i="1" dirty="0" smtClean="0"/>
              <a:t> potential lawful bases could include compliance with a legal obligation (reporting accidents), performance of a contract (insurance claims processing), protection of vital interests, consent, or legitimate interests pursued by the data controller or a third party.</a:t>
            </a:r>
          </a:p>
          <a:p>
            <a:endParaRPr lang="en-US" i="1" dirty="0" smtClean="0"/>
          </a:p>
          <a:p>
            <a:r>
              <a:rPr lang="en-US" i="1" dirty="0" smtClean="0"/>
              <a:t>Individual Rights: GDPR grants individuals certain rights over their personal data</a:t>
            </a:r>
            <a:r>
              <a:rPr lang="en-US" i="1" baseline="0" dirty="0" smtClean="0"/>
              <a:t> </a:t>
            </a:r>
            <a:r>
              <a:rPr lang="en-US" i="1" dirty="0" smtClean="0"/>
              <a:t>including the right to access, rectify, erase, restrict processing, data portability, object to processing, and not be subject to automated decision-making. The database design should allow for the exercise of these rights by individuals involved in accidents.</a:t>
            </a:r>
          </a:p>
          <a:p>
            <a:endParaRPr lang="en-US" i="1" dirty="0" smtClean="0"/>
          </a:p>
          <a:p>
            <a:r>
              <a:rPr lang="en-US" i="1" dirty="0" smtClean="0"/>
              <a:t>Data Security Requirements: GDPR mandates that organizations implementing personal data processing measures must ensure the security of the data. The database must be designed with appropriate technical and organizational measures to protect against unauthorized access, disclosure, alteration, or destruction of personal data.</a:t>
            </a:r>
          </a:p>
          <a:p>
            <a:endParaRPr lang="en-US" i="1" dirty="0" smtClean="0"/>
          </a:p>
          <a:p>
            <a:r>
              <a:rPr lang="en-US" i="1" dirty="0" smtClean="0"/>
              <a:t>Data Breach Notification: GDPR requires organizations to report certain types of personal data breaches to the relevant supervisory authority within 72 hours of becoming aware of the breach. The database design should include mechanisms for detecting and responding to data breaches promptly.</a:t>
            </a:r>
          </a:p>
          <a:p>
            <a:endParaRPr lang="en-US" i="1" dirty="0" smtClean="0"/>
          </a:p>
          <a:p>
            <a:r>
              <a:rPr lang="en-US" i="1" dirty="0" smtClean="0"/>
              <a:t>International Data Transfers: If the database involves the transfer of personal data outside the European Economic Area (EEA)</a:t>
            </a:r>
            <a:r>
              <a:rPr lang="en-US" i="1" baseline="0" dirty="0" smtClean="0"/>
              <a:t> and</a:t>
            </a:r>
            <a:r>
              <a:rPr lang="en-US" i="1" dirty="0" smtClean="0"/>
              <a:t> additional legal requirements may apply. GDPR restricts the transfer of personal data to countries or international organizations that do not ensure an adequate level of data protection unless certain safeguards are in place.</a:t>
            </a:r>
          </a:p>
          <a:p>
            <a:endParaRPr lang="en-US" i="1" dirty="0" smtClean="0"/>
          </a:p>
          <a:p>
            <a:r>
              <a:rPr lang="en-US" i="1" dirty="0" smtClean="0"/>
              <a:t>Data Retention and Deletion: GDPR requires that personal data be kept for no longer than is necessary for the purposes for which it is processed. The database design should include retention policies specifying how long names of individuals involved in accidents will be retained and procedures for securely deleting data once it is no longer needed.</a:t>
            </a:r>
          </a:p>
          <a:p>
            <a:endParaRPr lang="en-US" i="1" dirty="0" smtClean="0"/>
          </a:p>
          <a:p>
            <a:r>
              <a:rPr lang="en-US" i="1" dirty="0" smtClean="0"/>
              <a:t>Contractual Obligations: If the database involves sharing personal data with third parties, contractual agreements may be necessary to ensure compliance with data protection requirements and to clarify the respective responsibilities of the parties involved.</a:t>
            </a:r>
            <a:endParaRPr lang="en-US" i="1" dirty="0"/>
          </a:p>
        </p:txBody>
      </p:sp>
      <p:sp>
        <p:nvSpPr>
          <p:cNvPr id="4" name="Slide Number Placeholder 3"/>
          <p:cNvSpPr>
            <a:spLocks noGrp="1"/>
          </p:cNvSpPr>
          <p:nvPr>
            <p:ph type="sldNum" sz="quarter" idx="10"/>
          </p:nvPr>
        </p:nvSpPr>
        <p:spPr/>
        <p:txBody>
          <a:bodyPr/>
          <a:lstStyle/>
          <a:p>
            <a:fld id="{66B7F4FF-53E8-4B86-B567-0779D4990B58}" type="slidenum">
              <a:rPr lang="en-US" smtClean="0"/>
              <a:t>4</a:t>
            </a:fld>
            <a:endParaRPr lang="en-US"/>
          </a:p>
        </p:txBody>
      </p:sp>
    </p:spTree>
    <p:extLst>
      <p:ext uri="{BB962C8B-B14F-4D97-AF65-F5344CB8AC3E}">
        <p14:creationId xmlns:p14="http://schemas.microsoft.com/office/powerpoint/2010/main" val="101231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SQL relational database can address several potential technical, ethical, and legal issues related to storing the names of individuals involved in road traffic accidents</a:t>
            </a:r>
          </a:p>
          <a:p>
            <a:endParaRPr lang="en-US" dirty="0" smtClean="0"/>
          </a:p>
          <a:p>
            <a:endParaRPr lang="en-US" dirty="0" smtClean="0"/>
          </a:p>
          <a:p>
            <a:r>
              <a:rPr lang="en-US" dirty="0" smtClean="0"/>
              <a:t>Technical Issues:</a:t>
            </a:r>
          </a:p>
          <a:p>
            <a:endParaRPr lang="en-US" dirty="0" smtClean="0"/>
          </a:p>
        </p:txBody>
      </p:sp>
      <p:sp>
        <p:nvSpPr>
          <p:cNvPr id="4" name="Slide Number Placeholder 3"/>
          <p:cNvSpPr>
            <a:spLocks noGrp="1"/>
          </p:cNvSpPr>
          <p:nvPr>
            <p:ph type="sldNum" sz="quarter" idx="10"/>
          </p:nvPr>
        </p:nvSpPr>
        <p:spPr/>
        <p:txBody>
          <a:bodyPr/>
          <a:lstStyle/>
          <a:p>
            <a:fld id="{66B7F4FF-53E8-4B86-B567-0779D4990B58}" type="slidenum">
              <a:rPr lang="en-US" smtClean="0"/>
              <a:t>5</a:t>
            </a:fld>
            <a:endParaRPr lang="en-US"/>
          </a:p>
        </p:txBody>
      </p:sp>
    </p:spTree>
    <p:extLst>
      <p:ext uri="{BB962C8B-B14F-4D97-AF65-F5344CB8AC3E}">
        <p14:creationId xmlns:p14="http://schemas.microsoft.com/office/powerpoint/2010/main" val="322087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The provide diagram</a:t>
            </a:r>
            <a:r>
              <a:rPr lang="en-US" i="1" baseline="0" dirty="0" smtClean="0"/>
              <a:t> is designed on draw.io tool:</a:t>
            </a:r>
          </a:p>
          <a:p>
            <a:r>
              <a:rPr lang="en-US" i="1" baseline="0" dirty="0" smtClean="0"/>
              <a:t>A new table has been added in the previous data that contains the </a:t>
            </a:r>
            <a:r>
              <a:rPr lang="en-US" i="1" baseline="0" dirty="0" err="1" smtClean="0"/>
              <a:t>name_id</a:t>
            </a:r>
            <a:r>
              <a:rPr lang="en-US" i="1" baseline="0" dirty="0" smtClean="0"/>
              <a:t>, </a:t>
            </a:r>
            <a:r>
              <a:rPr lang="en-US" i="1" baseline="0" dirty="0" err="1" smtClean="0"/>
              <a:t>first_name</a:t>
            </a:r>
            <a:r>
              <a:rPr lang="en-US" i="1" baseline="0" dirty="0" smtClean="0"/>
              <a:t>, </a:t>
            </a:r>
            <a:r>
              <a:rPr lang="en-US" i="1" baseline="0" dirty="0" err="1" smtClean="0"/>
              <a:t>last_name</a:t>
            </a:r>
            <a:r>
              <a:rPr lang="en-US" i="1" baseline="0" dirty="0" smtClean="0"/>
              <a:t>, gender of individual.</a:t>
            </a:r>
          </a:p>
          <a:p>
            <a:r>
              <a:rPr lang="en-US" i="1" baseline="0" dirty="0" smtClean="0"/>
              <a:t>The name table can access the data from the other table for its reference.</a:t>
            </a:r>
          </a:p>
          <a:p>
            <a:endParaRPr lang="en-US" i="1" baseline="0" dirty="0" smtClean="0"/>
          </a:p>
          <a:p>
            <a:r>
              <a:rPr lang="en-US" i="1" baseline="0" dirty="0" smtClean="0"/>
              <a:t>Other tables show the minimal important data as per the given requirements only primary and foreign keys are included.</a:t>
            </a:r>
          </a:p>
          <a:p>
            <a:endParaRPr lang="en-US" i="1" baseline="0" dirty="0" smtClean="0"/>
          </a:p>
          <a:p>
            <a:r>
              <a:rPr lang="en-US" b="1" i="1" baseline="0" dirty="0" smtClean="0"/>
              <a:t>Detailed ER diagram:</a:t>
            </a:r>
          </a:p>
          <a:p>
            <a:endParaRPr lang="en-US" i="1" baseline="0" dirty="0" smtClean="0"/>
          </a:p>
          <a:p>
            <a:r>
              <a:rPr lang="en-US" i="1" baseline="0" dirty="0" smtClean="0"/>
              <a:t>Name Table:</a:t>
            </a:r>
          </a:p>
          <a:p>
            <a:r>
              <a:rPr lang="en-US" i="1" baseline="0" dirty="0" err="1" smtClean="0"/>
              <a:t>name_id</a:t>
            </a:r>
            <a:r>
              <a:rPr lang="en-US" i="1" baseline="0" dirty="0" smtClean="0"/>
              <a:t> (Primary Key): Unique identifier for each individual's name.</a:t>
            </a:r>
          </a:p>
          <a:p>
            <a:r>
              <a:rPr lang="en-US" i="1" baseline="0" dirty="0" err="1" smtClean="0"/>
              <a:t>accident_index</a:t>
            </a:r>
            <a:r>
              <a:rPr lang="en-US" i="1" baseline="0" dirty="0" smtClean="0"/>
              <a:t> (Foreign Key): Links to the </a:t>
            </a:r>
            <a:r>
              <a:rPr lang="en-US" i="1" baseline="0" dirty="0" err="1" smtClean="0"/>
              <a:t>accident_index</a:t>
            </a:r>
            <a:r>
              <a:rPr lang="en-US" i="1" baseline="0" dirty="0" smtClean="0"/>
              <a:t> in the Accident table to associate names with specific accidents.</a:t>
            </a:r>
          </a:p>
          <a:p>
            <a:r>
              <a:rPr lang="en-US" i="1" baseline="0" dirty="0" err="1" smtClean="0"/>
              <a:t>vehicle_reference</a:t>
            </a:r>
            <a:r>
              <a:rPr lang="en-US" i="1" baseline="0" dirty="0" smtClean="0"/>
              <a:t> (Foreign Key): Links to the </a:t>
            </a:r>
            <a:r>
              <a:rPr lang="en-US" i="1" baseline="0" dirty="0" err="1" smtClean="0"/>
              <a:t>vehicle_reference</a:t>
            </a:r>
            <a:r>
              <a:rPr lang="en-US" i="1" baseline="0" dirty="0" smtClean="0"/>
              <a:t> in the Casualty table to associate names with specific vehicles involved in accidents.</a:t>
            </a:r>
          </a:p>
          <a:p>
            <a:r>
              <a:rPr lang="en-US" i="1" baseline="0" dirty="0" err="1" smtClean="0"/>
              <a:t>casualty_reference</a:t>
            </a:r>
            <a:r>
              <a:rPr lang="en-US" i="1" baseline="0" dirty="0" smtClean="0"/>
              <a:t> (Foreign Key): Links to the </a:t>
            </a:r>
            <a:r>
              <a:rPr lang="en-US" i="1" baseline="0" dirty="0" err="1" smtClean="0"/>
              <a:t>casualty_reference</a:t>
            </a:r>
            <a:r>
              <a:rPr lang="en-US" i="1" baseline="0" dirty="0" smtClean="0"/>
              <a:t> in the Casualty table to associate names with specific casualties involved in accidents.</a:t>
            </a:r>
          </a:p>
          <a:p>
            <a:r>
              <a:rPr lang="en-US" i="1" baseline="0" dirty="0" err="1" smtClean="0"/>
              <a:t>first_name</a:t>
            </a:r>
            <a:r>
              <a:rPr lang="en-US" i="1" baseline="0" dirty="0" smtClean="0"/>
              <a:t>: First name of the individual involved in the accident.</a:t>
            </a:r>
          </a:p>
          <a:p>
            <a:r>
              <a:rPr lang="en-US" i="1" baseline="0" dirty="0" err="1" smtClean="0"/>
              <a:t>last_name</a:t>
            </a:r>
            <a:r>
              <a:rPr lang="en-US" i="1" baseline="0" dirty="0" smtClean="0"/>
              <a:t>: Last name of the individual involved in the accident.</a:t>
            </a:r>
          </a:p>
          <a:p>
            <a:endParaRPr lang="en-US" i="1" baseline="0" dirty="0" smtClean="0"/>
          </a:p>
          <a:p>
            <a:r>
              <a:rPr lang="en-US" i="1" baseline="0" dirty="0" smtClean="0"/>
              <a:t>Vehicle Table:</a:t>
            </a:r>
          </a:p>
          <a:p>
            <a:r>
              <a:rPr lang="en-US" i="1" baseline="0" dirty="0" err="1" smtClean="0"/>
              <a:t>vehicle_index</a:t>
            </a:r>
            <a:r>
              <a:rPr lang="en-US" i="1" baseline="0" dirty="0" smtClean="0"/>
              <a:t> (Primary Key): Unique identifier for each vehicle involved in an accident.</a:t>
            </a:r>
          </a:p>
          <a:p>
            <a:r>
              <a:rPr lang="en-US" i="1" baseline="0" dirty="0" err="1" smtClean="0"/>
              <a:t>accident_index</a:t>
            </a:r>
            <a:r>
              <a:rPr lang="en-US" i="1" baseline="0" dirty="0" smtClean="0"/>
              <a:t> (Foreign Key): Links to the </a:t>
            </a:r>
            <a:r>
              <a:rPr lang="en-US" i="1" baseline="0" dirty="0" err="1" smtClean="0"/>
              <a:t>accident_index</a:t>
            </a:r>
            <a:r>
              <a:rPr lang="en-US" i="1" baseline="0" dirty="0" smtClean="0"/>
              <a:t> in the Accident table to associate vehicles with specific accidents.</a:t>
            </a:r>
          </a:p>
          <a:p>
            <a:r>
              <a:rPr lang="en-US" i="1" baseline="0" dirty="0" err="1" smtClean="0"/>
              <a:t>vehicle_type</a:t>
            </a:r>
            <a:r>
              <a:rPr lang="en-US" i="1" baseline="0" dirty="0" smtClean="0"/>
              <a:t>: Type of vehicle involved in the accident.</a:t>
            </a:r>
          </a:p>
          <a:p>
            <a:r>
              <a:rPr lang="en-US" i="1" baseline="0" dirty="0" err="1" smtClean="0"/>
              <a:t>engine_capacity_cc</a:t>
            </a:r>
            <a:r>
              <a:rPr lang="en-US" i="1" baseline="0" dirty="0" smtClean="0"/>
              <a:t>: Engine capacity of the vehicle</a:t>
            </a:r>
          </a:p>
          <a:p>
            <a:r>
              <a:rPr lang="en-US" i="1" baseline="0" dirty="0" smtClean="0"/>
              <a:t>Accident Table:</a:t>
            </a:r>
          </a:p>
          <a:p>
            <a:r>
              <a:rPr lang="en-US" i="1" baseline="0" dirty="0" err="1" smtClean="0"/>
              <a:t>accident_index</a:t>
            </a:r>
            <a:r>
              <a:rPr lang="en-US" i="1" baseline="0" dirty="0" smtClean="0"/>
              <a:t> (Primary Key): Unique identifier for each accident.</a:t>
            </a:r>
          </a:p>
          <a:p>
            <a:r>
              <a:rPr lang="en-US" i="1" baseline="0" dirty="0" err="1" smtClean="0"/>
              <a:t>accident_year</a:t>
            </a:r>
            <a:r>
              <a:rPr lang="en-US" i="1" baseline="0" dirty="0" smtClean="0"/>
              <a:t>: Year in which the accident occurred.</a:t>
            </a:r>
          </a:p>
          <a:p>
            <a:r>
              <a:rPr lang="en-US" i="1" baseline="0" dirty="0" err="1" smtClean="0"/>
              <a:t>accident_severity</a:t>
            </a:r>
            <a:r>
              <a:rPr lang="en-US" i="1" baseline="0" dirty="0" smtClean="0"/>
              <a:t>: Severity of the accident (e.g., fatal, serious, slight).</a:t>
            </a:r>
          </a:p>
          <a:p>
            <a:r>
              <a:rPr lang="en-US" i="1" baseline="0" dirty="0" err="1" smtClean="0"/>
              <a:t>number_of_vehicles</a:t>
            </a:r>
            <a:r>
              <a:rPr lang="en-US" i="1" baseline="0" dirty="0" smtClean="0"/>
              <a:t>: Number of vehicles involved in the accident.</a:t>
            </a:r>
          </a:p>
          <a:p>
            <a:r>
              <a:rPr lang="en-US" i="1" baseline="0" dirty="0" err="1" smtClean="0"/>
              <a:t>lsoa_of_accident_location</a:t>
            </a:r>
            <a:r>
              <a:rPr lang="en-US" i="1" baseline="0" dirty="0" smtClean="0"/>
              <a:t>: Local Authority District code of the accident location (LSOA).</a:t>
            </a:r>
          </a:p>
          <a:p>
            <a:endParaRPr lang="en-US" i="1" baseline="0" dirty="0" smtClean="0"/>
          </a:p>
          <a:p>
            <a:r>
              <a:rPr lang="en-US" i="1" baseline="0" dirty="0" smtClean="0"/>
              <a:t>LSOA Table:</a:t>
            </a:r>
          </a:p>
          <a:p>
            <a:r>
              <a:rPr lang="en-US" i="1" baseline="0" dirty="0" smtClean="0"/>
              <a:t>lsoa01cd (Primary Key): Unique identifier for each LSOA.</a:t>
            </a:r>
          </a:p>
          <a:p>
            <a:r>
              <a:rPr lang="en-US" i="1" baseline="0" dirty="0" err="1" smtClean="0"/>
              <a:t>shape_length</a:t>
            </a:r>
            <a:r>
              <a:rPr lang="en-US" i="1" baseline="0" dirty="0" smtClean="0"/>
              <a:t>: Length of the shape representing the LSOA.</a:t>
            </a:r>
          </a:p>
          <a:p>
            <a:r>
              <a:rPr lang="en-US" i="1" baseline="0" dirty="0" err="1" smtClean="0"/>
              <a:t>globalid</a:t>
            </a:r>
            <a:r>
              <a:rPr lang="en-US" i="1" baseline="0" dirty="0" smtClean="0"/>
              <a:t>: Global identifier for the LSOA.</a:t>
            </a:r>
          </a:p>
          <a:p>
            <a:endParaRPr lang="en-US" i="1" baseline="0" dirty="0" smtClean="0"/>
          </a:p>
          <a:p>
            <a:r>
              <a:rPr lang="en-US" i="1" baseline="0" dirty="0" smtClean="0"/>
              <a:t>Casualty Table:</a:t>
            </a:r>
          </a:p>
          <a:p>
            <a:r>
              <a:rPr lang="en-US" i="1" baseline="0" dirty="0" err="1" smtClean="0"/>
              <a:t>casualty_index</a:t>
            </a:r>
            <a:r>
              <a:rPr lang="en-US" i="1" baseline="0" dirty="0" smtClean="0"/>
              <a:t> (Primary Key): Unique identifier for each casualty involved in an accident.</a:t>
            </a:r>
          </a:p>
          <a:p>
            <a:r>
              <a:rPr lang="en-US" i="1" baseline="0" dirty="0" err="1" smtClean="0"/>
              <a:t>accident_index</a:t>
            </a:r>
            <a:r>
              <a:rPr lang="en-US" i="1" baseline="0" dirty="0" smtClean="0"/>
              <a:t> (Foreign Key): Links to the </a:t>
            </a:r>
            <a:r>
              <a:rPr lang="en-US" i="1" baseline="0" dirty="0" err="1" smtClean="0"/>
              <a:t>accident_index</a:t>
            </a:r>
            <a:r>
              <a:rPr lang="en-US" i="1" baseline="0" dirty="0" smtClean="0"/>
              <a:t> in the Accident table to associate casualties with specific accidents.</a:t>
            </a:r>
          </a:p>
          <a:p>
            <a:r>
              <a:rPr lang="en-US" i="1" baseline="0" dirty="0" err="1" smtClean="0"/>
              <a:t>vehicle_reference</a:t>
            </a:r>
            <a:r>
              <a:rPr lang="en-US" i="1" baseline="0" dirty="0" smtClean="0"/>
              <a:t> (Foreign Key): Links to the </a:t>
            </a:r>
            <a:r>
              <a:rPr lang="en-US" i="1" baseline="0" dirty="0" err="1" smtClean="0"/>
              <a:t>vehicle_reference</a:t>
            </a:r>
            <a:r>
              <a:rPr lang="en-US" i="1" baseline="0" dirty="0" smtClean="0"/>
              <a:t> in the Vehicle table to associate casualties with specific vehicles involved in accidents.</a:t>
            </a:r>
          </a:p>
          <a:p>
            <a:endParaRPr lang="en-US" i="1" baseline="0" dirty="0" smtClean="0"/>
          </a:p>
        </p:txBody>
      </p:sp>
      <p:sp>
        <p:nvSpPr>
          <p:cNvPr id="4" name="Slide Number Placeholder 3"/>
          <p:cNvSpPr>
            <a:spLocks noGrp="1"/>
          </p:cNvSpPr>
          <p:nvPr>
            <p:ph type="sldNum" sz="quarter" idx="10"/>
          </p:nvPr>
        </p:nvSpPr>
        <p:spPr/>
        <p:txBody>
          <a:bodyPr/>
          <a:lstStyle/>
          <a:p>
            <a:fld id="{66B7F4FF-53E8-4B86-B567-0779D4990B58}" type="slidenum">
              <a:rPr lang="en-US" smtClean="0"/>
              <a:t>8</a:t>
            </a:fld>
            <a:endParaRPr lang="en-US"/>
          </a:p>
        </p:txBody>
      </p:sp>
    </p:spTree>
    <p:extLst>
      <p:ext uri="{BB962C8B-B14F-4D97-AF65-F5344CB8AC3E}">
        <p14:creationId xmlns:p14="http://schemas.microsoft.com/office/powerpoint/2010/main" val="1238509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5/9/2024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1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316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5/9/2024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872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5/9/2024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74683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5/9/2024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7055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2643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105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544288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5/9/2024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117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275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5/9/2024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425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68493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564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8784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0114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6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103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5/9/2024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604630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664" y="2278965"/>
            <a:ext cx="7766936" cy="853111"/>
          </a:xfrm>
        </p:spPr>
        <p:txBody>
          <a:bodyPr>
            <a:normAutofit/>
          </a:bodyPr>
          <a:lstStyle/>
          <a:p>
            <a:r>
              <a:rPr lang="en-US" sz="4400" dirty="0">
                <a:latin typeface="Georgia" panose="02040502050405020303" pitchFamily="18" charset="0"/>
              </a:rPr>
              <a:t>Road Traffic Accidents</a:t>
            </a:r>
            <a:endParaRPr lang="en-US" sz="4400" dirty="0"/>
          </a:p>
        </p:txBody>
      </p:sp>
      <p:sp>
        <p:nvSpPr>
          <p:cNvPr id="3" name="Subtitle 2"/>
          <p:cNvSpPr>
            <a:spLocks noGrp="1"/>
          </p:cNvSpPr>
          <p:nvPr>
            <p:ph type="subTitle" idx="1"/>
          </p:nvPr>
        </p:nvSpPr>
        <p:spPr>
          <a:xfrm>
            <a:off x="6864439" y="3793259"/>
            <a:ext cx="2842269" cy="804502"/>
          </a:xfrm>
        </p:spPr>
        <p:txBody>
          <a:bodyPr>
            <a:normAutofit/>
          </a:bodyPr>
          <a:lstStyle/>
          <a:p>
            <a:r>
              <a:rPr lang="en-US" dirty="0">
                <a:latin typeface="Georgia" panose="02040502050405020303" pitchFamily="18" charset="0"/>
              </a:rPr>
              <a:t>By: </a:t>
            </a:r>
            <a:r>
              <a:rPr lang="en-US" dirty="0" smtClean="0">
                <a:latin typeface="Georgia" panose="02040502050405020303" pitchFamily="18" charset="0"/>
              </a:rPr>
              <a:t>Anand</a:t>
            </a:r>
          </a:p>
          <a:p>
            <a:endParaRPr lang="en-US" dirty="0">
              <a:latin typeface="Georgia" panose="02040502050405020303" pitchFamily="18" charset="0"/>
            </a:endParaRPr>
          </a:p>
          <a:p>
            <a:endParaRPr lang="en-US" dirty="0"/>
          </a:p>
        </p:txBody>
      </p:sp>
    </p:spTree>
    <p:extLst>
      <p:ext uri="{BB962C8B-B14F-4D97-AF65-F5344CB8AC3E}">
        <p14:creationId xmlns:p14="http://schemas.microsoft.com/office/powerpoint/2010/main" val="2246967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461" y="719886"/>
            <a:ext cx="3153748" cy="895429"/>
          </a:xfrm>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a:t>1 age of oldest </a:t>
            </a:r>
            <a:r>
              <a:rPr lang="en-US" dirty="0" smtClean="0"/>
              <a:t>driver/rider:</a:t>
            </a:r>
          </a:p>
          <a:p>
            <a:pPr marL="0" indent="0" algn="just">
              <a:buNone/>
            </a:pPr>
            <a:r>
              <a:rPr lang="en-US" dirty="0" smtClean="0"/>
              <a:t>SELECT </a:t>
            </a:r>
            <a:r>
              <a:rPr lang="en-US" dirty="0"/>
              <a:t>MAX(</a:t>
            </a:r>
            <a:r>
              <a:rPr lang="en-US" dirty="0" err="1"/>
              <a:t>age_of_casualty</a:t>
            </a:r>
            <a:r>
              <a:rPr lang="en-US" dirty="0"/>
              <a:t>) AS </a:t>
            </a:r>
            <a:r>
              <a:rPr lang="en-US" dirty="0" err="1"/>
              <a:t>oldest_driver</a:t>
            </a:r>
            <a:endParaRPr lang="en-US" dirty="0"/>
          </a:p>
          <a:p>
            <a:pPr marL="0" indent="0" algn="just">
              <a:buNone/>
            </a:pPr>
            <a:r>
              <a:rPr lang="en-US" dirty="0"/>
              <a:t>FROM </a:t>
            </a:r>
            <a:r>
              <a:rPr lang="en-US" dirty="0" smtClean="0"/>
              <a:t>casualty Where </a:t>
            </a:r>
            <a:r>
              <a:rPr lang="en-US" dirty="0" err="1" smtClean="0"/>
              <a:t>casualty_class</a:t>
            </a:r>
            <a:r>
              <a:rPr lang="en-US" dirty="0" smtClean="0"/>
              <a:t>=1;</a:t>
            </a:r>
          </a:p>
          <a:p>
            <a:pPr marL="0" indent="0" algn="just">
              <a:buNone/>
            </a:pPr>
            <a:endParaRPr lang="en-US" dirty="0" smtClean="0"/>
          </a:p>
          <a:p>
            <a:pPr marL="0" indent="0" algn="just">
              <a:buNone/>
            </a:pPr>
            <a:r>
              <a:rPr lang="en-US" dirty="0" smtClean="0"/>
              <a:t>2: total number of </a:t>
            </a:r>
            <a:r>
              <a:rPr lang="en-US" dirty="0" err="1" smtClean="0"/>
              <a:t>vehicle_type</a:t>
            </a:r>
            <a:r>
              <a:rPr lang="en-US" dirty="0" smtClean="0"/>
              <a:t>=19</a:t>
            </a:r>
          </a:p>
          <a:p>
            <a:pPr marL="0" indent="0" algn="just">
              <a:buNone/>
            </a:pPr>
            <a:r>
              <a:rPr lang="en-US" dirty="0"/>
              <a:t>SELECT COUNT(</a:t>
            </a:r>
            <a:r>
              <a:rPr lang="en-US" dirty="0" err="1"/>
              <a:t>vehicle_type</a:t>
            </a:r>
            <a:r>
              <a:rPr lang="en-US" dirty="0"/>
              <a:t>) AS vehicle_type_19</a:t>
            </a:r>
          </a:p>
          <a:p>
            <a:pPr marL="0" indent="0" algn="just">
              <a:buNone/>
            </a:pPr>
            <a:r>
              <a:rPr lang="en-US" dirty="0"/>
              <a:t>FROM vehicle WHERE </a:t>
            </a:r>
            <a:r>
              <a:rPr lang="en-US" dirty="0" err="1"/>
              <a:t>vehicle_type</a:t>
            </a:r>
            <a:r>
              <a:rPr lang="en-US" dirty="0"/>
              <a:t> = 19;</a:t>
            </a:r>
            <a:endParaRPr lang="en-US" dirty="0" smtClean="0"/>
          </a:p>
        </p:txBody>
      </p:sp>
      <p:pic>
        <p:nvPicPr>
          <p:cNvPr id="5" name="Picture 4"/>
          <p:cNvPicPr>
            <a:picLocks noChangeAspect="1"/>
          </p:cNvPicPr>
          <p:nvPr/>
        </p:nvPicPr>
        <p:blipFill>
          <a:blip r:embed="rId2"/>
          <a:stretch>
            <a:fillRect/>
          </a:stretch>
        </p:blipFill>
        <p:spPr>
          <a:xfrm>
            <a:off x="7359488" y="3940125"/>
            <a:ext cx="3476625" cy="1514475"/>
          </a:xfrm>
          <a:prstGeom prst="rect">
            <a:avLst/>
          </a:prstGeom>
        </p:spPr>
      </p:pic>
      <p:pic>
        <p:nvPicPr>
          <p:cNvPr id="6" name="Picture 5"/>
          <p:cNvPicPr>
            <a:picLocks noChangeAspect="1"/>
          </p:cNvPicPr>
          <p:nvPr/>
        </p:nvPicPr>
        <p:blipFill>
          <a:blip r:embed="rId3"/>
          <a:stretch>
            <a:fillRect/>
          </a:stretch>
        </p:blipFill>
        <p:spPr>
          <a:xfrm>
            <a:off x="7359488" y="1615315"/>
            <a:ext cx="3146631" cy="2076457"/>
          </a:xfrm>
          <a:prstGeom prst="rect">
            <a:avLst/>
          </a:prstGeom>
        </p:spPr>
      </p:pic>
    </p:spTree>
    <p:extLst>
      <p:ext uri="{BB962C8B-B14F-4D97-AF65-F5344CB8AC3E}">
        <p14:creationId xmlns:p14="http://schemas.microsoft.com/office/powerpoint/2010/main" val="3713792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306859" cy="1050388"/>
          </a:xfrm>
        </p:spPr>
        <p:txBody>
          <a:bodyPr>
            <a:normAutofit/>
          </a:bodyPr>
          <a:lstStyle/>
          <a:p>
            <a:r>
              <a:rPr lang="en-US" sz="3600" dirty="0" smtClean="0">
                <a:latin typeface="Times New Roman" panose="02020603050405020304" pitchFamily="18" charset="0"/>
                <a:cs typeface="Times New Roman" panose="02020603050405020304" pitchFamily="18" charset="0"/>
              </a:rPr>
              <a:t>Continue..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7215" y="1659988"/>
            <a:ext cx="8596668" cy="3880773"/>
          </a:xfrm>
        </p:spPr>
        <p:txBody>
          <a:bodyPr>
            <a:normAutofit fontScale="70000" lnSpcReduction="20000"/>
          </a:bodyPr>
          <a:lstStyle/>
          <a:p>
            <a:pPr marL="0" indent="0">
              <a:buNone/>
            </a:pPr>
            <a:r>
              <a:rPr lang="it-IT" dirty="0"/>
              <a:t>SELECT</a:t>
            </a:r>
          </a:p>
          <a:p>
            <a:pPr marL="0" indent="0">
              <a:buNone/>
            </a:pPr>
            <a:r>
              <a:rPr lang="it-IT" dirty="0"/>
              <a:t>    sex_of_driver,</a:t>
            </a:r>
          </a:p>
          <a:p>
            <a:pPr marL="0" indent="0">
              <a:buNone/>
            </a:pPr>
            <a:r>
              <a:rPr lang="it-IT" dirty="0"/>
              <a:t>    sex_of_casualty,</a:t>
            </a:r>
          </a:p>
          <a:p>
            <a:pPr marL="0" indent="0">
              <a:buNone/>
            </a:pPr>
            <a:r>
              <a:rPr lang="it-IT" dirty="0"/>
              <a:t>    speed_limit,</a:t>
            </a:r>
          </a:p>
          <a:p>
            <a:pPr marL="0" indent="0">
              <a:buNone/>
            </a:pPr>
            <a:r>
              <a:rPr lang="it-IT" dirty="0"/>
              <a:t>    age_of_vehicle,</a:t>
            </a:r>
          </a:p>
          <a:p>
            <a:pPr marL="0" indent="0">
              <a:buNone/>
            </a:pPr>
            <a:r>
              <a:rPr lang="it-IT" dirty="0"/>
              <a:t>	lsoa01cd,</a:t>
            </a:r>
          </a:p>
          <a:p>
            <a:pPr marL="0" indent="0">
              <a:buNone/>
            </a:pPr>
            <a:r>
              <a:rPr lang="it-IT" dirty="0"/>
              <a:t>	lsoa01nm</a:t>
            </a:r>
          </a:p>
          <a:p>
            <a:pPr marL="0" indent="0">
              <a:buNone/>
            </a:pPr>
            <a:r>
              <a:rPr lang="it-IT" dirty="0"/>
              <a:t>FROM</a:t>
            </a:r>
          </a:p>
          <a:p>
            <a:pPr marL="0" indent="0">
              <a:buNone/>
            </a:pPr>
            <a:r>
              <a:rPr lang="it-IT" dirty="0"/>
              <a:t>    accident a</a:t>
            </a:r>
          </a:p>
          <a:p>
            <a:pPr marL="0" indent="0">
              <a:buNone/>
            </a:pPr>
            <a:r>
              <a:rPr lang="it-IT" dirty="0"/>
              <a:t>    JOIN casualty c ON a.accident_index = c.accident_index</a:t>
            </a:r>
          </a:p>
          <a:p>
            <a:pPr marL="0" indent="0">
              <a:buNone/>
            </a:pPr>
            <a:r>
              <a:rPr lang="it-IT" dirty="0"/>
              <a:t>    JOIN vehicle v ON a.accident_index = v.accident_index</a:t>
            </a:r>
          </a:p>
          <a:p>
            <a:pPr marL="0" indent="0">
              <a:buNone/>
            </a:pPr>
            <a:r>
              <a:rPr lang="it-IT" dirty="0"/>
              <a:t>    JOIN lsoa l ON a.lsoa_of_accident_location = l.lsoa01cd</a:t>
            </a:r>
          </a:p>
          <a:p>
            <a:pPr marL="0" indent="0">
              <a:buNone/>
            </a:pPr>
            <a:r>
              <a:rPr lang="it-IT" dirty="0"/>
              <a:t>WHERE lsoa01nm LIKE '%Kingston upon Hull%';</a:t>
            </a:r>
            <a:endParaRPr lang="en-US" dirty="0"/>
          </a:p>
        </p:txBody>
      </p:sp>
      <p:pic>
        <p:nvPicPr>
          <p:cNvPr id="5" name="Picture 4"/>
          <p:cNvPicPr>
            <a:picLocks noChangeAspect="1"/>
          </p:cNvPicPr>
          <p:nvPr/>
        </p:nvPicPr>
        <p:blipFill>
          <a:blip r:embed="rId2"/>
          <a:stretch>
            <a:fillRect/>
          </a:stretch>
        </p:blipFill>
        <p:spPr>
          <a:xfrm>
            <a:off x="5984193" y="1659988"/>
            <a:ext cx="5129283" cy="3880773"/>
          </a:xfrm>
          <a:prstGeom prst="rect">
            <a:avLst/>
          </a:prstGeom>
        </p:spPr>
      </p:pic>
    </p:spTree>
    <p:extLst>
      <p:ext uri="{BB962C8B-B14F-4D97-AF65-F5344CB8AC3E}">
        <p14:creationId xmlns:p14="http://schemas.microsoft.com/office/powerpoint/2010/main" val="11263103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ree vector thank you let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406" y="1300675"/>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81420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736210"/>
            <a:ext cx="8596668" cy="1162929"/>
          </a:xfrm>
        </p:spPr>
        <p:txBody>
          <a:bodyPr>
            <a:normAutofit/>
          </a:bodyPr>
          <a:lstStyle/>
          <a:p>
            <a:r>
              <a:rPr lang="en-US" dirty="0">
                <a:latin typeface="Georgia" panose="02040502050405020303" pitchFamily="18" charset="0"/>
                <a:cs typeface="Times New Roman" panose="02020603050405020304" pitchFamily="18" charset="0"/>
              </a:rPr>
              <a:t>Potential Technical Issues </a:t>
            </a:r>
            <a:endParaRPr lang="en-US" dirty="0">
              <a:latin typeface="Georgia" panose="02040502050405020303" pitchFamily="18" charset="0"/>
            </a:endParaRPr>
          </a:p>
        </p:txBody>
      </p:sp>
      <p:sp>
        <p:nvSpPr>
          <p:cNvPr id="3" name="Content Placeholder 2"/>
          <p:cNvSpPr>
            <a:spLocks noGrp="1"/>
          </p:cNvSpPr>
          <p:nvPr>
            <p:ph idx="1"/>
          </p:nvPr>
        </p:nvSpPr>
        <p:spPr/>
        <p:txBody>
          <a:bodyPr numCol="2">
            <a:normAutofit/>
          </a:bodyPr>
          <a:lstStyle/>
          <a:p>
            <a:r>
              <a:rPr lang="en-US" sz="2400" dirty="0">
                <a:latin typeface="Times New Roman" panose="02020603050405020304" pitchFamily="18" charset="0"/>
                <a:cs typeface="Times New Roman" panose="02020603050405020304" pitchFamily="18" charset="0"/>
              </a:rPr>
              <a:t>GDPR Compliance </a:t>
            </a:r>
          </a:p>
          <a:p>
            <a:r>
              <a:rPr lang="en-US" sz="2400" dirty="0">
                <a:latin typeface="Times New Roman" panose="02020603050405020304" pitchFamily="18" charset="0"/>
                <a:cs typeface="Times New Roman" panose="02020603050405020304" pitchFamily="18" charset="0"/>
              </a:rPr>
              <a:t>Data Security</a:t>
            </a:r>
          </a:p>
          <a:p>
            <a:r>
              <a:rPr lang="en-US" sz="2400" dirty="0">
                <a:latin typeface="Times New Roman" panose="02020603050405020304" pitchFamily="18" charset="0"/>
                <a:cs typeface="Times New Roman" panose="02020603050405020304" pitchFamily="18" charset="0"/>
              </a:rPr>
              <a:t>Data Integrity </a:t>
            </a:r>
          </a:p>
          <a:p>
            <a:r>
              <a:rPr lang="en-US" sz="2400" dirty="0">
                <a:latin typeface="Times New Roman" panose="02020603050405020304" pitchFamily="18" charset="0"/>
                <a:cs typeface="Times New Roman" panose="02020603050405020304" pitchFamily="18" charset="0"/>
              </a:rPr>
              <a:t>Data Duplication </a:t>
            </a:r>
          </a:p>
          <a:p>
            <a:r>
              <a:rPr lang="en-US" sz="2400" dirty="0">
                <a:latin typeface="Times New Roman" panose="02020603050405020304" pitchFamily="18" charset="0"/>
                <a:cs typeface="Times New Roman" panose="02020603050405020304" pitchFamily="18" charset="0"/>
              </a:rPr>
              <a:t>Data Retention</a:t>
            </a:r>
          </a:p>
          <a:p>
            <a:r>
              <a:rPr lang="en-US" sz="2400" dirty="0">
                <a:latin typeface="Times New Roman" panose="02020603050405020304" pitchFamily="18" charset="0"/>
                <a:cs typeface="Times New Roman" panose="02020603050405020304" pitchFamily="18" charset="0"/>
              </a:rPr>
              <a:t>Data Access Permissions</a:t>
            </a:r>
          </a:p>
          <a:p>
            <a:r>
              <a:rPr lang="en-US" sz="2400" dirty="0">
                <a:latin typeface="Times New Roman" panose="02020603050405020304" pitchFamily="18" charset="0"/>
                <a:cs typeface="Times New Roman" panose="02020603050405020304" pitchFamily="18" charset="0"/>
              </a:rPr>
              <a:t>Performance</a:t>
            </a:r>
          </a:p>
          <a:p>
            <a:r>
              <a:rPr lang="en-US" sz="2400" dirty="0">
                <a:latin typeface="Times New Roman" panose="02020603050405020304" pitchFamily="18" charset="0"/>
                <a:cs typeface="Times New Roman" panose="02020603050405020304" pitchFamily="18" charset="0"/>
              </a:rPr>
              <a:t>Scalability</a:t>
            </a:r>
          </a:p>
          <a:p>
            <a:r>
              <a:rPr lang="en-US" sz="2400" dirty="0">
                <a:latin typeface="Times New Roman" panose="02020603050405020304" pitchFamily="18" charset="0"/>
                <a:cs typeface="Times New Roman" panose="02020603050405020304" pitchFamily="18" charset="0"/>
              </a:rPr>
              <a:t>Backup and Recovery</a:t>
            </a:r>
          </a:p>
          <a:p>
            <a:r>
              <a:rPr lang="en-US" sz="2400" dirty="0">
                <a:latin typeface="Times New Roman" panose="02020603050405020304" pitchFamily="18" charset="0"/>
                <a:cs typeface="Times New Roman" panose="02020603050405020304" pitchFamily="18" charset="0"/>
              </a:rPr>
              <a:t>Data Governance</a:t>
            </a:r>
          </a:p>
          <a:p>
            <a:endParaRPr lang="en-US" dirty="0"/>
          </a:p>
        </p:txBody>
      </p:sp>
    </p:spTree>
    <p:extLst>
      <p:ext uri="{BB962C8B-B14F-4D97-AF65-F5344CB8AC3E}">
        <p14:creationId xmlns:p14="http://schemas.microsoft.com/office/powerpoint/2010/main" val="222205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6" end="6"/>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7" end="7"/>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p:cTn id="55"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8" end="8"/>
                                            </p:txEl>
                                          </p:spTgt>
                                        </p:tgtEl>
                                      </p:cBhvr>
                                    </p:animEffect>
                                  </p:childTnLst>
                                </p:cTn>
                              </p:par>
                              <p:par>
                                <p:cTn id="59" presetID="31" presetClass="entr" presetSubtype="0"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p:cTn id="61"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2"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63"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64"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59655"/>
            <a:ext cx="5390271" cy="1297746"/>
          </a:xfrm>
        </p:spPr>
        <p:txBody>
          <a:bodyPr/>
          <a:lstStyle/>
          <a:p>
            <a:r>
              <a:rPr lang="en-US" dirty="0" smtClean="0">
                <a:latin typeface="Georgia" panose="02040502050405020303" pitchFamily="18" charset="0"/>
              </a:rPr>
              <a:t>Ethical Issues</a:t>
            </a:r>
            <a:endParaRPr lang="en-US" dirty="0">
              <a:latin typeface="Georgia" panose="02040502050405020303"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Privacy Concerns</a:t>
            </a:r>
          </a:p>
          <a:p>
            <a:r>
              <a:rPr lang="en-US" sz="2400" dirty="0">
                <a:latin typeface="Times New Roman" panose="02020603050405020304" pitchFamily="18" charset="0"/>
                <a:cs typeface="Times New Roman" panose="02020603050405020304" pitchFamily="18" charset="0"/>
              </a:rPr>
              <a:t>Data Security</a:t>
            </a:r>
          </a:p>
          <a:p>
            <a:r>
              <a:rPr lang="en-US" sz="2400" dirty="0">
                <a:latin typeface="Times New Roman" panose="02020603050405020304" pitchFamily="18" charset="0"/>
                <a:cs typeface="Times New Roman" panose="02020603050405020304" pitchFamily="18" charset="0"/>
              </a:rPr>
              <a:t>Informed Consent</a:t>
            </a:r>
          </a:p>
          <a:p>
            <a:r>
              <a:rPr lang="en-US" sz="2400" dirty="0">
                <a:latin typeface="Times New Roman" panose="02020603050405020304" pitchFamily="18" charset="0"/>
                <a:cs typeface="Times New Roman" panose="02020603050405020304" pitchFamily="18" charset="0"/>
              </a:rPr>
              <a:t>Data Accuracy and Bias</a:t>
            </a:r>
          </a:p>
          <a:p>
            <a:r>
              <a:rPr lang="en-US" sz="2400" dirty="0">
                <a:latin typeface="Times New Roman" panose="02020603050405020304" pitchFamily="18" charset="0"/>
                <a:cs typeface="Times New Roman" panose="02020603050405020304" pitchFamily="18" charset="0"/>
              </a:rPr>
              <a:t>Secondary Use of Data</a:t>
            </a:r>
          </a:p>
          <a:p>
            <a:r>
              <a:rPr lang="en-US" sz="2400" dirty="0" smtClean="0">
                <a:latin typeface="Times New Roman" panose="02020603050405020304" pitchFamily="18" charset="0"/>
                <a:cs typeface="Times New Roman" panose="02020603050405020304" pitchFamily="18" charset="0"/>
              </a:rPr>
              <a:t>Transparency</a:t>
            </a:r>
          </a:p>
          <a:p>
            <a:r>
              <a:rPr lang="en-US" sz="2400" dirty="0" smtClean="0">
                <a:latin typeface="Times New Roman" panose="02020603050405020304" pitchFamily="18" charset="0"/>
                <a:cs typeface="Times New Roman" panose="02020603050405020304" pitchFamily="18" charset="0"/>
              </a:rPr>
              <a:t>Accountability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Sharing and Collaboration </a:t>
            </a:r>
          </a:p>
        </p:txBody>
      </p:sp>
    </p:spTree>
    <p:extLst>
      <p:ext uri="{BB962C8B-B14F-4D97-AF65-F5344CB8AC3E}">
        <p14:creationId xmlns:p14="http://schemas.microsoft.com/office/powerpoint/2010/main" val="233349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4" end="4"/>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5" end="5"/>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6" end="6"/>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4940105" cy="1293028"/>
          </a:xfrm>
        </p:spPr>
        <p:txBody>
          <a:bodyPr/>
          <a:lstStyle/>
          <a:p>
            <a:r>
              <a:rPr lang="en-US" dirty="0" smtClean="0">
                <a:latin typeface="Georgia" panose="02040502050405020303" pitchFamily="18" charset="0"/>
              </a:rPr>
              <a:t>Legal Issues</a:t>
            </a:r>
            <a:endParaRPr lang="en-US" dirty="0">
              <a:latin typeface="Georgia" panose="02040502050405020303" pitchFamily="18" charset="0"/>
            </a:endParaRPr>
          </a:p>
        </p:txBody>
      </p:sp>
      <p:sp>
        <p:nvSpPr>
          <p:cNvPr id="3" name="Content Placeholder 2"/>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Data Protection </a:t>
            </a:r>
            <a:r>
              <a:rPr lang="en-US" sz="2400" dirty="0" smtClean="0">
                <a:latin typeface="Times New Roman" panose="02020603050405020304" pitchFamily="18" charset="0"/>
                <a:cs typeface="Times New Roman" panose="02020603050405020304" pitchFamily="18" charset="0"/>
              </a:rPr>
              <a:t>Legislation</a:t>
            </a:r>
          </a:p>
          <a:p>
            <a:r>
              <a:rPr lang="en-US" sz="2400" dirty="0" smtClean="0">
                <a:latin typeface="Times New Roman" panose="02020603050405020304" pitchFamily="18" charset="0"/>
                <a:cs typeface="Times New Roman" panose="02020603050405020304" pitchFamily="18" charset="0"/>
              </a:rPr>
              <a:t>Lawful </a:t>
            </a:r>
            <a:r>
              <a:rPr lang="en-US" sz="2400" dirty="0">
                <a:latin typeface="Times New Roman" panose="02020603050405020304" pitchFamily="18" charset="0"/>
                <a:cs typeface="Times New Roman" panose="02020603050405020304" pitchFamily="18" charset="0"/>
              </a:rPr>
              <a:t>Basis for Processing</a:t>
            </a:r>
          </a:p>
          <a:p>
            <a:r>
              <a:rPr lang="en-US" sz="2400" dirty="0">
                <a:latin typeface="Times New Roman" panose="02020603050405020304" pitchFamily="18" charset="0"/>
                <a:cs typeface="Times New Roman" panose="02020603050405020304" pitchFamily="18" charset="0"/>
              </a:rPr>
              <a:t>Individual Rights</a:t>
            </a:r>
          </a:p>
          <a:p>
            <a:r>
              <a:rPr lang="en-US" sz="2400" dirty="0">
                <a:latin typeface="Times New Roman" panose="02020603050405020304" pitchFamily="18" charset="0"/>
                <a:cs typeface="Times New Roman" panose="02020603050405020304" pitchFamily="18" charset="0"/>
              </a:rPr>
              <a:t>Data Security Requirements</a:t>
            </a:r>
          </a:p>
          <a:p>
            <a:r>
              <a:rPr lang="en-US" sz="2400" dirty="0">
                <a:latin typeface="Times New Roman" panose="02020603050405020304" pitchFamily="18" charset="0"/>
                <a:cs typeface="Times New Roman" panose="02020603050405020304" pitchFamily="18" charset="0"/>
              </a:rPr>
              <a:t>Data Breach Notification </a:t>
            </a:r>
          </a:p>
          <a:p>
            <a:r>
              <a:rPr lang="en-US" sz="2400" dirty="0">
                <a:latin typeface="Times New Roman" panose="02020603050405020304" pitchFamily="18" charset="0"/>
                <a:cs typeface="Times New Roman" panose="02020603050405020304" pitchFamily="18" charset="0"/>
              </a:rPr>
              <a:t>International Data Transfers</a:t>
            </a:r>
          </a:p>
          <a:p>
            <a:r>
              <a:rPr lang="en-US" sz="2400" dirty="0">
                <a:latin typeface="Times New Roman" panose="02020603050405020304" pitchFamily="18" charset="0"/>
                <a:cs typeface="Times New Roman" panose="02020603050405020304" pitchFamily="18" charset="0"/>
              </a:rPr>
              <a:t>Data Retention and Deletion </a:t>
            </a:r>
          </a:p>
          <a:p>
            <a:r>
              <a:rPr lang="en-US" sz="2400" dirty="0">
                <a:latin typeface="Times New Roman" panose="02020603050405020304" pitchFamily="18" charset="0"/>
                <a:cs typeface="Times New Roman" panose="02020603050405020304" pitchFamily="18" charset="0"/>
              </a:rPr>
              <a:t>Contractual Obligations</a:t>
            </a:r>
          </a:p>
        </p:txBody>
      </p:sp>
    </p:spTree>
    <p:extLst>
      <p:ext uri="{BB962C8B-B14F-4D97-AF65-F5344CB8AC3E}">
        <p14:creationId xmlns:p14="http://schemas.microsoft.com/office/powerpoint/2010/main" val="14723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5" dur="500"/>
                                        <p:tgtEl>
                                          <p:spTgt spid="3">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687" y="803056"/>
            <a:ext cx="9120159" cy="783102"/>
          </a:xfrm>
        </p:spPr>
        <p:txBody>
          <a:bodyPr>
            <a:noAutofit/>
          </a:bodyPr>
          <a:lstStyle/>
          <a:p>
            <a:pPr algn="l"/>
            <a:r>
              <a:rPr lang="en-US" sz="2800" dirty="0" smtClean="0">
                <a:latin typeface="Georgia" panose="02040502050405020303" pitchFamily="18" charset="0"/>
              </a:rPr>
              <a:t>Solution By SQL Relational Database </a:t>
            </a:r>
            <a:endParaRPr lang="en-US" sz="2800" dirty="0">
              <a:latin typeface="Georgia" panose="02040502050405020303"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Integrity: </a:t>
            </a:r>
            <a:r>
              <a:rPr lang="en-US" dirty="0" smtClean="0">
                <a:latin typeface="Times New Roman" panose="02020603050405020304" pitchFamily="18" charset="0"/>
                <a:cs typeface="Times New Roman" panose="02020603050405020304" pitchFamily="18" charset="0"/>
              </a:rPr>
              <a:t>SQL </a:t>
            </a:r>
            <a:r>
              <a:rPr lang="en-US" dirty="0">
                <a:latin typeface="Times New Roman" panose="02020603050405020304" pitchFamily="18" charset="0"/>
                <a:cs typeface="Times New Roman" panose="02020603050405020304" pitchFamily="18" charset="0"/>
              </a:rPr>
              <a:t>database ensures that the data remains accurate and </a:t>
            </a:r>
            <a:r>
              <a:rPr lang="en-US" dirty="0" smtClean="0">
                <a:latin typeface="Times New Roman" panose="02020603050405020304" pitchFamily="18" charset="0"/>
                <a:cs typeface="Times New Roman" panose="02020603050405020304" pitchFamily="18" charset="0"/>
              </a:rPr>
              <a:t>consistent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enforcing data integrity constraints such as primary keys, foreign keys, and unique constraints,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Security: SQL </a:t>
            </a:r>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offer built-in security features such as access controls, user authentication, and data encryption to protect against unauthorized access and data breaches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Scalability: SQL </a:t>
            </a:r>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can scale vertically by upgrading hardware resources or horizontally by partitioning data across multiple servers by allowing them to handle increasing amounts of data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Backup and Recovery: SQL databases support automated backup and recovery mechanisms by ensuring that data can be restored in the event of a failure or data loss.</a:t>
            </a:r>
          </a:p>
          <a:p>
            <a:endParaRPr lang="en-US" dirty="0"/>
          </a:p>
        </p:txBody>
      </p:sp>
      <p:sp>
        <p:nvSpPr>
          <p:cNvPr id="4" name="Title 1"/>
          <p:cNvSpPr txBox="1">
            <a:spLocks/>
          </p:cNvSpPr>
          <p:nvPr/>
        </p:nvSpPr>
        <p:spPr>
          <a:xfrm>
            <a:off x="741293" y="1586158"/>
            <a:ext cx="4234375" cy="5744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1"/>
                </a:solidFill>
                <a:latin typeface="Georgia" panose="02040502050405020303" pitchFamily="18" charset="0"/>
              </a:rPr>
              <a:t>Technical Issues</a:t>
            </a:r>
            <a:endParaRPr lang="en-US" sz="2800" b="1" dirty="0">
              <a:solidFill>
                <a:schemeClr val="tx1"/>
              </a:solidFill>
              <a:latin typeface="Georgia" panose="02040502050405020303" pitchFamily="18" charset="0"/>
            </a:endParaRPr>
          </a:p>
        </p:txBody>
      </p:sp>
    </p:spTree>
    <p:extLst>
      <p:ext uri="{BB962C8B-B14F-4D97-AF65-F5344CB8AC3E}">
        <p14:creationId xmlns:p14="http://schemas.microsoft.com/office/powerpoint/2010/main" val="450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9418" y="764344"/>
            <a:ext cx="5301435" cy="600223"/>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677334" y="2498213"/>
            <a:ext cx="8596668" cy="3880773"/>
          </a:xfrm>
        </p:spPr>
        <p:txBody>
          <a:bodyPr>
            <a:norm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Privacy: SQL databases enable the implementation of access controls and encryption to protect individuals privacy and prevent unauthorized access to sensitive information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Informed Consent: SQL databases can track consent status and provide mechanisms for individuals to opt in or out of data processing activities, ensuring that their consent is obtained and respected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Accuracy and Bias: SQL databases allow for data validation and cleansing processes to address inaccuracies and biases in the data, promoting fair and unbiased analysis.</a:t>
            </a:r>
          </a:p>
          <a:p>
            <a:pPr marL="0" indent="0">
              <a:buNone/>
            </a:pPr>
            <a:endParaRPr lang="en-US" dirty="0"/>
          </a:p>
        </p:txBody>
      </p:sp>
      <p:sp>
        <p:nvSpPr>
          <p:cNvPr id="4" name="Title 1"/>
          <p:cNvSpPr txBox="1">
            <a:spLocks/>
          </p:cNvSpPr>
          <p:nvPr/>
        </p:nvSpPr>
        <p:spPr>
          <a:xfrm>
            <a:off x="677334" y="1364567"/>
            <a:ext cx="4234375" cy="64127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chemeClr val="tx1"/>
                </a:solidFill>
                <a:latin typeface="Georgia" panose="02040502050405020303" pitchFamily="18" charset="0"/>
              </a:rPr>
              <a:t>Ethical </a:t>
            </a:r>
            <a:r>
              <a:rPr lang="en-US" sz="2800" b="1" dirty="0" smtClean="0">
                <a:solidFill>
                  <a:schemeClr val="tx1"/>
                </a:solidFill>
                <a:latin typeface="Georgia" panose="02040502050405020303" pitchFamily="18" charset="0"/>
              </a:rPr>
              <a:t>Issues</a:t>
            </a:r>
            <a:endParaRPr lang="en-US" sz="2800" b="1" dirty="0">
              <a:solidFill>
                <a:schemeClr val="tx1"/>
              </a:solidFill>
              <a:latin typeface="Georgia" panose="02040502050405020303" pitchFamily="18" charset="0"/>
            </a:endParaRPr>
          </a:p>
        </p:txBody>
      </p:sp>
    </p:spTree>
    <p:extLst>
      <p:ext uri="{BB962C8B-B14F-4D97-AF65-F5344CB8AC3E}">
        <p14:creationId xmlns:p14="http://schemas.microsoft.com/office/powerpoint/2010/main" val="421734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64344"/>
            <a:ext cx="5006014" cy="600223"/>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a:xfrm>
            <a:off x="677334" y="2371605"/>
            <a:ext cx="8596668" cy="3880773"/>
          </a:xfrm>
        </p:spPr>
        <p:txBody>
          <a:bodyPr>
            <a:norm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Protection Compliance: SQL </a:t>
            </a:r>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can enforce data protection principles such as purpose limitation, data minimization, and storage limitation through data governance policies and access controls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Individual Rights: SQL </a:t>
            </a:r>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enable the implementation of mechanisms for individuals to exercise their rights under data protection legislation, such as the right to access, rectify, or erase their personal data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Data Retention and Deletion: SQL </a:t>
            </a:r>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support the implementation of data retention policies and automated deletion processes to ensure compliance with legal requirements regarding data retention and deletion</a:t>
            </a:r>
          </a:p>
        </p:txBody>
      </p:sp>
      <p:sp>
        <p:nvSpPr>
          <p:cNvPr id="4" name="Title 1"/>
          <p:cNvSpPr txBox="1">
            <a:spLocks/>
          </p:cNvSpPr>
          <p:nvPr/>
        </p:nvSpPr>
        <p:spPr>
          <a:xfrm>
            <a:off x="677334" y="1364567"/>
            <a:ext cx="4234375" cy="64127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tx1"/>
                </a:solidFill>
                <a:latin typeface="Georgia" panose="02040502050405020303" pitchFamily="18" charset="0"/>
              </a:rPr>
              <a:t>Legal Issues</a:t>
            </a:r>
            <a:endParaRPr lang="en-US" sz="2800" b="1" dirty="0">
              <a:solidFill>
                <a:schemeClr val="tx1"/>
              </a:solidFill>
              <a:latin typeface="Georgia" panose="02040502050405020303" pitchFamily="18" charset="0"/>
            </a:endParaRPr>
          </a:p>
        </p:txBody>
      </p:sp>
    </p:spTree>
    <p:extLst>
      <p:ext uri="{BB962C8B-B14F-4D97-AF65-F5344CB8AC3E}">
        <p14:creationId xmlns:p14="http://schemas.microsoft.com/office/powerpoint/2010/main" val="110633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668" y="426748"/>
            <a:ext cx="3615397" cy="895615"/>
          </a:xfrm>
        </p:spPr>
        <p:txBody>
          <a:bodyPr/>
          <a:lstStyle/>
          <a:p>
            <a:r>
              <a:rPr lang="en-US" dirty="0" smtClean="0">
                <a:latin typeface="Georgia" panose="02040502050405020303" pitchFamily="18" charset="0"/>
              </a:rPr>
              <a:t>ER Diagram</a:t>
            </a:r>
            <a:endParaRPr lang="en-US" dirty="0">
              <a:latin typeface="Georgia" panose="02040502050405020303"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7995" y="1501811"/>
            <a:ext cx="5907515" cy="4733397"/>
          </a:xfrm>
        </p:spPr>
      </p:pic>
    </p:spTree>
    <p:extLst>
      <p:ext uri="{BB962C8B-B14F-4D97-AF65-F5344CB8AC3E}">
        <p14:creationId xmlns:p14="http://schemas.microsoft.com/office/powerpoint/2010/main" val="365501590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101" y="901532"/>
            <a:ext cx="8203809" cy="1293028"/>
          </a:xfrm>
        </p:spPr>
        <p:txBody>
          <a:bodyPr>
            <a:normAutofit/>
          </a:bodyPr>
          <a:lstStyle/>
          <a:p>
            <a:r>
              <a:rPr lang="en-US" sz="3600" dirty="0" smtClean="0">
                <a:latin typeface="Georgia" panose="02040502050405020303" pitchFamily="18" charset="0"/>
              </a:rPr>
              <a:t>SQL Commands and Results</a:t>
            </a:r>
            <a:endParaRPr lang="en-US" sz="3600" dirty="0">
              <a:latin typeface="Georgia" panose="02040502050405020303"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Database:</a:t>
            </a:r>
          </a:p>
          <a:p>
            <a:pPr marL="0" indent="0">
              <a:buNone/>
            </a:pPr>
            <a:endParaRPr lang="en-US" dirty="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2"/>
          <a:stretch>
            <a:fillRect/>
          </a:stretch>
        </p:blipFill>
        <p:spPr>
          <a:xfrm>
            <a:off x="1298331" y="2929620"/>
            <a:ext cx="7086014" cy="2418401"/>
          </a:xfrm>
          <a:prstGeom prst="rect">
            <a:avLst/>
          </a:prstGeom>
        </p:spPr>
      </p:pic>
    </p:spTree>
    <p:extLst>
      <p:ext uri="{BB962C8B-B14F-4D97-AF65-F5344CB8AC3E}">
        <p14:creationId xmlns:p14="http://schemas.microsoft.com/office/powerpoint/2010/main" val="256579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154</TotalTime>
  <Words>1986</Words>
  <Application>Microsoft Office PowerPoint</Application>
  <PresentationFormat>Widescreen</PresentationFormat>
  <Paragraphs>166</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Georgia</vt:lpstr>
      <vt:lpstr>Times New Roman</vt:lpstr>
      <vt:lpstr>Wingdings</vt:lpstr>
      <vt:lpstr>Vapor Trail</vt:lpstr>
      <vt:lpstr>Road Traffic Accidents</vt:lpstr>
      <vt:lpstr>Potential Technical Issues </vt:lpstr>
      <vt:lpstr>Ethical Issues</vt:lpstr>
      <vt:lpstr>Legal Issues</vt:lpstr>
      <vt:lpstr>Solution By SQL Relational Database </vt:lpstr>
      <vt:lpstr>Continue..</vt:lpstr>
      <vt:lpstr>Continue..</vt:lpstr>
      <vt:lpstr>ER Diagram</vt:lpstr>
      <vt:lpstr>SQL Commands and Results</vt:lpstr>
      <vt:lpstr>Continue..</vt:lpstr>
      <vt:lpstr>Continue..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Traffic Accidents</dc:title>
  <dc:creator>SMA - IT</dc:creator>
  <cp:lastModifiedBy>Microsoft account</cp:lastModifiedBy>
  <cp:revision>17</cp:revision>
  <dcterms:created xsi:type="dcterms:W3CDTF">2024-03-13T10:12:00Z</dcterms:created>
  <dcterms:modified xsi:type="dcterms:W3CDTF">2024-05-09T05:33:32Z</dcterms:modified>
</cp:coreProperties>
</file>