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43"/>
  </p:notesMasterIdLst>
  <p:sldIdLst>
    <p:sldId id="256" r:id="rId5"/>
    <p:sldId id="2146847054" r:id="rId6"/>
    <p:sldId id="262" r:id="rId7"/>
    <p:sldId id="263" r:id="rId8"/>
    <p:sldId id="265" r:id="rId9"/>
    <p:sldId id="266" r:id="rId10"/>
    <p:sldId id="2146847058" r:id="rId11"/>
    <p:sldId id="2146847059" r:id="rId12"/>
    <p:sldId id="2146847060" r:id="rId13"/>
    <p:sldId id="2146847061" r:id="rId14"/>
    <p:sldId id="2146847062" r:id="rId15"/>
    <p:sldId id="2146847063" r:id="rId16"/>
    <p:sldId id="2146847064" r:id="rId17"/>
    <p:sldId id="2146847065" r:id="rId18"/>
    <p:sldId id="2146847066" r:id="rId19"/>
    <p:sldId id="2146847067" r:id="rId20"/>
    <p:sldId id="2146847068" r:id="rId21"/>
    <p:sldId id="2146847069" r:id="rId22"/>
    <p:sldId id="2146847070" r:id="rId23"/>
    <p:sldId id="2146847071" r:id="rId24"/>
    <p:sldId id="2146847072" r:id="rId25"/>
    <p:sldId id="2146847073" r:id="rId26"/>
    <p:sldId id="2146847074" r:id="rId27"/>
    <p:sldId id="2146847075" r:id="rId28"/>
    <p:sldId id="2146847076" r:id="rId29"/>
    <p:sldId id="2146847077" r:id="rId30"/>
    <p:sldId id="2146847078" r:id="rId31"/>
    <p:sldId id="2146847079" r:id="rId32"/>
    <p:sldId id="2146847080" r:id="rId33"/>
    <p:sldId id="2146847081" r:id="rId34"/>
    <p:sldId id="2146847082" r:id="rId35"/>
    <p:sldId id="267" r:id="rId36"/>
    <p:sldId id="268" r:id="rId37"/>
    <p:sldId id="2146847055" r:id="rId38"/>
    <p:sldId id="269" r:id="rId39"/>
    <p:sldId id="2146847056" r:id="rId40"/>
    <p:sldId id="2146847057" r:id="rId41"/>
    <p:sldId id="25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86" d="100"/>
          <a:sy n="86" d="100"/>
        </p:scale>
        <p:origin x="55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14</a:t>
            </a:fld>
            <a:endParaRPr lang="en-IN"/>
          </a:p>
        </p:txBody>
      </p:sp>
    </p:spTree>
    <p:extLst>
      <p:ext uri="{BB962C8B-B14F-4D97-AF65-F5344CB8AC3E}">
        <p14:creationId xmlns:p14="http://schemas.microsoft.com/office/powerpoint/2010/main" val="1688508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AnandKumar56/Anand--Cardiovascular-Risk-Prediction" TargetMode="External"/><Relationship Id="rId2" Type="http://schemas.openxmlformats.org/officeDocument/2006/relationships/hyperlink" Target="https://www.kaggle.com/datasets/christofel04/cardiovascular-studydataset-predict-heart-disease"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648286" y="1255111"/>
            <a:ext cx="9144000" cy="977778"/>
          </a:xfrm>
        </p:spPr>
        <p:txBody>
          <a:bodyPr/>
          <a:lstStyle/>
          <a:p>
            <a:pPr algn="ctr"/>
            <a:r>
              <a:rPr lang="en-IN" dirty="0"/>
              <a:t>Cardiovascular Risk Prediction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56415" y="670336"/>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887144" y="3971673"/>
            <a:ext cx="933993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Name of Student : ANAND KUMAR DALWAIE</a:t>
            </a:r>
          </a:p>
          <a:p>
            <a:pPr marL="457200" indent="-457200">
              <a:buAutoNum type="arabicPeriod"/>
            </a:pPr>
            <a:r>
              <a:rPr lang="en-US" sz="2000" b="1" dirty="0">
                <a:solidFill>
                  <a:schemeClr val="accent1">
                    <a:lumMod val="75000"/>
                  </a:schemeClr>
                </a:solidFill>
                <a:latin typeface="Arial"/>
                <a:cs typeface="Arial"/>
              </a:rPr>
              <a:t>College Name : ANNAMACHARYA INSTITUTE OF TECHNOLOGY &amp; SCIENCES TIRUPATHI</a:t>
            </a:r>
          </a:p>
          <a:p>
            <a:pPr marL="457200" indent="-457200">
              <a:buAutoNum type="arabicPeriod"/>
            </a:pPr>
            <a:r>
              <a:rPr lang="en-US" sz="2000" b="1" dirty="0">
                <a:solidFill>
                  <a:schemeClr val="accent1">
                    <a:lumMod val="75000"/>
                  </a:schemeClr>
                </a:solidFill>
                <a:latin typeface="Arial"/>
                <a:cs typeface="Arial"/>
              </a:rPr>
              <a:t>Department : ARTIFICIAL INTELLIGENCE &amp; DATA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C8742-4628-D44E-FF8C-21191CCEAA6D}"/>
              </a:ext>
            </a:extLst>
          </p:cNvPr>
          <p:cNvSpPr>
            <a:spLocks noGrp="1"/>
          </p:cNvSpPr>
          <p:nvPr>
            <p:ph type="title"/>
          </p:nvPr>
        </p:nvSpPr>
        <p:spPr>
          <a:xfrm>
            <a:off x="581192" y="620125"/>
            <a:ext cx="11029616" cy="530296"/>
          </a:xfrm>
        </p:spPr>
        <p:txBody>
          <a:bodyPr/>
          <a:lstStyle/>
          <a:p>
            <a:r>
              <a:rPr lang="en-IN" dirty="0">
                <a:solidFill>
                  <a:srgbClr val="42BA97"/>
                </a:solidFill>
              </a:rPr>
              <a:t>                                       </a:t>
            </a:r>
            <a:r>
              <a:rPr lang="en-IN" b="1" dirty="0">
                <a:solidFill>
                  <a:srgbClr val="42BA97"/>
                </a:solidFill>
                <a:latin typeface="Arial" panose="020B0604020202020204" pitchFamily="34" charset="0"/>
                <a:cs typeface="Arial" panose="020B0604020202020204" pitchFamily="34" charset="0"/>
              </a:rPr>
              <a:t>Distribution of data</a:t>
            </a:r>
          </a:p>
        </p:txBody>
      </p:sp>
      <p:pic>
        <p:nvPicPr>
          <p:cNvPr id="5" name="Content Placeholder 4" descr="A group of blue and white bars&#10;&#10;Description automatically generated">
            <a:extLst>
              <a:ext uri="{FF2B5EF4-FFF2-40B4-BE49-F238E27FC236}">
                <a16:creationId xmlns:a16="http://schemas.microsoft.com/office/drawing/2014/main" id="{8AE60BAE-93DB-1894-67B4-3217978B2276}"/>
              </a:ext>
            </a:extLst>
          </p:cNvPr>
          <p:cNvPicPr>
            <a:picLocks noGrp="1" noChangeAspect="1"/>
          </p:cNvPicPr>
          <p:nvPr>
            <p:ph idx="1"/>
          </p:nvPr>
        </p:nvPicPr>
        <p:blipFill>
          <a:blip r:embed="rId2"/>
          <a:stretch>
            <a:fillRect/>
          </a:stretch>
        </p:blipFill>
        <p:spPr>
          <a:xfrm>
            <a:off x="581192" y="1299127"/>
            <a:ext cx="11029616" cy="4673600"/>
          </a:xfrm>
        </p:spPr>
      </p:pic>
    </p:spTree>
    <p:extLst>
      <p:ext uri="{BB962C8B-B14F-4D97-AF65-F5344CB8AC3E}">
        <p14:creationId xmlns:p14="http://schemas.microsoft.com/office/powerpoint/2010/main" val="3521877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DCFA1-5175-F36E-B13C-E8A5F9A7ACC3}"/>
              </a:ext>
            </a:extLst>
          </p:cNvPr>
          <p:cNvSpPr>
            <a:spLocks noGrp="1"/>
          </p:cNvSpPr>
          <p:nvPr>
            <p:ph type="title"/>
          </p:nvPr>
        </p:nvSpPr>
        <p:spPr/>
        <p:txBody>
          <a:bodyPr>
            <a:normAutofit fontScale="90000"/>
          </a:bodyPr>
          <a:lstStyle/>
          <a:p>
            <a:r>
              <a:rPr lang="en-US" b="1" dirty="0">
                <a:solidFill>
                  <a:srgbClr val="42BA97"/>
                </a:solidFill>
                <a:latin typeface="Arial" panose="020B0604020202020204" pitchFamily="34" charset="0"/>
                <a:cs typeface="Arial" panose="020B0604020202020204" pitchFamily="34" charset="0"/>
              </a:rPr>
              <a:t>Correlation between features after feature engineering</a:t>
            </a:r>
            <a:endParaRPr lang="en-IN" b="1" dirty="0">
              <a:solidFill>
                <a:srgbClr val="42BA97"/>
              </a:solidFill>
              <a:latin typeface="Arial" panose="020B0604020202020204" pitchFamily="34" charset="0"/>
              <a:cs typeface="Arial" panose="020B0604020202020204" pitchFamily="34" charset="0"/>
            </a:endParaRPr>
          </a:p>
        </p:txBody>
      </p:sp>
      <p:pic>
        <p:nvPicPr>
          <p:cNvPr id="5" name="Content Placeholder 4" descr="A screenshot of a computer screen">
            <a:extLst>
              <a:ext uri="{FF2B5EF4-FFF2-40B4-BE49-F238E27FC236}">
                <a16:creationId xmlns:a16="http://schemas.microsoft.com/office/drawing/2014/main" id="{14445F00-7967-6FC7-ABE7-151C431C9AA6}"/>
              </a:ext>
            </a:extLst>
          </p:cNvPr>
          <p:cNvPicPr>
            <a:picLocks noGrp="1" noChangeAspect="1"/>
          </p:cNvPicPr>
          <p:nvPr>
            <p:ph idx="1"/>
          </p:nvPr>
        </p:nvPicPr>
        <p:blipFill>
          <a:blip r:embed="rId2"/>
          <a:stretch>
            <a:fillRect/>
          </a:stretch>
        </p:blipFill>
        <p:spPr>
          <a:xfrm>
            <a:off x="1225118" y="1455938"/>
            <a:ext cx="9126245" cy="4882718"/>
          </a:xfrm>
        </p:spPr>
      </p:pic>
    </p:spTree>
    <p:extLst>
      <p:ext uri="{BB962C8B-B14F-4D97-AF65-F5344CB8AC3E}">
        <p14:creationId xmlns:p14="http://schemas.microsoft.com/office/powerpoint/2010/main" val="3103283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97AB1-D088-BD3B-E31A-0F47C57B380C}"/>
              </a:ext>
            </a:extLst>
          </p:cNvPr>
          <p:cNvSpPr>
            <a:spLocks noGrp="1"/>
          </p:cNvSpPr>
          <p:nvPr>
            <p:ph type="title"/>
          </p:nvPr>
        </p:nvSpPr>
        <p:spPr/>
        <p:txBody>
          <a:bodyPr/>
          <a:lstStyle/>
          <a:p>
            <a:r>
              <a:rPr lang="en-US" b="1" dirty="0">
                <a:solidFill>
                  <a:srgbClr val="42BA97"/>
                </a:solidFill>
                <a:latin typeface="Arial" panose="020B0604020202020204" pitchFamily="34" charset="0"/>
                <a:cs typeface="Arial" panose="020B0604020202020204" pitchFamily="34" charset="0"/>
              </a:rPr>
              <a:t>				Which Sex is more prone to CHD ?</a:t>
            </a:r>
            <a:endParaRPr lang="en-IN" b="1" dirty="0">
              <a:solidFill>
                <a:srgbClr val="42BA97"/>
              </a:solidFill>
              <a:latin typeface="Arial" panose="020B0604020202020204" pitchFamily="34" charset="0"/>
              <a:cs typeface="Arial" panose="020B0604020202020204" pitchFamily="34" charset="0"/>
            </a:endParaRPr>
          </a:p>
        </p:txBody>
      </p:sp>
      <p:pic>
        <p:nvPicPr>
          <p:cNvPr id="5" name="Content Placeholder 4" descr="A graph with a bar chart&#10;&#10;Description automatically generated with medium confidence">
            <a:extLst>
              <a:ext uri="{FF2B5EF4-FFF2-40B4-BE49-F238E27FC236}">
                <a16:creationId xmlns:a16="http://schemas.microsoft.com/office/drawing/2014/main" id="{8F7E5EDC-B479-F0AF-2515-4AE577CCD1BA}"/>
              </a:ext>
            </a:extLst>
          </p:cNvPr>
          <p:cNvPicPr>
            <a:picLocks noGrp="1" noChangeAspect="1"/>
          </p:cNvPicPr>
          <p:nvPr>
            <p:ph idx="1"/>
          </p:nvPr>
        </p:nvPicPr>
        <p:blipFill>
          <a:blip r:embed="rId2"/>
          <a:stretch>
            <a:fillRect/>
          </a:stretch>
        </p:blipFill>
        <p:spPr>
          <a:xfrm>
            <a:off x="2533650" y="1466850"/>
            <a:ext cx="6286499" cy="5038725"/>
          </a:xfrm>
        </p:spPr>
      </p:pic>
    </p:spTree>
    <p:extLst>
      <p:ext uri="{BB962C8B-B14F-4D97-AF65-F5344CB8AC3E}">
        <p14:creationId xmlns:p14="http://schemas.microsoft.com/office/powerpoint/2010/main" val="140005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F225A-3545-F6F4-9511-11CBD3C3C17F}"/>
              </a:ext>
            </a:extLst>
          </p:cNvPr>
          <p:cNvSpPr>
            <a:spLocks noGrp="1"/>
          </p:cNvSpPr>
          <p:nvPr>
            <p:ph type="title"/>
          </p:nvPr>
        </p:nvSpPr>
        <p:spPr/>
        <p:txBody>
          <a:bodyPr/>
          <a:lstStyle/>
          <a:p>
            <a:r>
              <a:rPr lang="en-US" b="1" dirty="0">
                <a:solidFill>
                  <a:srgbClr val="42BA97"/>
                </a:solidFill>
                <a:latin typeface="Arial" panose="020B0604020202020204" pitchFamily="34" charset="0"/>
                <a:cs typeface="Arial" panose="020B0604020202020204" pitchFamily="34" charset="0"/>
              </a:rPr>
              <a:t>             Are diabetic patients at more risk of </a:t>
            </a:r>
            <a:r>
              <a:rPr lang="en-US" b="1" dirty="0" err="1">
                <a:solidFill>
                  <a:srgbClr val="42BA97"/>
                </a:solidFill>
                <a:latin typeface="Arial" panose="020B0604020202020204" pitchFamily="34" charset="0"/>
                <a:cs typeface="Arial" panose="020B0604020202020204" pitchFamily="34" charset="0"/>
              </a:rPr>
              <a:t>chd</a:t>
            </a:r>
            <a:r>
              <a:rPr lang="en-US" b="1" dirty="0">
                <a:solidFill>
                  <a:srgbClr val="42BA97"/>
                </a:solidFill>
                <a:latin typeface="Arial" panose="020B0604020202020204" pitchFamily="34" charset="0"/>
                <a:cs typeface="Arial" panose="020B0604020202020204" pitchFamily="34" charset="0"/>
              </a:rPr>
              <a:t> ?</a:t>
            </a:r>
            <a:endParaRPr lang="en-IN" b="1" dirty="0">
              <a:solidFill>
                <a:srgbClr val="42BA97"/>
              </a:solidFill>
              <a:latin typeface="Arial" panose="020B0604020202020204" pitchFamily="34" charset="0"/>
              <a:cs typeface="Arial" panose="020B0604020202020204" pitchFamily="34" charset="0"/>
            </a:endParaRPr>
          </a:p>
        </p:txBody>
      </p:sp>
      <p:pic>
        <p:nvPicPr>
          <p:cNvPr id="9" name="Content Placeholder 8" descr="A chart of a patient's heart disease&#10;&#10;Description automatically generated">
            <a:extLst>
              <a:ext uri="{FF2B5EF4-FFF2-40B4-BE49-F238E27FC236}">
                <a16:creationId xmlns:a16="http://schemas.microsoft.com/office/drawing/2014/main" id="{6048B8BE-EE76-F1F6-D814-FF11806E9483}"/>
              </a:ext>
            </a:extLst>
          </p:cNvPr>
          <p:cNvPicPr>
            <a:picLocks noGrp="1" noChangeAspect="1"/>
          </p:cNvPicPr>
          <p:nvPr>
            <p:ph idx="1"/>
          </p:nvPr>
        </p:nvPicPr>
        <p:blipFill>
          <a:blip r:embed="rId2"/>
          <a:stretch>
            <a:fillRect/>
          </a:stretch>
        </p:blipFill>
        <p:spPr>
          <a:xfrm>
            <a:off x="2438400" y="1386994"/>
            <a:ext cx="6448425" cy="5109056"/>
          </a:xfrm>
        </p:spPr>
      </p:pic>
    </p:spTree>
    <p:extLst>
      <p:ext uri="{BB962C8B-B14F-4D97-AF65-F5344CB8AC3E}">
        <p14:creationId xmlns:p14="http://schemas.microsoft.com/office/powerpoint/2010/main" val="2987981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C74B1-E51B-412C-CB76-53F483A3F8A6}"/>
              </a:ext>
            </a:extLst>
          </p:cNvPr>
          <p:cNvSpPr>
            <a:spLocks noGrp="1"/>
          </p:cNvSpPr>
          <p:nvPr>
            <p:ph type="title"/>
          </p:nvPr>
        </p:nvSpPr>
        <p:spPr/>
        <p:txBody>
          <a:bodyPr/>
          <a:lstStyle/>
          <a:p>
            <a:r>
              <a:rPr lang="en-US" b="1" dirty="0">
                <a:solidFill>
                  <a:srgbClr val="42BA97"/>
                </a:solidFill>
                <a:latin typeface="Arial" panose="020B0604020202020204" pitchFamily="34" charset="0"/>
                <a:cs typeface="Arial" panose="020B0604020202020204" pitchFamily="34" charset="0"/>
              </a:rPr>
              <a:t>                 Are smokers at more risk of </a:t>
            </a:r>
            <a:r>
              <a:rPr lang="en-US" b="1" dirty="0" err="1">
                <a:solidFill>
                  <a:srgbClr val="42BA97"/>
                </a:solidFill>
                <a:latin typeface="Arial" panose="020B0604020202020204" pitchFamily="34" charset="0"/>
                <a:cs typeface="Arial" panose="020B0604020202020204" pitchFamily="34" charset="0"/>
              </a:rPr>
              <a:t>chd</a:t>
            </a:r>
            <a:r>
              <a:rPr lang="en-US" b="1" dirty="0">
                <a:solidFill>
                  <a:srgbClr val="42BA97"/>
                </a:solidFill>
                <a:latin typeface="Arial" panose="020B0604020202020204" pitchFamily="34" charset="0"/>
                <a:cs typeface="Arial" panose="020B0604020202020204" pitchFamily="34" charset="0"/>
              </a:rPr>
              <a:t> ? </a:t>
            </a:r>
            <a:endParaRPr lang="en-IN" b="1" dirty="0">
              <a:solidFill>
                <a:srgbClr val="42BA97"/>
              </a:solidFill>
              <a:latin typeface="Arial" panose="020B0604020202020204" pitchFamily="34" charset="0"/>
              <a:cs typeface="Arial" panose="020B0604020202020204" pitchFamily="34" charset="0"/>
            </a:endParaRPr>
          </a:p>
        </p:txBody>
      </p:sp>
      <p:pic>
        <p:nvPicPr>
          <p:cNvPr id="5" name="Content Placeholder 4" descr="A graph of smokers&#10;&#10;Description automatically generated">
            <a:extLst>
              <a:ext uri="{FF2B5EF4-FFF2-40B4-BE49-F238E27FC236}">
                <a16:creationId xmlns:a16="http://schemas.microsoft.com/office/drawing/2014/main" id="{2860EBBD-330D-8CDB-F301-F4BE5A3C1418}"/>
              </a:ext>
            </a:extLst>
          </p:cNvPr>
          <p:cNvPicPr>
            <a:picLocks noGrp="1" noChangeAspect="1"/>
          </p:cNvPicPr>
          <p:nvPr>
            <p:ph idx="1"/>
          </p:nvPr>
        </p:nvPicPr>
        <p:blipFill>
          <a:blip r:embed="rId3"/>
          <a:stretch>
            <a:fillRect/>
          </a:stretch>
        </p:blipFill>
        <p:spPr>
          <a:xfrm>
            <a:off x="2718388" y="1299127"/>
            <a:ext cx="6254162" cy="4965700"/>
          </a:xfrm>
        </p:spPr>
      </p:pic>
    </p:spTree>
    <p:extLst>
      <p:ext uri="{BB962C8B-B14F-4D97-AF65-F5344CB8AC3E}">
        <p14:creationId xmlns:p14="http://schemas.microsoft.com/office/powerpoint/2010/main" val="520536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2F596-B5AE-6FFA-6752-F44F30E03135}"/>
              </a:ext>
            </a:extLst>
          </p:cNvPr>
          <p:cNvSpPr>
            <a:spLocks noGrp="1"/>
          </p:cNvSpPr>
          <p:nvPr>
            <p:ph type="title"/>
          </p:nvPr>
        </p:nvSpPr>
        <p:spPr/>
        <p:txBody>
          <a:bodyPr/>
          <a:lstStyle/>
          <a:p>
            <a:r>
              <a:rPr lang="en-US" b="1" dirty="0">
                <a:solidFill>
                  <a:srgbClr val="42BA97"/>
                </a:solidFill>
                <a:latin typeface="Arial" panose="020B0604020202020204" pitchFamily="34" charset="0"/>
                <a:cs typeface="Arial" panose="020B0604020202020204" pitchFamily="34" charset="0"/>
              </a:rPr>
              <a:t>      Are hypertensive patients at more risk of </a:t>
            </a:r>
            <a:r>
              <a:rPr lang="en-US" b="1" dirty="0" err="1">
                <a:solidFill>
                  <a:srgbClr val="42BA97"/>
                </a:solidFill>
                <a:latin typeface="Arial" panose="020B0604020202020204" pitchFamily="34" charset="0"/>
                <a:cs typeface="Arial" panose="020B0604020202020204" pitchFamily="34" charset="0"/>
              </a:rPr>
              <a:t>chd</a:t>
            </a:r>
            <a:r>
              <a:rPr lang="en-US" b="1" dirty="0">
                <a:solidFill>
                  <a:srgbClr val="42BA97"/>
                </a:solidFill>
                <a:latin typeface="Arial" panose="020B0604020202020204" pitchFamily="34" charset="0"/>
                <a:cs typeface="Arial" panose="020B0604020202020204" pitchFamily="34" charset="0"/>
              </a:rPr>
              <a:t>?</a:t>
            </a:r>
            <a:endParaRPr lang="en-IN" b="1" dirty="0">
              <a:solidFill>
                <a:srgbClr val="42BA97"/>
              </a:solidFill>
              <a:latin typeface="Arial" panose="020B0604020202020204" pitchFamily="34" charset="0"/>
              <a:cs typeface="Arial" panose="020B0604020202020204" pitchFamily="34" charset="0"/>
            </a:endParaRPr>
          </a:p>
        </p:txBody>
      </p:sp>
      <p:pic>
        <p:nvPicPr>
          <p:cNvPr id="5" name="Content Placeholder 4" descr="A graph with different colored squares&#10;&#10;Description automatically generated with medium confidence">
            <a:extLst>
              <a:ext uri="{FF2B5EF4-FFF2-40B4-BE49-F238E27FC236}">
                <a16:creationId xmlns:a16="http://schemas.microsoft.com/office/drawing/2014/main" id="{E066F13D-3546-5F2D-B5D2-F3761343913C}"/>
              </a:ext>
            </a:extLst>
          </p:cNvPr>
          <p:cNvPicPr>
            <a:picLocks noGrp="1" noChangeAspect="1"/>
          </p:cNvPicPr>
          <p:nvPr>
            <p:ph idx="1"/>
          </p:nvPr>
        </p:nvPicPr>
        <p:blipFill>
          <a:blip r:embed="rId2"/>
          <a:stretch>
            <a:fillRect/>
          </a:stretch>
        </p:blipFill>
        <p:spPr>
          <a:xfrm>
            <a:off x="2514601" y="1232452"/>
            <a:ext cx="6334124" cy="4994275"/>
          </a:xfrm>
        </p:spPr>
      </p:pic>
    </p:spTree>
    <p:extLst>
      <p:ext uri="{BB962C8B-B14F-4D97-AF65-F5344CB8AC3E}">
        <p14:creationId xmlns:p14="http://schemas.microsoft.com/office/powerpoint/2010/main" val="932611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79460-C448-2D64-2785-2D5BB7383CD4}"/>
              </a:ext>
            </a:extLst>
          </p:cNvPr>
          <p:cNvSpPr>
            <a:spLocks noGrp="1"/>
          </p:cNvSpPr>
          <p:nvPr>
            <p:ph type="title"/>
          </p:nvPr>
        </p:nvSpPr>
        <p:spPr/>
        <p:txBody>
          <a:bodyPr/>
          <a:lstStyle/>
          <a:p>
            <a:r>
              <a:rPr lang="en-US" b="1" dirty="0">
                <a:solidFill>
                  <a:srgbClr val="42BA97"/>
                </a:solidFill>
                <a:latin typeface="Arial" panose="020B0604020202020204" pitchFamily="34" charset="0"/>
                <a:cs typeface="Arial" panose="020B0604020202020204" pitchFamily="34" charset="0"/>
              </a:rPr>
              <a:t>  Are patients on bp medication at more risk of </a:t>
            </a:r>
            <a:r>
              <a:rPr lang="en-US" b="1" dirty="0" err="1">
                <a:solidFill>
                  <a:srgbClr val="42BA97"/>
                </a:solidFill>
                <a:latin typeface="Arial" panose="020B0604020202020204" pitchFamily="34" charset="0"/>
                <a:cs typeface="Arial" panose="020B0604020202020204" pitchFamily="34" charset="0"/>
              </a:rPr>
              <a:t>chd</a:t>
            </a:r>
            <a:r>
              <a:rPr lang="en-US" b="1" dirty="0">
                <a:solidFill>
                  <a:srgbClr val="42BA97"/>
                </a:solidFill>
                <a:latin typeface="Arial" panose="020B0604020202020204" pitchFamily="34" charset="0"/>
                <a:cs typeface="Arial" panose="020B0604020202020204" pitchFamily="34" charset="0"/>
              </a:rPr>
              <a:t> ?</a:t>
            </a:r>
            <a:endParaRPr lang="en-IN" b="1" dirty="0">
              <a:solidFill>
                <a:srgbClr val="42BA97"/>
              </a:solidFill>
              <a:latin typeface="Arial" panose="020B0604020202020204" pitchFamily="34" charset="0"/>
              <a:cs typeface="Arial" panose="020B0604020202020204" pitchFamily="34" charset="0"/>
            </a:endParaRPr>
          </a:p>
        </p:txBody>
      </p:sp>
      <p:pic>
        <p:nvPicPr>
          <p:cNvPr id="5" name="Content Placeholder 4" descr="A chart of a patient's heart disease&#10;&#10;Description automatically generated">
            <a:extLst>
              <a:ext uri="{FF2B5EF4-FFF2-40B4-BE49-F238E27FC236}">
                <a16:creationId xmlns:a16="http://schemas.microsoft.com/office/drawing/2014/main" id="{2C2B4D7A-D19B-234C-BA1E-A8168CAE61A3}"/>
              </a:ext>
            </a:extLst>
          </p:cNvPr>
          <p:cNvPicPr>
            <a:picLocks noGrp="1" noChangeAspect="1"/>
          </p:cNvPicPr>
          <p:nvPr>
            <p:ph idx="1"/>
          </p:nvPr>
        </p:nvPicPr>
        <p:blipFill>
          <a:blip r:embed="rId2"/>
          <a:stretch>
            <a:fillRect/>
          </a:stretch>
        </p:blipFill>
        <p:spPr>
          <a:xfrm>
            <a:off x="3000280" y="1232452"/>
            <a:ext cx="5753289" cy="5156200"/>
          </a:xfrm>
        </p:spPr>
      </p:pic>
    </p:spTree>
    <p:extLst>
      <p:ext uri="{BB962C8B-B14F-4D97-AF65-F5344CB8AC3E}">
        <p14:creationId xmlns:p14="http://schemas.microsoft.com/office/powerpoint/2010/main" val="2151766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4B344-894C-2360-1662-9DAACAE498CF}"/>
              </a:ext>
            </a:extLst>
          </p:cNvPr>
          <p:cNvSpPr>
            <a:spLocks noGrp="1"/>
          </p:cNvSpPr>
          <p:nvPr>
            <p:ph type="title"/>
          </p:nvPr>
        </p:nvSpPr>
        <p:spPr/>
        <p:txBody>
          <a:bodyPr/>
          <a:lstStyle/>
          <a:p>
            <a:r>
              <a:rPr lang="en-US" b="1" dirty="0">
                <a:solidFill>
                  <a:srgbClr val="42BA97"/>
                </a:solidFill>
                <a:latin typeface="Arial" panose="020B0604020202020204" pitchFamily="34" charset="0"/>
                <a:cs typeface="Arial" panose="020B0604020202020204" pitchFamily="34" charset="0"/>
              </a:rPr>
              <a:t>        Which age group is more vulnerable to </a:t>
            </a:r>
            <a:r>
              <a:rPr lang="en-US" b="1" dirty="0" err="1">
                <a:solidFill>
                  <a:srgbClr val="42BA97"/>
                </a:solidFill>
                <a:latin typeface="Arial" panose="020B0604020202020204" pitchFamily="34" charset="0"/>
                <a:cs typeface="Arial" panose="020B0604020202020204" pitchFamily="34" charset="0"/>
              </a:rPr>
              <a:t>chd</a:t>
            </a:r>
            <a:r>
              <a:rPr lang="en-US" b="1" dirty="0">
                <a:solidFill>
                  <a:srgbClr val="42BA97"/>
                </a:solidFill>
                <a:latin typeface="Arial" panose="020B0604020202020204" pitchFamily="34" charset="0"/>
                <a:cs typeface="Arial" panose="020B0604020202020204" pitchFamily="34" charset="0"/>
              </a:rPr>
              <a:t> ?</a:t>
            </a:r>
            <a:endParaRPr lang="en-IN" b="1" dirty="0">
              <a:solidFill>
                <a:srgbClr val="42BA97"/>
              </a:solidFill>
              <a:latin typeface="Arial" panose="020B0604020202020204" pitchFamily="34" charset="0"/>
              <a:cs typeface="Arial" panose="020B0604020202020204" pitchFamily="34" charset="0"/>
            </a:endParaRPr>
          </a:p>
        </p:txBody>
      </p:sp>
      <p:pic>
        <p:nvPicPr>
          <p:cNvPr id="9" name="Content Placeholder 8" descr="A chart with different colored squares&#10;&#10;Description automatically generated">
            <a:extLst>
              <a:ext uri="{FF2B5EF4-FFF2-40B4-BE49-F238E27FC236}">
                <a16:creationId xmlns:a16="http://schemas.microsoft.com/office/drawing/2014/main" id="{66DB4B84-86FC-568F-D15A-C11547A8B260}"/>
              </a:ext>
            </a:extLst>
          </p:cNvPr>
          <p:cNvPicPr>
            <a:picLocks noGrp="1" noChangeAspect="1"/>
          </p:cNvPicPr>
          <p:nvPr>
            <p:ph idx="1"/>
          </p:nvPr>
        </p:nvPicPr>
        <p:blipFill>
          <a:blip r:embed="rId2"/>
          <a:stretch>
            <a:fillRect/>
          </a:stretch>
        </p:blipFill>
        <p:spPr>
          <a:xfrm>
            <a:off x="2214562" y="1425574"/>
            <a:ext cx="7762875" cy="4975225"/>
          </a:xfrm>
        </p:spPr>
      </p:pic>
    </p:spTree>
    <p:extLst>
      <p:ext uri="{BB962C8B-B14F-4D97-AF65-F5344CB8AC3E}">
        <p14:creationId xmlns:p14="http://schemas.microsoft.com/office/powerpoint/2010/main" val="2260842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ABC6-2EC8-DC5B-DE1D-E07E47533DB3}"/>
              </a:ext>
            </a:extLst>
          </p:cNvPr>
          <p:cNvSpPr>
            <a:spLocks noGrp="1"/>
          </p:cNvSpPr>
          <p:nvPr>
            <p:ph type="title"/>
          </p:nvPr>
        </p:nvSpPr>
        <p:spPr/>
        <p:txBody>
          <a:bodyPr/>
          <a:lstStyle/>
          <a:p>
            <a:r>
              <a:rPr lang="en-US" b="1" dirty="0">
                <a:solidFill>
                  <a:srgbClr val="42BA97"/>
                </a:solidFill>
                <a:latin typeface="Arial" panose="020B0604020202020204" pitchFamily="34" charset="0"/>
                <a:cs typeface="Arial" panose="020B0604020202020204" pitchFamily="34" charset="0"/>
              </a:rPr>
              <a:t>     Are total cholesterol levels related to </a:t>
            </a:r>
            <a:r>
              <a:rPr lang="en-US" b="1" dirty="0" err="1">
                <a:solidFill>
                  <a:srgbClr val="42BA97"/>
                </a:solidFill>
                <a:latin typeface="Arial" panose="020B0604020202020204" pitchFamily="34" charset="0"/>
                <a:cs typeface="Arial" panose="020B0604020202020204" pitchFamily="34" charset="0"/>
              </a:rPr>
              <a:t>chd</a:t>
            </a:r>
            <a:r>
              <a:rPr lang="en-US" b="1" dirty="0">
                <a:solidFill>
                  <a:srgbClr val="42BA97"/>
                </a:solidFill>
                <a:latin typeface="Arial" panose="020B0604020202020204" pitchFamily="34" charset="0"/>
                <a:cs typeface="Arial" panose="020B0604020202020204" pitchFamily="34" charset="0"/>
              </a:rPr>
              <a:t> ?</a:t>
            </a:r>
            <a:endParaRPr lang="en-IN" b="1" dirty="0">
              <a:solidFill>
                <a:srgbClr val="42BA97"/>
              </a:solidFill>
              <a:latin typeface="Arial" panose="020B0604020202020204" pitchFamily="34" charset="0"/>
              <a:cs typeface="Arial" panose="020B0604020202020204" pitchFamily="34" charset="0"/>
            </a:endParaRPr>
          </a:p>
        </p:txBody>
      </p:sp>
      <p:pic>
        <p:nvPicPr>
          <p:cNvPr id="9" name="Content Placeholder 8" descr="A chart with a few colored boxes&#10;&#10;Description automatically generated with medium confidence">
            <a:extLst>
              <a:ext uri="{FF2B5EF4-FFF2-40B4-BE49-F238E27FC236}">
                <a16:creationId xmlns:a16="http://schemas.microsoft.com/office/drawing/2014/main" id="{BD80C599-F7D3-2487-DCFA-8CE123AD0EC0}"/>
              </a:ext>
            </a:extLst>
          </p:cNvPr>
          <p:cNvPicPr>
            <a:picLocks noGrp="1" noChangeAspect="1"/>
          </p:cNvPicPr>
          <p:nvPr>
            <p:ph idx="1"/>
          </p:nvPr>
        </p:nvPicPr>
        <p:blipFill>
          <a:blip r:embed="rId2"/>
          <a:stretch>
            <a:fillRect/>
          </a:stretch>
        </p:blipFill>
        <p:spPr>
          <a:xfrm>
            <a:off x="2371725" y="1358900"/>
            <a:ext cx="7153275" cy="4673600"/>
          </a:xfrm>
        </p:spPr>
      </p:pic>
    </p:spTree>
    <p:extLst>
      <p:ext uri="{BB962C8B-B14F-4D97-AF65-F5344CB8AC3E}">
        <p14:creationId xmlns:p14="http://schemas.microsoft.com/office/powerpoint/2010/main" val="3773092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701AE-920B-57FB-DF61-047E10F63C01}"/>
              </a:ext>
            </a:extLst>
          </p:cNvPr>
          <p:cNvSpPr>
            <a:spLocks noGrp="1"/>
          </p:cNvSpPr>
          <p:nvPr>
            <p:ph type="title"/>
          </p:nvPr>
        </p:nvSpPr>
        <p:spPr>
          <a:xfrm>
            <a:off x="461639" y="532661"/>
            <a:ext cx="11265763" cy="908417"/>
          </a:xfrm>
        </p:spPr>
        <p:txBody>
          <a:bodyPr>
            <a:noAutofit/>
          </a:bodyPr>
          <a:lstStyle/>
          <a:p>
            <a:r>
              <a:rPr lang="en-US" b="1" dirty="0">
                <a:solidFill>
                  <a:srgbClr val="42BA97"/>
                </a:solidFill>
                <a:latin typeface="Arial" panose="020B0604020202020204" pitchFamily="34" charset="0"/>
                <a:cs typeface="Arial" panose="020B0604020202020204" pitchFamily="34" charset="0"/>
              </a:rPr>
              <a:t>Cholesterol level is not the sole deciding factor for </a:t>
            </a:r>
            <a:r>
              <a:rPr lang="en-US" b="1" dirty="0" err="1">
                <a:solidFill>
                  <a:srgbClr val="42BA97"/>
                </a:solidFill>
                <a:latin typeface="Arial" panose="020B0604020202020204" pitchFamily="34" charset="0"/>
                <a:cs typeface="Arial" panose="020B0604020202020204" pitchFamily="34" charset="0"/>
              </a:rPr>
              <a:t>chd</a:t>
            </a:r>
            <a:endParaRPr lang="en-IN" b="1" dirty="0">
              <a:solidFill>
                <a:srgbClr val="42BA97"/>
              </a:solidFill>
              <a:latin typeface="Arial" panose="020B0604020202020204" pitchFamily="34" charset="0"/>
              <a:cs typeface="Arial" panose="020B0604020202020204" pitchFamily="34" charset="0"/>
            </a:endParaRPr>
          </a:p>
        </p:txBody>
      </p:sp>
      <p:pic>
        <p:nvPicPr>
          <p:cNvPr id="5" name="Content Placeholder 4" descr="A graph of a graph showing a number of different colored squares&#10;&#10;Description automatically generated with medium confidence">
            <a:extLst>
              <a:ext uri="{FF2B5EF4-FFF2-40B4-BE49-F238E27FC236}">
                <a16:creationId xmlns:a16="http://schemas.microsoft.com/office/drawing/2014/main" id="{F5C4CD5F-02C1-40CC-585A-8CB852BB035A}"/>
              </a:ext>
            </a:extLst>
          </p:cNvPr>
          <p:cNvPicPr>
            <a:picLocks noGrp="1" noChangeAspect="1"/>
          </p:cNvPicPr>
          <p:nvPr>
            <p:ph idx="1"/>
          </p:nvPr>
        </p:nvPicPr>
        <p:blipFill>
          <a:blip r:embed="rId2"/>
          <a:stretch>
            <a:fillRect/>
          </a:stretch>
        </p:blipFill>
        <p:spPr>
          <a:xfrm>
            <a:off x="3112833" y="1651739"/>
            <a:ext cx="5613915" cy="4673600"/>
          </a:xfrm>
        </p:spPr>
      </p:pic>
    </p:spTree>
    <p:extLst>
      <p:ext uri="{BB962C8B-B14F-4D97-AF65-F5344CB8AC3E}">
        <p14:creationId xmlns:p14="http://schemas.microsoft.com/office/powerpoint/2010/main" val="1773098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0DBFC-E09D-5A31-B48F-5885478A9816}"/>
              </a:ext>
            </a:extLst>
          </p:cNvPr>
          <p:cNvSpPr>
            <a:spLocks noGrp="1"/>
          </p:cNvSpPr>
          <p:nvPr>
            <p:ph type="title"/>
          </p:nvPr>
        </p:nvSpPr>
        <p:spPr/>
        <p:txBody>
          <a:bodyPr/>
          <a:lstStyle/>
          <a:p>
            <a:r>
              <a:rPr lang="en-US" b="1" dirty="0">
                <a:solidFill>
                  <a:srgbClr val="42BA97"/>
                </a:solidFill>
                <a:latin typeface="Arial" panose="020B0604020202020204" pitchFamily="34" charset="0"/>
                <a:cs typeface="Arial" panose="020B0604020202020204" pitchFamily="34" charset="0"/>
              </a:rPr>
              <a:t>     Can Heart rate possibly define the risk of </a:t>
            </a:r>
            <a:r>
              <a:rPr lang="en-US" b="1" dirty="0" err="1">
                <a:solidFill>
                  <a:srgbClr val="42BA97"/>
                </a:solidFill>
                <a:latin typeface="Arial" panose="020B0604020202020204" pitchFamily="34" charset="0"/>
                <a:cs typeface="Arial" panose="020B0604020202020204" pitchFamily="34" charset="0"/>
              </a:rPr>
              <a:t>chd</a:t>
            </a:r>
            <a:r>
              <a:rPr lang="en-US" b="1" dirty="0">
                <a:solidFill>
                  <a:srgbClr val="42BA97"/>
                </a:solidFill>
                <a:latin typeface="Arial" panose="020B0604020202020204" pitchFamily="34" charset="0"/>
                <a:cs typeface="Arial" panose="020B0604020202020204" pitchFamily="34" charset="0"/>
              </a:rPr>
              <a:t> ?</a:t>
            </a:r>
            <a:endParaRPr lang="en-IN" b="1" dirty="0">
              <a:solidFill>
                <a:srgbClr val="42BA97"/>
              </a:solidFill>
              <a:latin typeface="Arial" panose="020B0604020202020204" pitchFamily="34" charset="0"/>
              <a:cs typeface="Arial" panose="020B0604020202020204" pitchFamily="34" charset="0"/>
            </a:endParaRPr>
          </a:p>
        </p:txBody>
      </p:sp>
      <p:pic>
        <p:nvPicPr>
          <p:cNvPr id="5" name="Content Placeholder 4" descr="A graph with different colored bars&#10;&#10;Description automatically generated">
            <a:extLst>
              <a:ext uri="{FF2B5EF4-FFF2-40B4-BE49-F238E27FC236}">
                <a16:creationId xmlns:a16="http://schemas.microsoft.com/office/drawing/2014/main" id="{784A6C06-A8E2-3036-ADEA-E476B5A4EDC3}"/>
              </a:ext>
            </a:extLst>
          </p:cNvPr>
          <p:cNvPicPr>
            <a:picLocks noGrp="1" noChangeAspect="1"/>
          </p:cNvPicPr>
          <p:nvPr>
            <p:ph idx="1"/>
          </p:nvPr>
        </p:nvPicPr>
        <p:blipFill>
          <a:blip r:embed="rId2"/>
          <a:stretch>
            <a:fillRect/>
          </a:stretch>
        </p:blipFill>
        <p:spPr>
          <a:xfrm>
            <a:off x="2352675" y="1568450"/>
            <a:ext cx="6772275" cy="4673600"/>
          </a:xfrm>
        </p:spPr>
      </p:pic>
    </p:spTree>
    <p:extLst>
      <p:ext uri="{BB962C8B-B14F-4D97-AF65-F5344CB8AC3E}">
        <p14:creationId xmlns:p14="http://schemas.microsoft.com/office/powerpoint/2010/main" val="3443361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6F4AB-3875-189F-E510-CFF9B9FF4A8D}"/>
              </a:ext>
            </a:extLst>
          </p:cNvPr>
          <p:cNvSpPr>
            <a:spLocks noGrp="1"/>
          </p:cNvSpPr>
          <p:nvPr>
            <p:ph type="title"/>
          </p:nvPr>
        </p:nvSpPr>
        <p:spPr/>
        <p:txBody>
          <a:bodyPr>
            <a:normAutofit fontScale="90000"/>
          </a:bodyPr>
          <a:lstStyle/>
          <a:p>
            <a:r>
              <a:rPr lang="en-US" b="1" dirty="0">
                <a:solidFill>
                  <a:srgbClr val="42BA97"/>
                </a:solidFill>
                <a:latin typeface="Arial" panose="020B0604020202020204" pitchFamily="34" charset="0"/>
                <a:cs typeface="Arial" panose="020B0604020202020204" pitchFamily="34" charset="0"/>
              </a:rPr>
              <a:t>  Can smoking number of cigarettes per day lead to </a:t>
            </a:r>
            <a:r>
              <a:rPr lang="en-US" b="1" dirty="0" err="1">
                <a:solidFill>
                  <a:srgbClr val="42BA97"/>
                </a:solidFill>
                <a:latin typeface="Arial" panose="020B0604020202020204" pitchFamily="34" charset="0"/>
                <a:cs typeface="Arial" panose="020B0604020202020204" pitchFamily="34" charset="0"/>
              </a:rPr>
              <a:t>chd</a:t>
            </a:r>
            <a:r>
              <a:rPr lang="en-US" b="1" dirty="0">
                <a:solidFill>
                  <a:srgbClr val="42BA97"/>
                </a:solidFill>
                <a:latin typeface="Arial" panose="020B0604020202020204" pitchFamily="34" charset="0"/>
                <a:cs typeface="Arial" panose="020B0604020202020204" pitchFamily="34" charset="0"/>
              </a:rPr>
              <a:t>?</a:t>
            </a:r>
            <a:endParaRPr lang="en-IN" b="1" dirty="0">
              <a:solidFill>
                <a:srgbClr val="42BA97"/>
              </a:solidFill>
              <a:latin typeface="Arial" panose="020B0604020202020204" pitchFamily="34" charset="0"/>
              <a:cs typeface="Arial" panose="020B0604020202020204" pitchFamily="34" charset="0"/>
            </a:endParaRPr>
          </a:p>
        </p:txBody>
      </p:sp>
      <p:pic>
        <p:nvPicPr>
          <p:cNvPr id="5" name="Content Placeholder 4" descr="A graph with numbers and lines&#10;&#10;Description automatically generated with medium confidence">
            <a:extLst>
              <a:ext uri="{FF2B5EF4-FFF2-40B4-BE49-F238E27FC236}">
                <a16:creationId xmlns:a16="http://schemas.microsoft.com/office/drawing/2014/main" id="{4EEAC170-BB65-A662-44BE-3E211F70732C}"/>
              </a:ext>
            </a:extLst>
          </p:cNvPr>
          <p:cNvPicPr>
            <a:picLocks noGrp="1" noChangeAspect="1"/>
          </p:cNvPicPr>
          <p:nvPr>
            <p:ph idx="1"/>
          </p:nvPr>
        </p:nvPicPr>
        <p:blipFill>
          <a:blip r:embed="rId2"/>
          <a:stretch>
            <a:fillRect/>
          </a:stretch>
        </p:blipFill>
        <p:spPr>
          <a:xfrm>
            <a:off x="1495425" y="1371600"/>
            <a:ext cx="9001125" cy="5067299"/>
          </a:xfrm>
        </p:spPr>
      </p:pic>
    </p:spTree>
    <p:extLst>
      <p:ext uri="{BB962C8B-B14F-4D97-AF65-F5344CB8AC3E}">
        <p14:creationId xmlns:p14="http://schemas.microsoft.com/office/powerpoint/2010/main" val="3950017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410EC-58AC-1101-035F-3B6C40F5819E}"/>
              </a:ext>
            </a:extLst>
          </p:cNvPr>
          <p:cNvSpPr>
            <a:spLocks noGrp="1"/>
          </p:cNvSpPr>
          <p:nvPr>
            <p:ph type="title"/>
          </p:nvPr>
        </p:nvSpPr>
        <p:spPr/>
        <p:txBody>
          <a:bodyPr/>
          <a:lstStyle/>
          <a:p>
            <a:r>
              <a:rPr lang="en-US" b="1" dirty="0">
                <a:solidFill>
                  <a:srgbClr val="42BA97"/>
                </a:solidFill>
                <a:latin typeface="Arial" panose="020B0604020202020204" pitchFamily="34" charset="0"/>
                <a:cs typeface="Arial" panose="020B0604020202020204" pitchFamily="34" charset="0"/>
              </a:rPr>
              <a:t> One who had a stroke earlier more prone to </a:t>
            </a:r>
            <a:r>
              <a:rPr lang="en-US" b="1" dirty="0" err="1">
                <a:solidFill>
                  <a:srgbClr val="42BA97"/>
                </a:solidFill>
                <a:latin typeface="Arial" panose="020B0604020202020204" pitchFamily="34" charset="0"/>
                <a:cs typeface="Arial" panose="020B0604020202020204" pitchFamily="34" charset="0"/>
              </a:rPr>
              <a:t>chd</a:t>
            </a:r>
            <a:r>
              <a:rPr lang="en-US" b="1" dirty="0">
                <a:solidFill>
                  <a:srgbClr val="42BA97"/>
                </a:solidFill>
                <a:latin typeface="Arial" panose="020B0604020202020204" pitchFamily="34" charset="0"/>
                <a:cs typeface="Arial" panose="020B0604020202020204" pitchFamily="34" charset="0"/>
              </a:rPr>
              <a:t> ?</a:t>
            </a:r>
            <a:endParaRPr lang="en-IN" b="1" dirty="0">
              <a:solidFill>
                <a:srgbClr val="42BA97"/>
              </a:solidFill>
              <a:latin typeface="Arial" panose="020B0604020202020204" pitchFamily="34" charset="0"/>
              <a:cs typeface="Arial" panose="020B0604020202020204" pitchFamily="34" charset="0"/>
            </a:endParaRPr>
          </a:p>
        </p:txBody>
      </p:sp>
      <p:pic>
        <p:nvPicPr>
          <p:cNvPr id="5" name="Content Placeholder 4" descr="A graph with a bar and numbers&#10;&#10;Description automatically generated with medium confidence">
            <a:extLst>
              <a:ext uri="{FF2B5EF4-FFF2-40B4-BE49-F238E27FC236}">
                <a16:creationId xmlns:a16="http://schemas.microsoft.com/office/drawing/2014/main" id="{BA58D682-E535-F12F-E211-AA50DFB4CEC5}"/>
              </a:ext>
            </a:extLst>
          </p:cNvPr>
          <p:cNvPicPr>
            <a:picLocks noGrp="1" noChangeAspect="1"/>
          </p:cNvPicPr>
          <p:nvPr>
            <p:ph idx="1"/>
          </p:nvPr>
        </p:nvPicPr>
        <p:blipFill>
          <a:blip r:embed="rId2"/>
          <a:stretch>
            <a:fillRect/>
          </a:stretch>
        </p:blipFill>
        <p:spPr>
          <a:xfrm>
            <a:off x="2181225" y="1320799"/>
            <a:ext cx="7829550" cy="5222875"/>
          </a:xfrm>
        </p:spPr>
      </p:pic>
    </p:spTree>
    <p:extLst>
      <p:ext uri="{BB962C8B-B14F-4D97-AF65-F5344CB8AC3E}">
        <p14:creationId xmlns:p14="http://schemas.microsoft.com/office/powerpoint/2010/main" val="3705547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58DA6-FEFC-AF67-C194-50ADFD560538}"/>
              </a:ext>
            </a:extLst>
          </p:cNvPr>
          <p:cNvSpPr>
            <a:spLocks noGrp="1"/>
          </p:cNvSpPr>
          <p:nvPr>
            <p:ph type="title"/>
          </p:nvPr>
        </p:nvSpPr>
        <p:spPr/>
        <p:txBody>
          <a:bodyPr/>
          <a:lstStyle/>
          <a:p>
            <a:r>
              <a:rPr lang="en-US" b="1" dirty="0">
                <a:solidFill>
                  <a:srgbClr val="42BA97"/>
                </a:solidFill>
                <a:latin typeface="Arial" panose="020B0604020202020204" pitchFamily="34" charset="0"/>
                <a:cs typeface="Arial" panose="020B0604020202020204" pitchFamily="34" charset="0"/>
              </a:rPr>
              <a:t>      Are patients with systolic bp at risk of </a:t>
            </a:r>
            <a:r>
              <a:rPr lang="en-US" b="1" dirty="0" err="1">
                <a:solidFill>
                  <a:srgbClr val="42BA97"/>
                </a:solidFill>
                <a:latin typeface="Arial" panose="020B0604020202020204" pitchFamily="34" charset="0"/>
                <a:cs typeface="Arial" panose="020B0604020202020204" pitchFamily="34" charset="0"/>
              </a:rPr>
              <a:t>chd</a:t>
            </a:r>
            <a:r>
              <a:rPr lang="en-US" b="1" dirty="0">
                <a:solidFill>
                  <a:srgbClr val="42BA97"/>
                </a:solidFill>
                <a:latin typeface="Arial" panose="020B0604020202020204" pitchFamily="34" charset="0"/>
                <a:cs typeface="Arial" panose="020B0604020202020204" pitchFamily="34" charset="0"/>
              </a:rPr>
              <a:t> ?</a:t>
            </a:r>
            <a:endParaRPr lang="en-IN" b="1" dirty="0">
              <a:solidFill>
                <a:srgbClr val="42BA97"/>
              </a:solidFill>
              <a:latin typeface="Arial" panose="020B0604020202020204" pitchFamily="34" charset="0"/>
              <a:cs typeface="Arial" panose="020B0604020202020204" pitchFamily="34" charset="0"/>
            </a:endParaRPr>
          </a:p>
        </p:txBody>
      </p:sp>
      <p:pic>
        <p:nvPicPr>
          <p:cNvPr id="5" name="Content Placeholder 4" descr="A graph of a chart&#10;&#10;Description automatically generated with medium confidence">
            <a:extLst>
              <a:ext uri="{FF2B5EF4-FFF2-40B4-BE49-F238E27FC236}">
                <a16:creationId xmlns:a16="http://schemas.microsoft.com/office/drawing/2014/main" id="{BAC45919-12E9-6DC8-3A8D-A14D43DFB13C}"/>
              </a:ext>
            </a:extLst>
          </p:cNvPr>
          <p:cNvPicPr>
            <a:picLocks noGrp="1" noChangeAspect="1"/>
          </p:cNvPicPr>
          <p:nvPr>
            <p:ph idx="1"/>
          </p:nvPr>
        </p:nvPicPr>
        <p:blipFill>
          <a:blip r:embed="rId2"/>
          <a:stretch>
            <a:fillRect/>
          </a:stretch>
        </p:blipFill>
        <p:spPr>
          <a:xfrm>
            <a:off x="2543175" y="1339850"/>
            <a:ext cx="7105649" cy="4984750"/>
          </a:xfrm>
        </p:spPr>
      </p:pic>
    </p:spTree>
    <p:extLst>
      <p:ext uri="{BB962C8B-B14F-4D97-AF65-F5344CB8AC3E}">
        <p14:creationId xmlns:p14="http://schemas.microsoft.com/office/powerpoint/2010/main" val="3118816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7C3B8-9FE1-BD26-C61C-818269F32302}"/>
              </a:ext>
            </a:extLst>
          </p:cNvPr>
          <p:cNvSpPr>
            <a:spLocks noGrp="1"/>
          </p:cNvSpPr>
          <p:nvPr>
            <p:ph type="title"/>
          </p:nvPr>
        </p:nvSpPr>
        <p:spPr/>
        <p:txBody>
          <a:bodyPr/>
          <a:lstStyle/>
          <a:p>
            <a:r>
              <a:rPr lang="en-US" b="1" dirty="0">
                <a:solidFill>
                  <a:srgbClr val="42BA97"/>
                </a:solidFill>
                <a:latin typeface="Arial" panose="020B0604020202020204" pitchFamily="34" charset="0"/>
                <a:cs typeface="Arial" panose="020B0604020202020204" pitchFamily="34" charset="0"/>
              </a:rPr>
              <a:t>       Are patients with diastolic bp at risk of </a:t>
            </a:r>
            <a:r>
              <a:rPr lang="en-US" b="1" dirty="0" err="1">
                <a:solidFill>
                  <a:srgbClr val="42BA97"/>
                </a:solidFill>
                <a:latin typeface="Arial" panose="020B0604020202020204" pitchFamily="34" charset="0"/>
                <a:cs typeface="Arial" panose="020B0604020202020204" pitchFamily="34" charset="0"/>
              </a:rPr>
              <a:t>chd</a:t>
            </a:r>
            <a:r>
              <a:rPr lang="en-US" b="1" dirty="0">
                <a:solidFill>
                  <a:srgbClr val="42BA97"/>
                </a:solidFill>
                <a:latin typeface="Arial" panose="020B0604020202020204" pitchFamily="34" charset="0"/>
                <a:cs typeface="Arial" panose="020B0604020202020204" pitchFamily="34" charset="0"/>
              </a:rPr>
              <a:t> ?</a:t>
            </a:r>
            <a:endParaRPr lang="en-IN" b="1" dirty="0">
              <a:solidFill>
                <a:srgbClr val="42BA97"/>
              </a:solidFill>
              <a:latin typeface="Arial" panose="020B0604020202020204" pitchFamily="34" charset="0"/>
              <a:cs typeface="Arial" panose="020B0604020202020204" pitchFamily="34" charset="0"/>
            </a:endParaRPr>
          </a:p>
        </p:txBody>
      </p:sp>
      <p:pic>
        <p:nvPicPr>
          <p:cNvPr id="5" name="Content Placeholder 4" descr="A chart with a few colored squares&#10;&#10;Description automatically generated with medium confidence">
            <a:extLst>
              <a:ext uri="{FF2B5EF4-FFF2-40B4-BE49-F238E27FC236}">
                <a16:creationId xmlns:a16="http://schemas.microsoft.com/office/drawing/2014/main" id="{E4F56A8A-73E6-F03E-42EE-F60A6E08F2CF}"/>
              </a:ext>
            </a:extLst>
          </p:cNvPr>
          <p:cNvPicPr>
            <a:picLocks noGrp="1" noChangeAspect="1"/>
          </p:cNvPicPr>
          <p:nvPr>
            <p:ph idx="1"/>
          </p:nvPr>
        </p:nvPicPr>
        <p:blipFill>
          <a:blip r:embed="rId2"/>
          <a:stretch>
            <a:fillRect/>
          </a:stretch>
        </p:blipFill>
        <p:spPr>
          <a:xfrm>
            <a:off x="2533650" y="1482244"/>
            <a:ext cx="7000875" cy="5013806"/>
          </a:xfrm>
        </p:spPr>
      </p:pic>
    </p:spTree>
    <p:extLst>
      <p:ext uri="{BB962C8B-B14F-4D97-AF65-F5344CB8AC3E}">
        <p14:creationId xmlns:p14="http://schemas.microsoft.com/office/powerpoint/2010/main" val="24455929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4DD34-F505-73BC-406E-B16A447331B8}"/>
              </a:ext>
            </a:extLst>
          </p:cNvPr>
          <p:cNvSpPr>
            <a:spLocks noGrp="1"/>
          </p:cNvSpPr>
          <p:nvPr>
            <p:ph type="title"/>
          </p:nvPr>
        </p:nvSpPr>
        <p:spPr/>
        <p:txBody>
          <a:bodyPr/>
          <a:lstStyle/>
          <a:p>
            <a:r>
              <a:rPr lang="en-US" b="1" dirty="0">
                <a:solidFill>
                  <a:srgbClr val="42BA97"/>
                </a:solidFill>
                <a:latin typeface="Arial" panose="020B0604020202020204" pitchFamily="34" charset="0"/>
                <a:cs typeface="Arial" panose="020B0604020202020204" pitchFamily="34" charset="0"/>
              </a:rPr>
              <a:t>is patients </a:t>
            </a:r>
            <a:r>
              <a:rPr lang="en-US" b="1" dirty="0" err="1">
                <a:solidFill>
                  <a:srgbClr val="42BA97"/>
                </a:solidFill>
                <a:latin typeface="Arial" panose="020B0604020202020204" pitchFamily="34" charset="0"/>
                <a:cs typeface="Arial" panose="020B0604020202020204" pitchFamily="34" charset="0"/>
              </a:rPr>
              <a:t>bmi</a:t>
            </a:r>
            <a:r>
              <a:rPr lang="en-US" b="1" dirty="0">
                <a:solidFill>
                  <a:srgbClr val="42BA97"/>
                </a:solidFill>
                <a:latin typeface="Arial" panose="020B0604020202020204" pitchFamily="34" charset="0"/>
                <a:cs typeface="Arial" panose="020B0604020202020204" pitchFamily="34" charset="0"/>
              </a:rPr>
              <a:t> important to show the risk of </a:t>
            </a:r>
            <a:r>
              <a:rPr lang="en-US" b="1" dirty="0" err="1">
                <a:solidFill>
                  <a:srgbClr val="42BA97"/>
                </a:solidFill>
                <a:latin typeface="Arial" panose="020B0604020202020204" pitchFamily="34" charset="0"/>
                <a:cs typeface="Arial" panose="020B0604020202020204" pitchFamily="34" charset="0"/>
              </a:rPr>
              <a:t>chd</a:t>
            </a:r>
            <a:r>
              <a:rPr lang="en-US" b="1" dirty="0">
                <a:solidFill>
                  <a:srgbClr val="42BA97"/>
                </a:solidFill>
                <a:latin typeface="Arial" panose="020B0604020202020204" pitchFamily="34" charset="0"/>
                <a:cs typeface="Arial" panose="020B0604020202020204" pitchFamily="34" charset="0"/>
              </a:rPr>
              <a:t> ?</a:t>
            </a:r>
            <a:endParaRPr lang="en-IN" b="1" dirty="0">
              <a:solidFill>
                <a:srgbClr val="42BA97"/>
              </a:solidFill>
              <a:latin typeface="Arial" panose="020B0604020202020204" pitchFamily="34" charset="0"/>
              <a:cs typeface="Arial" panose="020B0604020202020204" pitchFamily="34" charset="0"/>
            </a:endParaRPr>
          </a:p>
        </p:txBody>
      </p:sp>
      <p:pic>
        <p:nvPicPr>
          <p:cNvPr id="5" name="Content Placeholder 4" descr="A graph of a body mass index&#10;&#10;Description automatically generated">
            <a:extLst>
              <a:ext uri="{FF2B5EF4-FFF2-40B4-BE49-F238E27FC236}">
                <a16:creationId xmlns:a16="http://schemas.microsoft.com/office/drawing/2014/main" id="{938245E0-E037-A184-5389-9263488C098E}"/>
              </a:ext>
            </a:extLst>
          </p:cNvPr>
          <p:cNvPicPr>
            <a:picLocks noGrp="1" noChangeAspect="1"/>
          </p:cNvPicPr>
          <p:nvPr>
            <p:ph idx="1"/>
          </p:nvPr>
        </p:nvPicPr>
        <p:blipFill>
          <a:blip r:embed="rId2"/>
          <a:stretch>
            <a:fillRect/>
          </a:stretch>
        </p:blipFill>
        <p:spPr>
          <a:xfrm>
            <a:off x="1609724" y="1482244"/>
            <a:ext cx="8410575" cy="4673600"/>
          </a:xfrm>
        </p:spPr>
      </p:pic>
    </p:spTree>
    <p:extLst>
      <p:ext uri="{BB962C8B-B14F-4D97-AF65-F5344CB8AC3E}">
        <p14:creationId xmlns:p14="http://schemas.microsoft.com/office/powerpoint/2010/main" val="3369442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6A4D7-8614-6CFB-7B8C-629FEFCF1E99}"/>
              </a:ext>
            </a:extLst>
          </p:cNvPr>
          <p:cNvSpPr>
            <a:spLocks noGrp="1"/>
          </p:cNvSpPr>
          <p:nvPr>
            <p:ph type="title"/>
          </p:nvPr>
        </p:nvSpPr>
        <p:spPr/>
        <p:txBody>
          <a:bodyPr>
            <a:normAutofit fontScale="90000"/>
          </a:bodyPr>
          <a:lstStyle/>
          <a:p>
            <a:r>
              <a:rPr lang="en-US" b="1" dirty="0">
                <a:solidFill>
                  <a:srgbClr val="42BA97"/>
                </a:solidFill>
                <a:latin typeface="Arial" panose="020B0604020202020204" pitchFamily="34" charset="0"/>
                <a:cs typeface="Arial" panose="020B0604020202020204" pitchFamily="34" charset="0"/>
              </a:rPr>
              <a:t>        Can patients' glucose levels show the risk of </a:t>
            </a:r>
            <a:r>
              <a:rPr lang="en-US" b="1" dirty="0" err="1">
                <a:solidFill>
                  <a:srgbClr val="42BA97"/>
                </a:solidFill>
                <a:latin typeface="Arial" panose="020B0604020202020204" pitchFamily="34" charset="0"/>
                <a:cs typeface="Arial" panose="020B0604020202020204" pitchFamily="34" charset="0"/>
              </a:rPr>
              <a:t>chd</a:t>
            </a:r>
            <a:r>
              <a:rPr lang="en-US" b="1" dirty="0">
                <a:solidFill>
                  <a:srgbClr val="42BA97"/>
                </a:solidFill>
                <a:latin typeface="Arial" panose="020B0604020202020204" pitchFamily="34" charset="0"/>
                <a:cs typeface="Arial" panose="020B0604020202020204" pitchFamily="34" charset="0"/>
              </a:rPr>
              <a:t> ?</a:t>
            </a:r>
            <a:endParaRPr lang="en-IN" b="1" dirty="0">
              <a:solidFill>
                <a:srgbClr val="42BA97"/>
              </a:solidFill>
              <a:latin typeface="Arial" panose="020B0604020202020204" pitchFamily="34" charset="0"/>
              <a:cs typeface="Arial" panose="020B0604020202020204" pitchFamily="34" charset="0"/>
            </a:endParaRPr>
          </a:p>
        </p:txBody>
      </p:sp>
      <p:pic>
        <p:nvPicPr>
          <p:cNvPr id="5" name="Content Placeholder 4" descr="A graph of a bar chart&#10;&#10;Description automatically generated with medium confidence">
            <a:extLst>
              <a:ext uri="{FF2B5EF4-FFF2-40B4-BE49-F238E27FC236}">
                <a16:creationId xmlns:a16="http://schemas.microsoft.com/office/drawing/2014/main" id="{D1390B89-D731-C761-2D24-45F0C747D389}"/>
              </a:ext>
            </a:extLst>
          </p:cNvPr>
          <p:cNvPicPr>
            <a:picLocks noGrp="1" noChangeAspect="1"/>
          </p:cNvPicPr>
          <p:nvPr>
            <p:ph idx="1"/>
          </p:nvPr>
        </p:nvPicPr>
        <p:blipFill>
          <a:blip r:embed="rId2"/>
          <a:stretch>
            <a:fillRect/>
          </a:stretch>
        </p:blipFill>
        <p:spPr>
          <a:xfrm>
            <a:off x="2152651" y="1482244"/>
            <a:ext cx="7505700" cy="4673600"/>
          </a:xfrm>
        </p:spPr>
      </p:pic>
    </p:spTree>
    <p:extLst>
      <p:ext uri="{BB962C8B-B14F-4D97-AF65-F5344CB8AC3E}">
        <p14:creationId xmlns:p14="http://schemas.microsoft.com/office/powerpoint/2010/main" val="14404790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05A90-982B-4750-718B-AFB17BA1A8B9}"/>
              </a:ext>
            </a:extLst>
          </p:cNvPr>
          <p:cNvSpPr>
            <a:spLocks noGrp="1"/>
          </p:cNvSpPr>
          <p:nvPr>
            <p:ph type="title"/>
          </p:nvPr>
        </p:nvSpPr>
        <p:spPr/>
        <p:txBody>
          <a:bodyPr/>
          <a:lstStyle/>
          <a:p>
            <a:r>
              <a:rPr lang="en-US" b="1" dirty="0">
                <a:solidFill>
                  <a:srgbClr val="42BA97"/>
                </a:solidFill>
                <a:latin typeface="Arial" panose="020B0604020202020204" pitchFamily="34" charset="0"/>
                <a:cs typeface="Arial" panose="020B0604020202020204" pitchFamily="34" charset="0"/>
              </a:rPr>
              <a:t>          K-</a:t>
            </a:r>
            <a:r>
              <a:rPr lang="en-US" b="1" dirty="0" err="1">
                <a:solidFill>
                  <a:srgbClr val="42BA97"/>
                </a:solidFill>
                <a:latin typeface="Arial" panose="020B0604020202020204" pitchFamily="34" charset="0"/>
                <a:cs typeface="Arial" panose="020B0604020202020204" pitchFamily="34" charset="0"/>
              </a:rPr>
              <a:t>nn</a:t>
            </a:r>
            <a:r>
              <a:rPr lang="en-US" b="1" dirty="0">
                <a:solidFill>
                  <a:srgbClr val="42BA97"/>
                </a:solidFill>
                <a:latin typeface="Arial" panose="020B0604020202020204" pitchFamily="34" charset="0"/>
                <a:cs typeface="Arial" panose="020B0604020202020204" pitchFamily="34" charset="0"/>
              </a:rPr>
              <a:t> score with varying number of neighbors</a:t>
            </a:r>
            <a:endParaRPr lang="en-IN" b="1" dirty="0">
              <a:solidFill>
                <a:srgbClr val="42BA97"/>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1A62EE82-0AC6-11F9-4088-D3FDB72536B8}"/>
              </a:ext>
            </a:extLst>
          </p:cNvPr>
          <p:cNvPicPr>
            <a:picLocks noGrp="1" noChangeAspect="1"/>
          </p:cNvPicPr>
          <p:nvPr>
            <p:ph idx="1"/>
          </p:nvPr>
        </p:nvPicPr>
        <p:blipFill>
          <a:blip r:embed="rId2"/>
          <a:stretch>
            <a:fillRect/>
          </a:stretch>
        </p:blipFill>
        <p:spPr>
          <a:xfrm>
            <a:off x="1367161" y="1633151"/>
            <a:ext cx="8504808" cy="4421421"/>
          </a:xfrm>
        </p:spPr>
      </p:pic>
    </p:spTree>
    <p:extLst>
      <p:ext uri="{BB962C8B-B14F-4D97-AF65-F5344CB8AC3E}">
        <p14:creationId xmlns:p14="http://schemas.microsoft.com/office/powerpoint/2010/main" val="1925938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27DF4-4813-1CBC-4A11-01FE70EC1160}"/>
              </a:ext>
            </a:extLst>
          </p:cNvPr>
          <p:cNvSpPr>
            <a:spLocks noGrp="1"/>
          </p:cNvSpPr>
          <p:nvPr>
            <p:ph type="title"/>
          </p:nvPr>
        </p:nvSpPr>
        <p:spPr/>
        <p:txBody>
          <a:bodyPr/>
          <a:lstStyle/>
          <a:p>
            <a:r>
              <a:rPr lang="en-IN" b="1" dirty="0">
                <a:solidFill>
                  <a:srgbClr val="42BA97"/>
                </a:solidFill>
                <a:latin typeface="Arial" panose="020B0604020202020204" pitchFamily="34" charset="0"/>
                <a:cs typeface="Arial" panose="020B0604020202020204" pitchFamily="34" charset="0"/>
              </a:rPr>
              <a:t>                                   Roc </a:t>
            </a:r>
            <a:r>
              <a:rPr lang="en-IN" b="1" dirty="0" err="1">
                <a:solidFill>
                  <a:srgbClr val="42BA97"/>
                </a:solidFill>
                <a:latin typeface="Arial" panose="020B0604020202020204" pitchFamily="34" charset="0"/>
                <a:cs typeface="Arial" panose="020B0604020202020204" pitchFamily="34" charset="0"/>
              </a:rPr>
              <a:t>auc</a:t>
            </a:r>
            <a:r>
              <a:rPr lang="en-IN" b="1" dirty="0">
                <a:solidFill>
                  <a:srgbClr val="42BA97"/>
                </a:solidFill>
                <a:latin typeface="Arial" panose="020B0604020202020204" pitchFamily="34" charset="0"/>
                <a:cs typeface="Arial" panose="020B0604020202020204" pitchFamily="34" charset="0"/>
              </a:rPr>
              <a:t> curve for </a:t>
            </a:r>
            <a:r>
              <a:rPr lang="en-IN" b="1" dirty="0" err="1">
                <a:solidFill>
                  <a:srgbClr val="42BA97"/>
                </a:solidFill>
                <a:latin typeface="Arial" panose="020B0604020202020204" pitchFamily="34" charset="0"/>
                <a:cs typeface="Arial" panose="020B0604020202020204" pitchFamily="34" charset="0"/>
              </a:rPr>
              <a:t>knn</a:t>
            </a:r>
            <a:endParaRPr lang="en-IN" b="1" dirty="0">
              <a:solidFill>
                <a:srgbClr val="42BA97"/>
              </a:solidFill>
              <a:latin typeface="Arial" panose="020B0604020202020204" pitchFamily="34" charset="0"/>
              <a:cs typeface="Arial" panose="020B0604020202020204" pitchFamily="34" charset="0"/>
            </a:endParaRPr>
          </a:p>
        </p:txBody>
      </p:sp>
      <p:pic>
        <p:nvPicPr>
          <p:cNvPr id="5" name="Content Placeholder 4" descr="A graph of a curve&#10;&#10;Description automatically generated">
            <a:extLst>
              <a:ext uri="{FF2B5EF4-FFF2-40B4-BE49-F238E27FC236}">
                <a16:creationId xmlns:a16="http://schemas.microsoft.com/office/drawing/2014/main" id="{1C77AF71-8C8E-4DB5-07A7-024D1D059C90}"/>
              </a:ext>
            </a:extLst>
          </p:cNvPr>
          <p:cNvPicPr>
            <a:picLocks noGrp="1" noChangeAspect="1"/>
          </p:cNvPicPr>
          <p:nvPr>
            <p:ph idx="1"/>
          </p:nvPr>
        </p:nvPicPr>
        <p:blipFill>
          <a:blip r:embed="rId2"/>
          <a:stretch>
            <a:fillRect/>
          </a:stretch>
        </p:blipFill>
        <p:spPr>
          <a:xfrm>
            <a:off x="2233612" y="1698224"/>
            <a:ext cx="7724775" cy="4340625"/>
          </a:xfrm>
        </p:spPr>
      </p:pic>
    </p:spTree>
    <p:extLst>
      <p:ext uri="{BB962C8B-B14F-4D97-AF65-F5344CB8AC3E}">
        <p14:creationId xmlns:p14="http://schemas.microsoft.com/office/powerpoint/2010/main" val="5670810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1B51B-E3C5-081F-BDBE-FAC652FA81B5}"/>
              </a:ext>
            </a:extLst>
          </p:cNvPr>
          <p:cNvSpPr>
            <a:spLocks noGrp="1"/>
          </p:cNvSpPr>
          <p:nvPr>
            <p:ph type="title"/>
          </p:nvPr>
        </p:nvSpPr>
        <p:spPr/>
        <p:txBody>
          <a:bodyPr/>
          <a:lstStyle/>
          <a:p>
            <a:r>
              <a:rPr lang="en-IN" b="1" dirty="0">
                <a:solidFill>
                  <a:srgbClr val="42BA97"/>
                </a:solidFill>
                <a:latin typeface="Arial" panose="020B0604020202020204" pitchFamily="34" charset="0"/>
                <a:cs typeface="Arial" panose="020B0604020202020204" pitchFamily="34" charset="0"/>
              </a:rPr>
              <a:t>The best fitting Model: -</a:t>
            </a:r>
          </a:p>
        </p:txBody>
      </p:sp>
      <p:graphicFrame>
        <p:nvGraphicFramePr>
          <p:cNvPr id="5" name="Content Placeholder 4">
            <a:extLst>
              <a:ext uri="{FF2B5EF4-FFF2-40B4-BE49-F238E27FC236}">
                <a16:creationId xmlns:a16="http://schemas.microsoft.com/office/drawing/2014/main" id="{BCF6EA39-5BA3-6699-9B08-1C6A96B08302}"/>
              </a:ext>
            </a:extLst>
          </p:cNvPr>
          <p:cNvGraphicFramePr>
            <a:graphicFrameLocks noGrp="1"/>
          </p:cNvGraphicFramePr>
          <p:nvPr>
            <p:ph idx="1"/>
            <p:extLst>
              <p:ext uri="{D42A27DB-BD31-4B8C-83A1-F6EECF244321}">
                <p14:modId xmlns:p14="http://schemas.microsoft.com/office/powerpoint/2010/main" val="414696741"/>
              </p:ext>
            </p:extLst>
          </p:nvPr>
        </p:nvGraphicFramePr>
        <p:xfrm>
          <a:off x="1553593" y="2039894"/>
          <a:ext cx="8744508" cy="3511721"/>
        </p:xfrm>
        <a:graphic>
          <a:graphicData uri="http://schemas.openxmlformats.org/drawingml/2006/table">
            <a:tbl>
              <a:tblPr firstRow="1" bandRow="1">
                <a:tableStyleId>{5C22544A-7EE6-4342-B048-85BDC9FD1C3A}</a:tableStyleId>
              </a:tblPr>
              <a:tblGrid>
                <a:gridCol w="787376">
                  <a:extLst>
                    <a:ext uri="{9D8B030D-6E8A-4147-A177-3AD203B41FA5}">
                      <a16:colId xmlns:a16="http://schemas.microsoft.com/office/drawing/2014/main" val="3145905520"/>
                    </a:ext>
                  </a:extLst>
                </a:gridCol>
                <a:gridCol w="3038899">
                  <a:extLst>
                    <a:ext uri="{9D8B030D-6E8A-4147-A177-3AD203B41FA5}">
                      <a16:colId xmlns:a16="http://schemas.microsoft.com/office/drawing/2014/main" val="3189828168"/>
                    </a:ext>
                  </a:extLst>
                </a:gridCol>
                <a:gridCol w="2503503">
                  <a:extLst>
                    <a:ext uri="{9D8B030D-6E8A-4147-A177-3AD203B41FA5}">
                      <a16:colId xmlns:a16="http://schemas.microsoft.com/office/drawing/2014/main" val="217278808"/>
                    </a:ext>
                  </a:extLst>
                </a:gridCol>
                <a:gridCol w="2414730">
                  <a:extLst>
                    <a:ext uri="{9D8B030D-6E8A-4147-A177-3AD203B41FA5}">
                      <a16:colId xmlns:a16="http://schemas.microsoft.com/office/drawing/2014/main" val="1001021702"/>
                    </a:ext>
                  </a:extLst>
                </a:gridCol>
              </a:tblGrid>
              <a:tr h="233090">
                <a:tc>
                  <a:txBody>
                    <a:bodyPr/>
                    <a:lstStyle/>
                    <a:p>
                      <a:r>
                        <a:rPr lang="en-IN" dirty="0"/>
                        <a:t>Sr.no</a:t>
                      </a:r>
                    </a:p>
                  </a:txBody>
                  <a:tcPr/>
                </a:tc>
                <a:tc>
                  <a:txBody>
                    <a:bodyPr/>
                    <a:lstStyle/>
                    <a:p>
                      <a:r>
                        <a:rPr lang="en-IN" dirty="0"/>
                        <a:t>ML Model </a:t>
                      </a:r>
                    </a:p>
                  </a:txBody>
                  <a:tcPr/>
                </a:tc>
                <a:tc>
                  <a:txBody>
                    <a:bodyPr/>
                    <a:lstStyle/>
                    <a:p>
                      <a:r>
                        <a:rPr lang="en-IN" dirty="0"/>
                        <a:t>Test Accuracy Score </a:t>
                      </a:r>
                    </a:p>
                  </a:txBody>
                  <a:tcPr/>
                </a:tc>
                <a:tc>
                  <a:txBody>
                    <a:bodyPr/>
                    <a:lstStyle/>
                    <a:p>
                      <a:r>
                        <a:rPr lang="en-IN" dirty="0"/>
                        <a:t>Train Accuracy Score </a:t>
                      </a:r>
                    </a:p>
                  </a:txBody>
                  <a:tcPr/>
                </a:tc>
                <a:extLst>
                  <a:ext uri="{0D108BD9-81ED-4DB2-BD59-A6C34878D82A}">
                    <a16:rowId xmlns:a16="http://schemas.microsoft.com/office/drawing/2014/main" val="1356648423"/>
                  </a:ext>
                </a:extLst>
              </a:tr>
              <a:tr h="449423">
                <a:tc>
                  <a:txBody>
                    <a:bodyPr/>
                    <a:lstStyle/>
                    <a:p>
                      <a:pPr marL="0" indent="0">
                        <a:buFont typeface="+mj-lt"/>
                        <a:buNone/>
                      </a:pPr>
                      <a:r>
                        <a:rPr lang="en-US" dirty="0"/>
                        <a:t>1.</a:t>
                      </a:r>
                      <a:endParaRPr lang="en-IN" dirty="0"/>
                    </a:p>
                  </a:txBody>
                  <a:tcPr/>
                </a:tc>
                <a:tc>
                  <a:txBody>
                    <a:bodyPr/>
                    <a:lstStyle/>
                    <a:p>
                      <a:r>
                        <a:rPr lang="en-IN" dirty="0"/>
                        <a:t>Naive Bayes Classifier</a:t>
                      </a:r>
                    </a:p>
                  </a:txBody>
                  <a:tcPr/>
                </a:tc>
                <a:tc>
                  <a:txBody>
                    <a:bodyPr/>
                    <a:lstStyle/>
                    <a:p>
                      <a:r>
                        <a:rPr lang="en-IN" dirty="0"/>
                        <a:t>81 </a:t>
                      </a:r>
                    </a:p>
                  </a:txBody>
                  <a:tcPr/>
                </a:tc>
                <a:tc>
                  <a:txBody>
                    <a:bodyPr/>
                    <a:lstStyle/>
                    <a:p>
                      <a:r>
                        <a:rPr lang="en-IN" dirty="0"/>
                        <a:t>83 </a:t>
                      </a:r>
                    </a:p>
                  </a:txBody>
                  <a:tcPr/>
                </a:tc>
                <a:extLst>
                  <a:ext uri="{0D108BD9-81ED-4DB2-BD59-A6C34878D82A}">
                    <a16:rowId xmlns:a16="http://schemas.microsoft.com/office/drawing/2014/main" val="3108945688"/>
                  </a:ext>
                </a:extLst>
              </a:tr>
              <a:tr h="449423">
                <a:tc>
                  <a:txBody>
                    <a:bodyPr/>
                    <a:lstStyle/>
                    <a:p>
                      <a:pPr marL="0" indent="0">
                        <a:buFont typeface="+mj-lt"/>
                        <a:buNone/>
                      </a:pPr>
                      <a:r>
                        <a:rPr lang="en-US" dirty="0"/>
                        <a:t>2.</a:t>
                      </a:r>
                      <a:endParaRPr lang="en-IN" dirty="0"/>
                    </a:p>
                  </a:txBody>
                  <a:tcPr/>
                </a:tc>
                <a:tc>
                  <a:txBody>
                    <a:bodyPr/>
                    <a:lstStyle/>
                    <a:p>
                      <a:r>
                        <a:rPr lang="en-IN" dirty="0"/>
                        <a:t>KNN</a:t>
                      </a:r>
                    </a:p>
                  </a:txBody>
                  <a:tcPr/>
                </a:tc>
                <a:tc>
                  <a:txBody>
                    <a:bodyPr/>
                    <a:lstStyle/>
                    <a:p>
                      <a:r>
                        <a:rPr lang="en-US" dirty="0"/>
                        <a:t>84</a:t>
                      </a:r>
                      <a:endParaRPr lang="en-IN" dirty="0"/>
                    </a:p>
                  </a:txBody>
                  <a:tcPr/>
                </a:tc>
                <a:tc>
                  <a:txBody>
                    <a:bodyPr/>
                    <a:lstStyle/>
                    <a:p>
                      <a:r>
                        <a:rPr lang="en-US" dirty="0"/>
                        <a:t>86</a:t>
                      </a:r>
                      <a:endParaRPr lang="en-IN" dirty="0"/>
                    </a:p>
                  </a:txBody>
                  <a:tcPr/>
                </a:tc>
                <a:extLst>
                  <a:ext uri="{0D108BD9-81ED-4DB2-BD59-A6C34878D82A}">
                    <a16:rowId xmlns:a16="http://schemas.microsoft.com/office/drawing/2014/main" val="1631137126"/>
                  </a:ext>
                </a:extLst>
              </a:tr>
              <a:tr h="449423">
                <a:tc>
                  <a:txBody>
                    <a:bodyPr/>
                    <a:lstStyle/>
                    <a:p>
                      <a:pPr marL="0" indent="0">
                        <a:buFont typeface="+mj-lt"/>
                        <a:buNone/>
                      </a:pPr>
                      <a:r>
                        <a:rPr lang="en-US" dirty="0"/>
                        <a:t>3.</a:t>
                      </a:r>
                    </a:p>
                  </a:txBody>
                  <a:tcPr/>
                </a:tc>
                <a:tc>
                  <a:txBody>
                    <a:bodyPr/>
                    <a:lstStyle/>
                    <a:p>
                      <a:r>
                        <a:rPr lang="en-IN" dirty="0"/>
                        <a:t>Logistic Regression </a:t>
                      </a:r>
                    </a:p>
                  </a:txBody>
                  <a:tcPr/>
                </a:tc>
                <a:tc>
                  <a:txBody>
                    <a:bodyPr/>
                    <a:lstStyle/>
                    <a:p>
                      <a:r>
                        <a:rPr lang="en-US" dirty="0"/>
                        <a:t>84</a:t>
                      </a:r>
                      <a:endParaRPr lang="en-IN" dirty="0"/>
                    </a:p>
                  </a:txBody>
                  <a:tcPr/>
                </a:tc>
                <a:tc>
                  <a:txBody>
                    <a:bodyPr/>
                    <a:lstStyle/>
                    <a:p>
                      <a:r>
                        <a:rPr lang="en-US" dirty="0"/>
                        <a:t>86</a:t>
                      </a:r>
                      <a:endParaRPr lang="en-IN" dirty="0"/>
                    </a:p>
                  </a:txBody>
                  <a:tcPr/>
                </a:tc>
                <a:extLst>
                  <a:ext uri="{0D108BD9-81ED-4DB2-BD59-A6C34878D82A}">
                    <a16:rowId xmlns:a16="http://schemas.microsoft.com/office/drawing/2014/main" val="4214649541"/>
                  </a:ext>
                </a:extLst>
              </a:tr>
              <a:tr h="449423">
                <a:tc>
                  <a:txBody>
                    <a:bodyPr/>
                    <a:lstStyle/>
                    <a:p>
                      <a:pPr marL="0" indent="0">
                        <a:buFont typeface="+mj-lt"/>
                        <a:buNone/>
                      </a:pPr>
                      <a:r>
                        <a:rPr lang="en-US" dirty="0"/>
                        <a:t>4.</a:t>
                      </a:r>
                      <a:endParaRPr lang="en-IN" dirty="0"/>
                    </a:p>
                  </a:txBody>
                  <a:tcPr/>
                </a:tc>
                <a:tc>
                  <a:txBody>
                    <a:bodyPr/>
                    <a:lstStyle/>
                    <a:p>
                      <a:r>
                        <a:rPr lang="en-IN" dirty="0"/>
                        <a:t>Decision Tree </a:t>
                      </a:r>
                    </a:p>
                  </a:txBody>
                  <a:tcPr/>
                </a:tc>
                <a:tc>
                  <a:txBody>
                    <a:bodyPr/>
                    <a:lstStyle/>
                    <a:p>
                      <a:r>
                        <a:rPr lang="en-US" dirty="0"/>
                        <a:t>75</a:t>
                      </a:r>
                      <a:endParaRPr lang="en-IN" dirty="0"/>
                    </a:p>
                  </a:txBody>
                  <a:tcPr/>
                </a:tc>
                <a:tc>
                  <a:txBody>
                    <a:bodyPr/>
                    <a:lstStyle/>
                    <a:p>
                      <a:r>
                        <a:rPr lang="en-US" dirty="0"/>
                        <a:t>76</a:t>
                      </a:r>
                      <a:endParaRPr lang="en-IN" dirty="0"/>
                    </a:p>
                  </a:txBody>
                  <a:tcPr/>
                </a:tc>
                <a:extLst>
                  <a:ext uri="{0D108BD9-81ED-4DB2-BD59-A6C34878D82A}">
                    <a16:rowId xmlns:a16="http://schemas.microsoft.com/office/drawing/2014/main" val="3942444164"/>
                  </a:ext>
                </a:extLst>
              </a:tr>
              <a:tr h="449423">
                <a:tc>
                  <a:txBody>
                    <a:bodyPr/>
                    <a:lstStyle/>
                    <a:p>
                      <a:pPr marL="0" indent="0">
                        <a:buFont typeface="+mj-lt"/>
                        <a:buNone/>
                      </a:pPr>
                      <a:r>
                        <a:rPr lang="en-US" dirty="0"/>
                        <a:t>5.</a:t>
                      </a:r>
                      <a:endParaRPr lang="en-IN" dirty="0"/>
                    </a:p>
                  </a:txBody>
                  <a:tcPr/>
                </a:tc>
                <a:tc>
                  <a:txBody>
                    <a:bodyPr/>
                    <a:lstStyle/>
                    <a:p>
                      <a:r>
                        <a:rPr lang="en-IN" dirty="0"/>
                        <a:t>Random Forest</a:t>
                      </a:r>
                    </a:p>
                  </a:txBody>
                  <a:tcPr/>
                </a:tc>
                <a:tc>
                  <a:txBody>
                    <a:bodyPr/>
                    <a:lstStyle/>
                    <a:p>
                      <a:r>
                        <a:rPr lang="en-US" dirty="0"/>
                        <a:t>89</a:t>
                      </a:r>
                      <a:endParaRPr lang="en-IN" dirty="0"/>
                    </a:p>
                  </a:txBody>
                  <a:tcPr/>
                </a:tc>
                <a:tc>
                  <a:txBody>
                    <a:bodyPr/>
                    <a:lstStyle/>
                    <a:p>
                      <a:r>
                        <a:rPr lang="en-US" dirty="0"/>
                        <a:t>99.8</a:t>
                      </a:r>
                      <a:endParaRPr lang="en-IN" dirty="0"/>
                    </a:p>
                  </a:txBody>
                  <a:tcPr/>
                </a:tc>
                <a:extLst>
                  <a:ext uri="{0D108BD9-81ED-4DB2-BD59-A6C34878D82A}">
                    <a16:rowId xmlns:a16="http://schemas.microsoft.com/office/drawing/2014/main" val="602610475"/>
                  </a:ext>
                </a:extLst>
              </a:tr>
              <a:tr h="449423">
                <a:tc>
                  <a:txBody>
                    <a:bodyPr/>
                    <a:lstStyle/>
                    <a:p>
                      <a:pPr marL="0" indent="0">
                        <a:buFont typeface="+mj-lt"/>
                        <a:buNone/>
                      </a:pPr>
                      <a:r>
                        <a:rPr lang="en-US" dirty="0"/>
                        <a:t>6.</a:t>
                      </a:r>
                      <a:endParaRPr lang="en-IN" dirty="0"/>
                    </a:p>
                  </a:txBody>
                  <a:tcPr/>
                </a:tc>
                <a:tc>
                  <a:txBody>
                    <a:bodyPr/>
                    <a:lstStyle/>
                    <a:p>
                      <a:r>
                        <a:rPr lang="en-IN" dirty="0"/>
                        <a:t>Gradient Boost</a:t>
                      </a:r>
                    </a:p>
                  </a:txBody>
                  <a:tcPr/>
                </a:tc>
                <a:tc>
                  <a:txBody>
                    <a:bodyPr/>
                    <a:lstStyle/>
                    <a:p>
                      <a:r>
                        <a:rPr lang="en-US" dirty="0"/>
                        <a:t>87</a:t>
                      </a:r>
                      <a:endParaRPr lang="en-IN" dirty="0"/>
                    </a:p>
                  </a:txBody>
                  <a:tcPr/>
                </a:tc>
                <a:tc>
                  <a:txBody>
                    <a:bodyPr/>
                    <a:lstStyle/>
                    <a:p>
                      <a:r>
                        <a:rPr lang="en-US" dirty="0"/>
                        <a:t>90</a:t>
                      </a:r>
                      <a:endParaRPr lang="en-IN" dirty="0"/>
                    </a:p>
                  </a:txBody>
                  <a:tcPr/>
                </a:tc>
                <a:extLst>
                  <a:ext uri="{0D108BD9-81ED-4DB2-BD59-A6C34878D82A}">
                    <a16:rowId xmlns:a16="http://schemas.microsoft.com/office/drawing/2014/main" val="2577988291"/>
                  </a:ext>
                </a:extLst>
              </a:tr>
              <a:tr h="449423">
                <a:tc>
                  <a:txBody>
                    <a:bodyPr/>
                    <a:lstStyle/>
                    <a:p>
                      <a:pPr marL="0" indent="0">
                        <a:buFont typeface="+mj-lt"/>
                        <a:buNone/>
                      </a:pPr>
                      <a:r>
                        <a:rPr lang="en-US" dirty="0"/>
                        <a:t>7.</a:t>
                      </a:r>
                      <a:endParaRPr lang="en-IN" dirty="0"/>
                    </a:p>
                  </a:txBody>
                  <a:tcPr/>
                </a:tc>
                <a:tc>
                  <a:txBody>
                    <a:bodyPr/>
                    <a:lstStyle/>
                    <a:p>
                      <a:r>
                        <a:rPr lang="en-IN" dirty="0" err="1"/>
                        <a:t>XGBoost</a:t>
                      </a:r>
                      <a:r>
                        <a:rPr lang="en-IN" dirty="0"/>
                        <a:t> </a:t>
                      </a:r>
                    </a:p>
                  </a:txBody>
                  <a:tcPr/>
                </a:tc>
                <a:tc>
                  <a:txBody>
                    <a:bodyPr/>
                    <a:lstStyle/>
                    <a:p>
                      <a:r>
                        <a:rPr lang="en-US" dirty="0"/>
                        <a:t>97</a:t>
                      </a:r>
                      <a:endParaRPr lang="en-IN" dirty="0"/>
                    </a:p>
                  </a:txBody>
                  <a:tcPr/>
                </a:tc>
                <a:tc>
                  <a:txBody>
                    <a:bodyPr/>
                    <a:lstStyle/>
                    <a:p>
                      <a:r>
                        <a:rPr lang="en-US" dirty="0"/>
                        <a:t>83</a:t>
                      </a:r>
                      <a:endParaRPr lang="en-IN" dirty="0"/>
                    </a:p>
                  </a:txBody>
                  <a:tcPr/>
                </a:tc>
                <a:extLst>
                  <a:ext uri="{0D108BD9-81ED-4DB2-BD59-A6C34878D82A}">
                    <a16:rowId xmlns:a16="http://schemas.microsoft.com/office/drawing/2014/main" val="2307587690"/>
                  </a:ext>
                </a:extLst>
              </a:tr>
            </a:tbl>
          </a:graphicData>
        </a:graphic>
      </p:graphicFrame>
    </p:spTree>
    <p:extLst>
      <p:ext uri="{BB962C8B-B14F-4D97-AF65-F5344CB8AC3E}">
        <p14:creationId xmlns:p14="http://schemas.microsoft.com/office/powerpoint/2010/main" val="360567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61280" y="1157733"/>
            <a:ext cx="11029615" cy="4673324"/>
          </a:xfrm>
        </p:spPr>
        <p:txBody>
          <a:bodyPr/>
          <a:lstStyle/>
          <a:p>
            <a:pPr marL="0" indent="0">
              <a:buNone/>
            </a:pPr>
            <a:r>
              <a:rPr lang="en-US" sz="1800" b="1" dirty="0">
                <a:latin typeface="Arial" panose="020B0604020202020204" pitchFamily="34" charset="0"/>
                <a:cs typeface="Arial" panose="020B0604020202020204" pitchFamily="34" charset="0"/>
              </a:rPr>
              <a:t>EXAMPLE :</a:t>
            </a:r>
          </a:p>
          <a:p>
            <a:r>
              <a:rPr lang="en-US" sz="1400" dirty="0">
                <a:latin typeface="Arial" panose="020B0604020202020204" pitchFamily="34" charset="0"/>
                <a:cs typeface="Arial" panose="020B0604020202020204" pitchFamily="34" charset="0"/>
              </a:rPr>
              <a:t>The dataset is from an ongoing cardiovascular study on residents of the town of Framingham, Massachusetts.</a:t>
            </a:r>
          </a:p>
          <a:p>
            <a:r>
              <a:rPr lang="en-US" sz="1400" dirty="0">
                <a:latin typeface="Arial" panose="020B0604020202020204" pitchFamily="34" charset="0"/>
                <a:cs typeface="Arial" panose="020B0604020202020204" pitchFamily="34" charset="0"/>
              </a:rPr>
              <a:t>The classification goal is to predict whether the parent has a 10-year risk of future coronary heart disease (CHD). </a:t>
            </a:r>
          </a:p>
          <a:p>
            <a:r>
              <a:rPr lang="en-US" sz="1400" dirty="0">
                <a:latin typeface="Arial" panose="020B0604020202020204" pitchFamily="34" charset="0"/>
                <a:cs typeface="Arial" panose="020B0604020202020204" pitchFamily="34" charset="0"/>
              </a:rPr>
              <a:t>The dataset provides the parents’ information. It includes over 4,000 records and 15 attributes. Variable Each attribute is a potential risk factor. There are both demographic, behavioral, and medical risk factors.</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7AA91-AAD7-E749-2A84-EFD9970FDE77}"/>
              </a:ext>
            </a:extLst>
          </p:cNvPr>
          <p:cNvSpPr>
            <a:spLocks noGrp="1"/>
          </p:cNvSpPr>
          <p:nvPr>
            <p:ph type="title"/>
          </p:nvPr>
        </p:nvSpPr>
        <p:spPr/>
        <p:txBody>
          <a:bodyPr/>
          <a:lstStyle/>
          <a:p>
            <a:r>
              <a:rPr lang="en-IN" b="1">
                <a:solidFill>
                  <a:srgbClr val="42BA97"/>
                </a:solidFill>
                <a:latin typeface="Arial" panose="020B0604020202020204" pitchFamily="34" charset="0"/>
                <a:cs typeface="Arial" panose="020B0604020202020204" pitchFamily="34" charset="0"/>
              </a:rPr>
              <a:t>                                    Confusion Matrix</a:t>
            </a:r>
            <a:endParaRPr lang="en-IN" b="1" dirty="0">
              <a:solidFill>
                <a:srgbClr val="42BA97"/>
              </a:solidFill>
              <a:latin typeface="Arial" panose="020B0604020202020204" pitchFamily="34" charset="0"/>
              <a:cs typeface="Arial" panose="020B0604020202020204" pitchFamily="34" charset="0"/>
            </a:endParaRPr>
          </a:p>
        </p:txBody>
      </p:sp>
      <p:pic>
        <p:nvPicPr>
          <p:cNvPr id="27" name="Content Placeholder 26" descr="A chart of confusion matrix&#10;&#10;Description automatically generated">
            <a:extLst>
              <a:ext uri="{FF2B5EF4-FFF2-40B4-BE49-F238E27FC236}">
                <a16:creationId xmlns:a16="http://schemas.microsoft.com/office/drawing/2014/main" id="{CC22FB49-C28A-2D3C-8AC1-26269932C70B}"/>
              </a:ext>
            </a:extLst>
          </p:cNvPr>
          <p:cNvPicPr>
            <a:picLocks noGrp="1" noChangeAspect="1"/>
          </p:cNvPicPr>
          <p:nvPr>
            <p:ph idx="1"/>
          </p:nvPr>
        </p:nvPicPr>
        <p:blipFill>
          <a:blip r:embed="rId2"/>
          <a:stretch>
            <a:fillRect/>
          </a:stretch>
        </p:blipFill>
        <p:spPr>
          <a:xfrm>
            <a:off x="6370811" y="1154097"/>
            <a:ext cx="3726125" cy="2723589"/>
          </a:xfrm>
        </p:spPr>
      </p:pic>
      <p:pic>
        <p:nvPicPr>
          <p:cNvPr id="31" name="Picture 30" descr="A chart of different colors&#10;&#10;Description automatically generated with medium confidence">
            <a:extLst>
              <a:ext uri="{FF2B5EF4-FFF2-40B4-BE49-F238E27FC236}">
                <a16:creationId xmlns:a16="http://schemas.microsoft.com/office/drawing/2014/main" id="{EBE252C2-DA25-F187-797F-403B20C71ECB}"/>
              </a:ext>
            </a:extLst>
          </p:cNvPr>
          <p:cNvPicPr>
            <a:picLocks noChangeAspect="1"/>
          </p:cNvPicPr>
          <p:nvPr/>
        </p:nvPicPr>
        <p:blipFill>
          <a:blip r:embed="rId3"/>
          <a:stretch>
            <a:fillRect/>
          </a:stretch>
        </p:blipFill>
        <p:spPr>
          <a:xfrm>
            <a:off x="2016478" y="1232452"/>
            <a:ext cx="3862248" cy="2591969"/>
          </a:xfrm>
          <a:prstGeom prst="rect">
            <a:avLst/>
          </a:prstGeom>
        </p:spPr>
      </p:pic>
      <p:pic>
        <p:nvPicPr>
          <p:cNvPr id="35" name="Picture 34" descr="A diagram of a graph&#10;&#10;Description automatically generated with medium confidence">
            <a:extLst>
              <a:ext uri="{FF2B5EF4-FFF2-40B4-BE49-F238E27FC236}">
                <a16:creationId xmlns:a16="http://schemas.microsoft.com/office/drawing/2014/main" id="{444DE027-D14F-3499-A1C5-938682EC2A96}"/>
              </a:ext>
            </a:extLst>
          </p:cNvPr>
          <p:cNvPicPr>
            <a:picLocks noChangeAspect="1"/>
          </p:cNvPicPr>
          <p:nvPr/>
        </p:nvPicPr>
        <p:blipFill>
          <a:blip r:embed="rId4"/>
          <a:stretch>
            <a:fillRect/>
          </a:stretch>
        </p:blipFill>
        <p:spPr>
          <a:xfrm>
            <a:off x="2016478" y="3799331"/>
            <a:ext cx="3730332" cy="2927079"/>
          </a:xfrm>
          <a:prstGeom prst="rect">
            <a:avLst/>
          </a:prstGeom>
        </p:spPr>
      </p:pic>
      <p:pic>
        <p:nvPicPr>
          <p:cNvPr id="39" name="Picture 38" descr="A diagram of a test">
            <a:extLst>
              <a:ext uri="{FF2B5EF4-FFF2-40B4-BE49-F238E27FC236}">
                <a16:creationId xmlns:a16="http://schemas.microsoft.com/office/drawing/2014/main" id="{42B981B7-4741-52F3-BD16-7C579FBA5D6E}"/>
              </a:ext>
            </a:extLst>
          </p:cNvPr>
          <p:cNvPicPr>
            <a:picLocks noChangeAspect="1"/>
          </p:cNvPicPr>
          <p:nvPr/>
        </p:nvPicPr>
        <p:blipFill>
          <a:blip r:embed="rId5"/>
          <a:stretch>
            <a:fillRect/>
          </a:stretch>
        </p:blipFill>
        <p:spPr>
          <a:xfrm>
            <a:off x="6370811" y="3797743"/>
            <a:ext cx="3726125" cy="2927079"/>
          </a:xfrm>
          <a:prstGeom prst="rect">
            <a:avLst/>
          </a:prstGeom>
        </p:spPr>
      </p:pic>
    </p:spTree>
    <p:extLst>
      <p:ext uri="{BB962C8B-B14F-4D97-AF65-F5344CB8AC3E}">
        <p14:creationId xmlns:p14="http://schemas.microsoft.com/office/powerpoint/2010/main" val="9554861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9271-69C4-79AD-9458-219642740F06}"/>
              </a:ext>
            </a:extLst>
          </p:cNvPr>
          <p:cNvSpPr>
            <a:spLocks noGrp="1"/>
          </p:cNvSpPr>
          <p:nvPr>
            <p:ph type="title"/>
          </p:nvPr>
        </p:nvSpPr>
        <p:spPr/>
        <p:txBody>
          <a:bodyPr/>
          <a:lstStyle/>
          <a:p>
            <a:r>
              <a:rPr lang="en-IN" dirty="0"/>
              <a:t>                                   </a:t>
            </a:r>
            <a:r>
              <a:rPr lang="en-IN" b="1" dirty="0">
                <a:solidFill>
                  <a:srgbClr val="42BA97"/>
                </a:solidFill>
                <a:latin typeface="Arial" panose="020B0604020202020204" pitchFamily="34" charset="0"/>
                <a:cs typeface="Arial" panose="020B0604020202020204" pitchFamily="34" charset="0"/>
              </a:rPr>
              <a:t>The Feature Importance</a:t>
            </a:r>
          </a:p>
        </p:txBody>
      </p:sp>
      <p:pic>
        <p:nvPicPr>
          <p:cNvPr id="5" name="Content Placeholder 4" descr="A graph with blue bars&#10;&#10;Description automatically generated">
            <a:extLst>
              <a:ext uri="{FF2B5EF4-FFF2-40B4-BE49-F238E27FC236}">
                <a16:creationId xmlns:a16="http://schemas.microsoft.com/office/drawing/2014/main" id="{07039F7C-DD00-7E00-690A-31B638F5CA60}"/>
              </a:ext>
            </a:extLst>
          </p:cNvPr>
          <p:cNvPicPr>
            <a:picLocks noGrp="1" noChangeAspect="1"/>
          </p:cNvPicPr>
          <p:nvPr>
            <p:ph idx="1"/>
          </p:nvPr>
        </p:nvPicPr>
        <p:blipFill>
          <a:blip r:embed="rId2"/>
          <a:stretch>
            <a:fillRect/>
          </a:stretch>
        </p:blipFill>
        <p:spPr>
          <a:xfrm>
            <a:off x="2324100" y="1482244"/>
            <a:ext cx="7010400" cy="4673600"/>
          </a:xfrm>
        </p:spPr>
      </p:pic>
    </p:spTree>
    <p:extLst>
      <p:ext uri="{BB962C8B-B14F-4D97-AF65-F5344CB8AC3E}">
        <p14:creationId xmlns:p14="http://schemas.microsoft.com/office/powerpoint/2010/main" val="3476005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541538"/>
            <a:ext cx="10897635" cy="5539666"/>
          </a:xfrm>
        </p:spPr>
        <p:txBody>
          <a:bodyPr>
            <a:normAutofit/>
          </a:bodyPr>
          <a:lstStyle/>
          <a:p>
            <a:pPr marL="0" indent="0">
              <a:buNone/>
            </a:pPr>
            <a:r>
              <a:rPr lang="en-US" sz="2000" dirty="0">
                <a:latin typeface="Arial" panose="020B0604020202020204" pitchFamily="34" charset="0"/>
                <a:cs typeface="Arial" panose="020B0604020202020204" pitchFamily="34" charset="0"/>
              </a:rPr>
              <a:t>A cardiovascular disease detection model has been built using no of ML classification modelling techniques.</a:t>
            </a:r>
          </a:p>
          <a:p>
            <a:pPr marL="0" indent="0">
              <a:buNone/>
            </a:pPr>
            <a:r>
              <a:rPr lang="en-US" sz="2000" dirty="0">
                <a:latin typeface="Arial" panose="020B0604020202020204" pitchFamily="34" charset="0"/>
                <a:cs typeface="Arial" panose="020B0604020202020204" pitchFamily="34" charset="0"/>
              </a:rPr>
              <a:t>This project once deployed can possibly help predict the parents for cardiovascular disease based to their past medical history Blood pressure, Body mass index, Sugar levels etc.</a:t>
            </a:r>
          </a:p>
          <a:p>
            <a:pPr marL="0" indent="0">
              <a:buNone/>
            </a:pPr>
            <a:r>
              <a:rPr lang="en-US" sz="2000" dirty="0">
                <a:latin typeface="Arial" panose="020B0604020202020204" pitchFamily="34" charset="0"/>
                <a:cs typeface="Arial" panose="020B0604020202020204" pitchFamily="34" charset="0"/>
              </a:rPr>
              <a:t>The algorithms used in building the model are Logistic regression, Decision trees, KNN, Random Forest classifier, Naive bayes classifier, Gradient boost and </a:t>
            </a:r>
            <a:r>
              <a:rPr lang="en-US" sz="2000" dirty="0" err="1">
                <a:latin typeface="Arial" panose="020B0604020202020204" pitchFamily="34" charset="0"/>
                <a:cs typeface="Arial" panose="020B0604020202020204" pitchFamily="34" charset="0"/>
              </a:rPr>
              <a:t>XGboost</a:t>
            </a:r>
            <a:r>
              <a:rPr lang="en-US" sz="2000" dirty="0">
                <a:latin typeface="Arial" panose="020B0604020202020204" pitchFamily="34" charset="0"/>
                <a:cs typeface="Arial" panose="020B0604020202020204" pitchFamily="34" charset="0"/>
              </a:rPr>
              <a:t>.</a:t>
            </a:r>
          </a:p>
          <a:p>
            <a:pPr marL="0" indent="0">
              <a:buNone/>
            </a:pPr>
            <a:r>
              <a:rPr lang="en-US" sz="2000" dirty="0">
                <a:latin typeface="Arial" panose="020B0604020202020204" pitchFamily="34" charset="0"/>
                <a:cs typeface="Arial" panose="020B0604020202020204" pitchFamily="34" charset="0"/>
              </a:rPr>
              <a:t>The top three models with best accuracy are Gradient boost, Random Forest &amp; </a:t>
            </a:r>
            <a:r>
              <a:rPr lang="en-US" sz="2000" dirty="0" err="1">
                <a:latin typeface="Arial" panose="020B0604020202020204" pitchFamily="34" charset="0"/>
                <a:cs typeface="Arial" panose="020B0604020202020204" pitchFamily="34" charset="0"/>
              </a:rPr>
              <a:t>XGboost</a:t>
            </a:r>
            <a:r>
              <a:rPr lang="en-US" sz="2000" dirty="0">
                <a:latin typeface="Arial" panose="020B0604020202020204" pitchFamily="34" charset="0"/>
                <a:cs typeface="Arial" panose="020B0604020202020204" pitchFamily="34" charset="0"/>
              </a:rPr>
              <a:t> with accuracy of 87%, 89%, and 97%, respectively.</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3293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3589570"/>
          </a:xfrm>
        </p:spPr>
        <p:txBody>
          <a:bodyPr>
            <a:normAutofit/>
          </a:bodyPr>
          <a:lstStyle/>
          <a:p>
            <a:pPr marL="305435" indent="-305435"/>
            <a:r>
              <a:rPr lang="en-US" sz="1800" dirty="0">
                <a:latin typeface="Arial" panose="020B0604020202020204" pitchFamily="34" charset="0"/>
                <a:cs typeface="Arial" panose="020B0604020202020204" pitchFamily="34" charset="0"/>
              </a:rPr>
              <a:t>The project successfully developed a predictive model for CHD risk that can assist healthcare professionals in early diagnosis and treatment planning. The use of </a:t>
            </a:r>
            <a:r>
              <a:rPr lang="en-US" sz="1800" dirty="0" err="1">
                <a:latin typeface="Arial" panose="020B0604020202020204" pitchFamily="34" charset="0"/>
                <a:cs typeface="Arial" panose="020B0604020202020204" pitchFamily="34" charset="0"/>
              </a:rPr>
              <a:t>XGBoost</a:t>
            </a:r>
            <a:r>
              <a:rPr lang="en-US" sz="1800" dirty="0">
                <a:latin typeface="Arial" panose="020B0604020202020204" pitchFamily="34" charset="0"/>
                <a:cs typeface="Arial" panose="020B0604020202020204" pitchFamily="34" charset="0"/>
              </a:rPr>
              <a:t>, combined with careful data preprocessing and feature engineering, resulted in a model with high recall, crucial for minimizing the risk of undiagnosed CHD cases..</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buFont typeface="Arial" panose="020B0604020202020204" pitchFamily="34" charset="0"/>
              <a:buChar char="•"/>
            </a:pPr>
            <a:r>
              <a:rPr lang="en-US" sz="1800" dirty="0">
                <a:latin typeface="Arial" panose="020B0604020202020204" pitchFamily="34" charset="0"/>
                <a:cs typeface="Arial" panose="020B0604020202020204" pitchFamily="34" charset="0"/>
              </a:rPr>
              <a:t>Incorporating additional risk factors such as genetic data</a:t>
            </a:r>
          </a:p>
          <a:p>
            <a:pPr>
              <a:buFont typeface="Arial" panose="020B0604020202020204" pitchFamily="34" charset="0"/>
              <a:buChar char="•"/>
            </a:pPr>
            <a:r>
              <a:rPr lang="en-US" sz="1800" dirty="0">
                <a:latin typeface="Arial" panose="020B0604020202020204" pitchFamily="34" charset="0"/>
                <a:cs typeface="Arial" panose="020B0604020202020204" pitchFamily="34" charset="0"/>
              </a:rPr>
              <a:t>Implementing real-time data processing for continuous risk assessment</a:t>
            </a:r>
          </a:p>
          <a:p>
            <a:pPr>
              <a:buFont typeface="Arial" panose="020B0604020202020204" pitchFamily="34" charset="0"/>
              <a:buChar char="•"/>
            </a:pPr>
            <a:r>
              <a:rPr lang="en-US" sz="1800" dirty="0">
                <a:latin typeface="Arial" panose="020B0604020202020204" pitchFamily="34" charset="0"/>
                <a:cs typeface="Arial" panose="020B0604020202020204" pitchFamily="34" charset="0"/>
              </a:rPr>
              <a:t>Expanding the model to predict other cardiovascular diseases</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3" y="565179"/>
            <a:ext cx="11029615" cy="4673324"/>
          </a:xfrm>
        </p:spPr>
        <p:txBody>
          <a:bodyPr>
            <a:normAutofit/>
          </a:bodyPr>
          <a:lstStyle/>
          <a:p>
            <a:pPr marL="0" indent="0">
              <a:buNone/>
            </a:pPr>
            <a:r>
              <a:rPr lang="en-IN" sz="2000" b="1" dirty="0">
                <a:latin typeface="Arial" panose="020B0604020202020204" pitchFamily="34" charset="0"/>
                <a:cs typeface="Arial" panose="020B0604020202020204" pitchFamily="34" charset="0"/>
              </a:rPr>
              <a:t>KAGGLE DATASET:</a:t>
            </a:r>
          </a:p>
          <a:p>
            <a:pPr marL="0" indent="0">
              <a:buNone/>
            </a:pPr>
            <a:r>
              <a:rPr lang="en-IN" sz="2000" dirty="0">
                <a:latin typeface="Arial" panose="020B0604020202020204" pitchFamily="34" charset="0"/>
                <a:cs typeface="Arial" panose="020B0604020202020204" pitchFamily="34" charset="0"/>
                <a:hlinkClick r:id="rId2"/>
              </a:rPr>
              <a:t>https://www.kaggle.com/datasets/christofel04/cardiovascular-studydataset-predict-heart-disease</a:t>
            </a:r>
            <a:endParaRPr lang="en-IN" sz="2000" dirty="0">
              <a:latin typeface="Arial" panose="020B0604020202020204" pitchFamily="34" charset="0"/>
              <a:cs typeface="Arial" panose="020B0604020202020204" pitchFamily="34" charset="0"/>
            </a:endParaRPr>
          </a:p>
          <a:p>
            <a:pPr marL="0" indent="0">
              <a:buNone/>
            </a:pPr>
            <a:r>
              <a:rPr lang="en-IN" sz="2000" b="1" dirty="0">
                <a:latin typeface="Arial" panose="020B0604020202020204" pitchFamily="34" charset="0"/>
                <a:cs typeface="Arial" panose="020B0604020202020204" pitchFamily="34" charset="0"/>
              </a:rPr>
              <a:t>GITHUB :</a:t>
            </a:r>
          </a:p>
          <a:p>
            <a:pPr marL="0" indent="0">
              <a:buNone/>
            </a:pPr>
            <a:r>
              <a:rPr lang="en-IN" sz="2000" dirty="0">
                <a:latin typeface="Arial" panose="020B0604020202020204" pitchFamily="34" charset="0"/>
                <a:cs typeface="Arial" panose="020B0604020202020204" pitchFamily="34" charset="0"/>
                <a:hlinkClick r:id="rId3"/>
              </a:rPr>
              <a:t>https://github.com/AnandKumar56/Anand--Cardiovascular-Risk-Prediction</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Rectangle 12">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Rectangle 14">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16">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Rectangle 1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1" name="Rectangle 2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638620" y="863695"/>
            <a:ext cx="3511233" cy="3779995"/>
          </a:xfrm>
        </p:spPr>
        <p:txBody>
          <a:bodyPr vert="horz" lIns="91440" tIns="45720" rIns="91440" bIns="45720" rtlCol="0" anchor="ctr">
            <a:normAutofit/>
          </a:bodyPr>
          <a:lstStyle/>
          <a:p>
            <a:r>
              <a:rPr lang="en-US" sz="3600">
                <a:solidFill>
                  <a:srgbClr val="FFFFFF"/>
                </a:solidFill>
              </a:rPr>
              <a:t>course certificate 1 </a:t>
            </a:r>
          </a:p>
        </p:txBody>
      </p:sp>
      <p:sp>
        <p:nvSpPr>
          <p:cNvPr id="23" name="Rectangle 2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 name="Picture 5" descr="A close-up of a certificate&#10;&#10;Description automatically generated">
            <a:extLst>
              <a:ext uri="{FF2B5EF4-FFF2-40B4-BE49-F238E27FC236}">
                <a16:creationId xmlns:a16="http://schemas.microsoft.com/office/drawing/2014/main" id="{DCBD34EC-0BEA-AC52-63FA-391E96E4E7EC}"/>
              </a:ext>
            </a:extLst>
          </p:cNvPr>
          <p:cNvPicPr>
            <a:picLocks noChangeAspect="1"/>
          </p:cNvPicPr>
          <p:nvPr/>
        </p:nvPicPr>
        <p:blipFill>
          <a:blip r:embed="rId2"/>
          <a:srcRect l="3230" r="3683" b="-1"/>
          <a:stretch/>
        </p:blipFill>
        <p:spPr>
          <a:xfrm>
            <a:off x="4654295" y="457200"/>
            <a:ext cx="7086151" cy="5899650"/>
          </a:xfrm>
          <a:prstGeom prst="rect">
            <a:avLst/>
          </a:prstGeom>
        </p:spPr>
      </p:pic>
    </p:spTree>
    <p:extLst>
      <p:ext uri="{BB962C8B-B14F-4D97-AF65-F5344CB8AC3E}">
        <p14:creationId xmlns:p14="http://schemas.microsoft.com/office/powerpoint/2010/main" val="171806427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 name="Rectangle 1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Rectangle 1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Rectangle 14">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16">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9" name="Rectangle 18">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638620" y="863695"/>
            <a:ext cx="3511233" cy="3779995"/>
          </a:xfrm>
        </p:spPr>
        <p:txBody>
          <a:bodyPr vert="horz" lIns="91440" tIns="45720" rIns="91440" bIns="45720" rtlCol="0" anchor="ctr">
            <a:normAutofit/>
          </a:bodyPr>
          <a:lstStyle/>
          <a:p>
            <a:r>
              <a:rPr lang="en-US" sz="3600">
                <a:solidFill>
                  <a:srgbClr val="FFFFFF"/>
                </a:solidFill>
              </a:rPr>
              <a:t>course certificate 2 </a:t>
            </a:r>
          </a:p>
        </p:txBody>
      </p:sp>
      <p:sp>
        <p:nvSpPr>
          <p:cNvPr id="21" name="Rectangle 20">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Picture 3" descr="A close-up of a certificate&#10;&#10;Description automatically generated">
            <a:extLst>
              <a:ext uri="{FF2B5EF4-FFF2-40B4-BE49-F238E27FC236}">
                <a16:creationId xmlns:a16="http://schemas.microsoft.com/office/drawing/2014/main" id="{D0B4C569-A8E3-92D8-7838-748E6CFFC2EF}"/>
              </a:ext>
            </a:extLst>
          </p:cNvPr>
          <p:cNvPicPr>
            <a:picLocks noChangeAspect="1"/>
          </p:cNvPicPr>
          <p:nvPr/>
        </p:nvPicPr>
        <p:blipFill>
          <a:blip r:embed="rId2"/>
          <a:srcRect l="3231" r="3682" b="-1"/>
          <a:stretch/>
        </p:blipFill>
        <p:spPr>
          <a:xfrm>
            <a:off x="4654295" y="457200"/>
            <a:ext cx="7086151" cy="5899650"/>
          </a:xfrm>
          <a:prstGeom prst="rect">
            <a:avLst/>
          </a:prstGeom>
        </p:spPr>
      </p:pic>
    </p:spTree>
    <p:extLst>
      <p:ext uri="{BB962C8B-B14F-4D97-AF65-F5344CB8AC3E}">
        <p14:creationId xmlns:p14="http://schemas.microsoft.com/office/powerpoint/2010/main" val="100565662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50548" y="834501"/>
            <a:ext cx="11613485" cy="5726097"/>
          </a:xfrm>
        </p:spPr>
        <p:txBody>
          <a:bodyPr vert="horz" lIns="91440" tIns="45720" rIns="91440" bIns="45720" rtlCol="0" anchor="ctr">
            <a:noAutofit/>
          </a:bodyPr>
          <a:lstStyle/>
          <a:p>
            <a:pPr marL="0" indent="0">
              <a:buNone/>
            </a:pPr>
            <a:r>
              <a:rPr lang="en-US" sz="1400" dirty="0">
                <a:latin typeface="Arial" panose="020B0604020202020204" pitchFamily="34" charset="0"/>
                <a:cs typeface="Arial" panose="020B0604020202020204" pitchFamily="34" charset="0"/>
              </a:rPr>
              <a:t>The solution involves developing a machine learning model to predict the 10-year risk of coronary heart disease (CHD) based on patient data, which includes demographic, behavioral, and medical factors.</a:t>
            </a:r>
          </a:p>
          <a:p>
            <a:pPr marL="0" indent="0">
              <a:buNone/>
            </a:pPr>
            <a:r>
              <a:rPr lang="en-US" sz="1400" b="1" dirty="0">
                <a:latin typeface="Arial" panose="020B0604020202020204" pitchFamily="34" charset="0"/>
                <a:cs typeface="Arial" panose="020B0604020202020204" pitchFamily="34" charset="0"/>
              </a:rPr>
              <a:t>1.Data Preprocessing:</a:t>
            </a: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Data Cleaning:</a:t>
            </a:r>
            <a:r>
              <a:rPr lang="en-US" sz="1400" dirty="0">
                <a:latin typeface="Arial" panose="020B0604020202020204" pitchFamily="34" charset="0"/>
                <a:cs typeface="Arial" panose="020B0604020202020204" pitchFamily="34" charset="0"/>
              </a:rPr>
              <a:t> Removed null values and duplicates.</a:t>
            </a: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Balancing the Dataset:</a:t>
            </a:r>
            <a:r>
              <a:rPr lang="en-US" sz="1400" dirty="0">
                <a:latin typeface="Arial" panose="020B0604020202020204" pitchFamily="34" charset="0"/>
                <a:cs typeface="Arial" panose="020B0604020202020204" pitchFamily="34" charset="0"/>
              </a:rPr>
              <a:t> Used SMOTE and under-sampling to address class imbalance, ensuring the model can effectively predict CHD.</a:t>
            </a:r>
          </a:p>
          <a:p>
            <a:pPr marL="0" indent="0">
              <a:buNone/>
            </a:pPr>
            <a:r>
              <a:rPr lang="en-US" sz="1400" b="1" dirty="0">
                <a:latin typeface="Arial" panose="020B0604020202020204" pitchFamily="34" charset="0"/>
                <a:cs typeface="Arial" panose="020B0604020202020204" pitchFamily="34" charset="0"/>
              </a:rPr>
              <a:t>2.Feature Engineering:</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Created new features like Hypertension, Diabetes</a:t>
            </a:r>
            <a:r>
              <a:rPr lang="en-US" sz="1400" b="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Severity, and Smoking Factor to enhance the model's predictive power.</a:t>
            </a:r>
          </a:p>
          <a:p>
            <a:pPr marL="0" indent="0">
              <a:buNone/>
            </a:pPr>
            <a:r>
              <a:rPr lang="en-US" sz="1400" b="1" dirty="0">
                <a:latin typeface="Arial" panose="020B0604020202020204" pitchFamily="34" charset="0"/>
                <a:cs typeface="Arial" panose="020B0604020202020204" pitchFamily="34" charset="0"/>
              </a:rPr>
              <a:t>3.Model Development:</a:t>
            </a: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Algorithm:</a:t>
            </a:r>
            <a:r>
              <a:rPr lang="en-US" sz="1400" dirty="0">
                <a:latin typeface="Arial" panose="020B0604020202020204" pitchFamily="34" charset="0"/>
                <a:cs typeface="Arial" panose="020B0604020202020204" pitchFamily="34" charset="0"/>
              </a:rPr>
              <a:t> Used </a:t>
            </a:r>
            <a:r>
              <a:rPr lang="en-US" sz="1400" b="1" dirty="0" err="1">
                <a:latin typeface="Arial" panose="020B0604020202020204" pitchFamily="34" charset="0"/>
                <a:cs typeface="Arial" panose="020B0604020202020204" pitchFamily="34" charset="0"/>
              </a:rPr>
              <a:t>XGBoost</a:t>
            </a:r>
            <a:r>
              <a:rPr lang="en-US" sz="1400" dirty="0">
                <a:latin typeface="Arial" panose="020B0604020202020204" pitchFamily="34" charset="0"/>
                <a:cs typeface="Arial" panose="020B0604020202020204" pitchFamily="34" charset="0"/>
              </a:rPr>
              <a:t> for its efficiency in binary classification.</a:t>
            </a: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Training:</a:t>
            </a:r>
            <a:r>
              <a:rPr lang="en-US" sz="1400" dirty="0">
                <a:latin typeface="Arial" panose="020B0604020202020204" pitchFamily="34" charset="0"/>
                <a:cs typeface="Arial" panose="020B0604020202020204" pitchFamily="34" charset="0"/>
              </a:rPr>
              <a:t> Applied </a:t>
            </a:r>
            <a:r>
              <a:rPr lang="en-US" sz="1400" dirty="0" err="1">
                <a:latin typeface="Arial" panose="020B0604020202020204" pitchFamily="34" charset="0"/>
                <a:cs typeface="Arial" panose="020B0604020202020204" pitchFamily="34" charset="0"/>
              </a:rPr>
              <a:t>GridSearchCV</a:t>
            </a:r>
            <a:r>
              <a:rPr lang="en-US" sz="1400" dirty="0">
                <a:latin typeface="Arial" panose="020B0604020202020204" pitchFamily="34" charset="0"/>
                <a:cs typeface="Arial" panose="020B0604020202020204" pitchFamily="34" charset="0"/>
              </a:rPr>
              <a:t> for hyperparameter tuning to optimize model performance.</a:t>
            </a: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Evaluation:</a:t>
            </a:r>
            <a:r>
              <a:rPr lang="en-US" sz="1400" dirty="0">
                <a:latin typeface="Arial" panose="020B0604020202020204" pitchFamily="34" charset="0"/>
                <a:cs typeface="Arial" panose="020B0604020202020204" pitchFamily="34" charset="0"/>
              </a:rPr>
              <a:t> Focused on Recall to minimize false negatives, crucial for early diagnosis of CHD.</a:t>
            </a:r>
          </a:p>
          <a:p>
            <a:pPr marL="0" indent="0">
              <a:buNone/>
            </a:pPr>
            <a:r>
              <a:rPr lang="en-US" sz="1400" b="1" dirty="0">
                <a:latin typeface="Arial" panose="020B0604020202020204" pitchFamily="34" charset="0"/>
                <a:cs typeface="Arial" panose="020B0604020202020204" pitchFamily="34" charset="0"/>
              </a:rPr>
              <a:t>4.Deployment:</a:t>
            </a: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Scalability:</a:t>
            </a:r>
            <a:r>
              <a:rPr lang="en-US" sz="1400" dirty="0">
                <a:latin typeface="Arial" panose="020B0604020202020204" pitchFamily="34" charset="0"/>
                <a:cs typeface="Arial" panose="020B0604020202020204" pitchFamily="34" charset="0"/>
              </a:rPr>
              <a:t> Deployed on a cloud platform, allowing healthcare providers to input data and receive CHD risk predictions through a user-friendly interface.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662572"/>
            <a:ext cx="11029615" cy="5960170"/>
          </a:xfrm>
        </p:spPr>
        <p:txBody>
          <a:bodyPr>
            <a:normAutofit/>
          </a:bodyPr>
          <a:lstStyle/>
          <a:p>
            <a:pPr marL="342900" indent="-342900">
              <a:buFont typeface="+mj-lt"/>
              <a:buAutoNum type="arabicPeriod"/>
            </a:pPr>
            <a:r>
              <a:rPr lang="en-IN" sz="1400" b="1" dirty="0">
                <a:latin typeface="Arial" panose="020B0604020202020204" pitchFamily="34" charset="0"/>
                <a:cs typeface="Arial" panose="020B0604020202020204" pitchFamily="34" charset="0"/>
              </a:rPr>
              <a:t>Data Preprocessing:</a:t>
            </a:r>
            <a:endParaRPr lang="en-IN" sz="1400" dirty="0">
              <a:latin typeface="Arial" panose="020B0604020202020204" pitchFamily="34" charset="0"/>
              <a:cs typeface="Arial" panose="020B0604020202020204" pitchFamily="34" charset="0"/>
            </a:endParaRPr>
          </a:p>
          <a:p>
            <a:pPr marL="742950" lvl="1" indent="-285750"/>
            <a:r>
              <a:rPr lang="en-IN" dirty="0">
                <a:latin typeface="Arial" panose="020B0604020202020204" pitchFamily="34" charset="0"/>
                <a:cs typeface="Arial" panose="020B0604020202020204" pitchFamily="34" charset="0"/>
              </a:rPr>
              <a:t>Data cleaning (handling missing values and duplicates)</a:t>
            </a:r>
          </a:p>
          <a:p>
            <a:pPr marL="742950" lvl="1" indent="-285750"/>
            <a:r>
              <a:rPr lang="en-IN" dirty="0">
                <a:latin typeface="Arial" panose="020B0604020202020204" pitchFamily="34" charset="0"/>
                <a:cs typeface="Arial" panose="020B0604020202020204" pitchFamily="34" charset="0"/>
              </a:rPr>
              <a:t>Balancing the dataset using SMOTE and random under-sampling</a:t>
            </a:r>
          </a:p>
          <a:p>
            <a:pPr marL="342900" indent="-342900">
              <a:buFont typeface="+mj-lt"/>
              <a:buAutoNum type="arabicPeriod"/>
            </a:pPr>
            <a:r>
              <a:rPr lang="en-IN" sz="1400" b="1" dirty="0">
                <a:latin typeface="Arial" panose="020B0604020202020204" pitchFamily="34" charset="0"/>
                <a:cs typeface="Arial" panose="020B0604020202020204" pitchFamily="34" charset="0"/>
              </a:rPr>
              <a:t>Feature Engineering:</a:t>
            </a:r>
            <a:endParaRPr lang="en-IN" sz="1400" dirty="0">
              <a:latin typeface="Arial" panose="020B0604020202020204" pitchFamily="34" charset="0"/>
              <a:cs typeface="Arial" panose="020B0604020202020204" pitchFamily="34" charset="0"/>
            </a:endParaRPr>
          </a:p>
          <a:p>
            <a:pPr marL="742950" lvl="1" indent="-285750"/>
            <a:r>
              <a:rPr lang="en-IN" dirty="0">
                <a:latin typeface="Arial" panose="020B0604020202020204" pitchFamily="34" charset="0"/>
                <a:cs typeface="Arial" panose="020B0604020202020204" pitchFamily="34" charset="0"/>
              </a:rPr>
              <a:t>Creating new features like 'Hypertension,' 'Diabetes Severity,' and 'Smoking Factor'</a:t>
            </a:r>
          </a:p>
          <a:p>
            <a:pPr marL="342900" indent="-342900">
              <a:buFont typeface="+mj-lt"/>
              <a:buAutoNum type="arabicPeriod"/>
            </a:pPr>
            <a:r>
              <a:rPr lang="en-IN" sz="1400" b="1" dirty="0" err="1">
                <a:latin typeface="Arial" panose="020B0604020202020204" pitchFamily="34" charset="0"/>
                <a:cs typeface="Arial" panose="020B0604020202020204" pitchFamily="34" charset="0"/>
              </a:rPr>
              <a:t>Modeling</a:t>
            </a:r>
            <a:r>
              <a:rPr lang="en-IN" sz="1400" b="1" dirty="0">
                <a:latin typeface="Arial" panose="020B0604020202020204" pitchFamily="34" charset="0"/>
                <a:cs typeface="Arial" panose="020B0604020202020204" pitchFamily="34" charset="0"/>
              </a:rPr>
              <a:t>:</a:t>
            </a:r>
            <a:endParaRPr lang="en-IN" sz="1400" dirty="0">
              <a:latin typeface="Arial" panose="020B0604020202020204" pitchFamily="34" charset="0"/>
              <a:cs typeface="Arial" panose="020B0604020202020204" pitchFamily="34" charset="0"/>
            </a:endParaRPr>
          </a:p>
          <a:p>
            <a:pPr marL="742950" lvl="1" indent="-285750"/>
            <a:r>
              <a:rPr lang="en-IN" dirty="0" err="1">
                <a:latin typeface="Arial" panose="020B0604020202020204" pitchFamily="34" charset="0"/>
                <a:cs typeface="Arial" panose="020B0604020202020204" pitchFamily="34" charset="0"/>
              </a:rPr>
              <a:t>XGBoost</a:t>
            </a:r>
            <a:r>
              <a:rPr lang="en-IN" dirty="0">
                <a:latin typeface="Arial" panose="020B0604020202020204" pitchFamily="34" charset="0"/>
                <a:cs typeface="Arial" panose="020B0604020202020204" pitchFamily="34" charset="0"/>
              </a:rPr>
              <a:t> for prediction</a:t>
            </a:r>
          </a:p>
          <a:p>
            <a:pPr marL="742950" lvl="1" indent="-285750"/>
            <a:r>
              <a:rPr lang="en-IN" dirty="0">
                <a:latin typeface="Arial" panose="020B0604020202020204" pitchFamily="34" charset="0"/>
                <a:cs typeface="Arial" panose="020B0604020202020204" pitchFamily="34" charset="0"/>
              </a:rPr>
              <a:t>Grid search and cross-validation for parameter tuning</a:t>
            </a:r>
          </a:p>
          <a:p>
            <a:pPr marL="342900" indent="-342900">
              <a:buFont typeface="+mj-lt"/>
              <a:buAutoNum type="arabicPeriod"/>
            </a:pPr>
            <a:r>
              <a:rPr lang="en-IN" sz="1400" b="1" dirty="0">
                <a:latin typeface="Arial" panose="020B0604020202020204" pitchFamily="34" charset="0"/>
                <a:cs typeface="Arial" panose="020B0604020202020204" pitchFamily="34" charset="0"/>
              </a:rPr>
              <a:t>Technology Stack:</a:t>
            </a:r>
            <a:endParaRPr lang="en-IN" sz="1400" dirty="0">
              <a:latin typeface="Arial" panose="020B0604020202020204" pitchFamily="34" charset="0"/>
              <a:cs typeface="Arial" panose="020B0604020202020204" pitchFamily="34" charset="0"/>
            </a:endParaRPr>
          </a:p>
          <a:p>
            <a:pPr marL="742950" lvl="1" indent="-285750"/>
            <a:r>
              <a:rPr lang="en-IN" dirty="0">
                <a:latin typeface="Arial" panose="020B0604020202020204" pitchFamily="34" charset="0"/>
                <a:cs typeface="Arial" panose="020B0604020202020204" pitchFamily="34" charset="0"/>
              </a:rPr>
              <a:t>Python for data processing and </a:t>
            </a:r>
            <a:r>
              <a:rPr lang="en-IN" dirty="0" err="1">
                <a:latin typeface="Arial" panose="020B0604020202020204" pitchFamily="34" charset="0"/>
                <a:cs typeface="Arial" panose="020B0604020202020204" pitchFamily="34" charset="0"/>
              </a:rPr>
              <a:t>modeling</a:t>
            </a:r>
            <a:endParaRPr lang="en-IN" dirty="0">
              <a:latin typeface="Arial" panose="020B0604020202020204" pitchFamily="34" charset="0"/>
              <a:cs typeface="Arial" panose="020B0604020202020204" pitchFamily="34" charset="0"/>
            </a:endParaRPr>
          </a:p>
          <a:p>
            <a:pPr marL="742950" lvl="1" indent="-285750"/>
            <a:r>
              <a:rPr lang="en-IN" dirty="0">
                <a:latin typeface="Arial" panose="020B0604020202020204" pitchFamily="34" charset="0"/>
                <a:cs typeface="Arial" panose="020B0604020202020204" pitchFamily="34" charset="0"/>
              </a:rPr>
              <a:t>Scikit-learn for machine learning</a:t>
            </a:r>
          </a:p>
          <a:p>
            <a:pPr marL="742950" lvl="1" indent="-285750"/>
            <a:r>
              <a:rPr lang="en-IN" dirty="0">
                <a:latin typeface="Arial" panose="020B0604020202020204" pitchFamily="34" charset="0"/>
                <a:cs typeface="Arial" panose="020B0604020202020204" pitchFamily="34" charset="0"/>
              </a:rPr>
              <a:t>Pandas and NumPy for data manipulation</a:t>
            </a:r>
          </a:p>
          <a:p>
            <a:pPr marL="0" indent="0">
              <a:buNone/>
            </a:pPr>
            <a:endParaRPr lang="en-IN" sz="12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5"/>
            <a:ext cx="11029615" cy="5072141"/>
          </a:xfrm>
        </p:spPr>
        <p:txBody>
          <a:bodyPr>
            <a:normAutofit/>
          </a:bodyPr>
          <a:lstStyle/>
          <a:p>
            <a:pPr marL="0" indent="0">
              <a:buNone/>
            </a:pPr>
            <a:r>
              <a:rPr lang="en-US" sz="1500" b="1" dirty="0">
                <a:latin typeface="Arial" panose="020B0604020202020204" pitchFamily="34" charset="0"/>
                <a:cs typeface="Arial" panose="020B0604020202020204" pitchFamily="34" charset="0"/>
              </a:rPr>
              <a:t>Algorithm Selection:</a:t>
            </a:r>
            <a:endParaRPr lang="en-US" sz="15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500" dirty="0" err="1">
                <a:latin typeface="Arial" panose="020B0604020202020204" pitchFamily="34" charset="0"/>
                <a:cs typeface="Arial" panose="020B0604020202020204" pitchFamily="34" charset="0"/>
              </a:rPr>
              <a:t>XGBoost</a:t>
            </a:r>
            <a:r>
              <a:rPr lang="en-US" sz="1500" dirty="0">
                <a:latin typeface="Arial" panose="020B0604020202020204" pitchFamily="34" charset="0"/>
                <a:cs typeface="Arial" panose="020B0604020202020204" pitchFamily="34" charset="0"/>
              </a:rPr>
              <a:t> is chosen for its high performance in binary classification tasks and its ability to handle large, structured datasets efficiently. It is particularly effective in managing imbalanced datasets, reducing overfitting through regularization, and providing fast predictions.</a:t>
            </a:r>
          </a:p>
          <a:p>
            <a:pPr marL="0" indent="0">
              <a:buNone/>
            </a:pPr>
            <a:r>
              <a:rPr lang="en-US" sz="1500" b="1" dirty="0">
                <a:latin typeface="Arial" panose="020B0604020202020204" pitchFamily="34" charset="0"/>
                <a:cs typeface="Arial" panose="020B0604020202020204" pitchFamily="34" charset="0"/>
              </a:rPr>
              <a:t>Training Process:</a:t>
            </a:r>
            <a:endParaRPr lang="en-US" sz="15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500" dirty="0">
                <a:latin typeface="Arial" panose="020B0604020202020204" pitchFamily="34" charset="0"/>
                <a:cs typeface="Arial" panose="020B0604020202020204" pitchFamily="34" charset="0"/>
              </a:rPr>
              <a:t>The model is trained using a balanced dataset achieved through SMOTE and random under-sampling.</a:t>
            </a:r>
          </a:p>
          <a:p>
            <a:pPr>
              <a:buFont typeface="Arial" panose="020B0604020202020204" pitchFamily="34" charset="0"/>
              <a:buChar char="•"/>
            </a:pPr>
            <a:r>
              <a:rPr lang="en-US" sz="1500" dirty="0">
                <a:latin typeface="Arial" panose="020B0604020202020204" pitchFamily="34" charset="0"/>
                <a:cs typeface="Arial" panose="020B0604020202020204" pitchFamily="34" charset="0"/>
              </a:rPr>
              <a:t>Hyperparameter tuning is conducted using </a:t>
            </a:r>
            <a:r>
              <a:rPr lang="en-US" sz="1500" dirty="0" err="1">
                <a:latin typeface="Arial" panose="020B0604020202020204" pitchFamily="34" charset="0"/>
                <a:cs typeface="Arial" panose="020B0604020202020204" pitchFamily="34" charset="0"/>
              </a:rPr>
              <a:t>GridSearchCV</a:t>
            </a:r>
            <a:r>
              <a:rPr lang="en-US" sz="1500" dirty="0">
                <a:latin typeface="Arial" panose="020B0604020202020204" pitchFamily="34" charset="0"/>
                <a:cs typeface="Arial" panose="020B0604020202020204" pitchFamily="34" charset="0"/>
              </a:rPr>
              <a:t>, while cross-validation ensures the model generalizes well.</a:t>
            </a:r>
          </a:p>
          <a:p>
            <a:pPr>
              <a:buFont typeface="Arial" panose="020B0604020202020204" pitchFamily="34" charset="0"/>
              <a:buChar char="•"/>
            </a:pPr>
            <a:r>
              <a:rPr lang="en-US" sz="1500" dirty="0">
                <a:latin typeface="Arial" panose="020B0604020202020204" pitchFamily="34" charset="0"/>
                <a:cs typeface="Arial" panose="020B0604020202020204" pitchFamily="34" charset="0"/>
              </a:rPr>
              <a:t>Emphasis is placed on Recall to minimize false negatives, critical for accurate CHD risk prediction.</a:t>
            </a:r>
          </a:p>
          <a:p>
            <a:pPr marL="0" indent="0">
              <a:buNone/>
            </a:pPr>
            <a:r>
              <a:rPr lang="en-US" sz="1500" b="1" dirty="0">
                <a:latin typeface="Arial" panose="020B0604020202020204" pitchFamily="34" charset="0"/>
                <a:cs typeface="Arial" panose="020B0604020202020204" pitchFamily="34" charset="0"/>
              </a:rPr>
              <a:t>Deployment:</a:t>
            </a:r>
            <a:endParaRPr lang="en-US" sz="15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500" dirty="0">
                <a:latin typeface="Arial" panose="020B0604020202020204" pitchFamily="34" charset="0"/>
                <a:cs typeface="Arial" panose="020B0604020202020204" pitchFamily="34" charset="0"/>
              </a:rPr>
              <a:t>The model is deployed on a cloud platform (e.g., AWS, Azure), ensuring scalability and real-time data processing.</a:t>
            </a:r>
          </a:p>
          <a:p>
            <a:pPr>
              <a:buFont typeface="Arial" panose="020B0604020202020204" pitchFamily="34" charset="0"/>
              <a:buChar char="•"/>
            </a:pPr>
            <a:r>
              <a:rPr lang="en-US" sz="1500" dirty="0">
                <a:latin typeface="Arial" panose="020B0604020202020204" pitchFamily="34" charset="0"/>
                <a:cs typeface="Arial" panose="020B0604020202020204" pitchFamily="34" charset="0"/>
              </a:rPr>
              <a:t>A user-friendly interface allows healthcare providers to input patient data and receive immediate CHD risk predictions.</a:t>
            </a:r>
          </a:p>
          <a:p>
            <a:pPr>
              <a:buFont typeface="Arial" panose="020B0604020202020204" pitchFamily="34" charset="0"/>
              <a:buChar char="•"/>
            </a:pPr>
            <a:r>
              <a:rPr lang="en-US" sz="1500" dirty="0">
                <a:latin typeface="Arial" panose="020B0604020202020204" pitchFamily="34" charset="0"/>
                <a:cs typeface="Arial" panose="020B0604020202020204" pitchFamily="34" charset="0"/>
              </a:rPr>
              <a:t>The system is designed for scalability and reliability, with continuous monitoring and updates to maintain accuracy in real-world applications.</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0591D-D5C1-572C-51D1-C66E497D56B8}"/>
              </a:ext>
            </a:extLst>
          </p:cNvPr>
          <p:cNvSpPr>
            <a:spLocks noGrp="1"/>
          </p:cNvSpPr>
          <p:nvPr>
            <p:ph type="title"/>
          </p:nvPr>
        </p:nvSpPr>
        <p:spPr>
          <a:xfrm>
            <a:off x="581192" y="111606"/>
            <a:ext cx="11029616" cy="1188720"/>
          </a:xfrm>
        </p:spPr>
        <p:txBody>
          <a:bodyPr>
            <a:normAutofit/>
          </a:bodyPr>
          <a:lstStyle/>
          <a:p>
            <a:r>
              <a:rPr lang="en-US" b="1" dirty="0">
                <a:solidFill>
                  <a:srgbClr val="42BA97"/>
                </a:solidFill>
                <a:latin typeface="Arial" panose="020B0604020202020204" pitchFamily="34" charset="0"/>
                <a:cs typeface="Arial" panose="020B0604020202020204" pitchFamily="34" charset="0"/>
              </a:rPr>
              <a:t>Missing Values &amp; After </a:t>
            </a:r>
            <a:r>
              <a:rPr lang="en-US" b="1" dirty="0" err="1">
                <a:solidFill>
                  <a:srgbClr val="42BA97"/>
                </a:solidFill>
                <a:latin typeface="Arial" panose="020B0604020202020204" pitchFamily="34" charset="0"/>
                <a:cs typeface="Arial" panose="020B0604020202020204" pitchFamily="34" charset="0"/>
              </a:rPr>
              <a:t>ϐilling</a:t>
            </a:r>
            <a:r>
              <a:rPr lang="en-US" b="1" dirty="0">
                <a:solidFill>
                  <a:srgbClr val="42BA97"/>
                </a:solidFill>
                <a:latin typeface="Arial" panose="020B0604020202020204" pitchFamily="34" charset="0"/>
                <a:cs typeface="Arial" panose="020B0604020202020204" pitchFamily="34" charset="0"/>
              </a:rPr>
              <a:t> </a:t>
            </a:r>
            <a:r>
              <a:rPr lang="en-US" b="1" dirty="0" err="1">
                <a:solidFill>
                  <a:srgbClr val="42BA97"/>
                </a:solidFill>
                <a:latin typeface="Arial" panose="020B0604020202020204" pitchFamily="34" charset="0"/>
                <a:cs typeface="Arial" panose="020B0604020202020204" pitchFamily="34" charset="0"/>
              </a:rPr>
              <a:t>NaN</a:t>
            </a:r>
            <a:r>
              <a:rPr lang="en-US" b="1" dirty="0">
                <a:solidFill>
                  <a:srgbClr val="42BA97"/>
                </a:solidFill>
                <a:latin typeface="Arial" panose="020B0604020202020204" pitchFamily="34" charset="0"/>
                <a:cs typeface="Arial" panose="020B0604020202020204" pitchFamily="34" charset="0"/>
              </a:rPr>
              <a:t> Values</a:t>
            </a:r>
            <a:endParaRPr lang="en-IN" b="1" dirty="0">
              <a:solidFill>
                <a:srgbClr val="42BA97"/>
              </a:solidFill>
              <a:latin typeface="Arial" panose="020B0604020202020204" pitchFamily="34" charset="0"/>
              <a:cs typeface="Arial" panose="020B0604020202020204" pitchFamily="34" charset="0"/>
            </a:endParaRPr>
          </a:p>
        </p:txBody>
      </p:sp>
      <p:pic>
        <p:nvPicPr>
          <p:cNvPr id="5" name="Content Placeholder 4" descr="A screenshot of a computer&#10;&#10;Description automatically generated">
            <a:extLst>
              <a:ext uri="{FF2B5EF4-FFF2-40B4-BE49-F238E27FC236}">
                <a16:creationId xmlns:a16="http://schemas.microsoft.com/office/drawing/2014/main" id="{098A66FA-7F1C-27B5-9B81-5474F92CF328}"/>
              </a:ext>
            </a:extLst>
          </p:cNvPr>
          <p:cNvPicPr>
            <a:picLocks noChangeAspect="1"/>
          </p:cNvPicPr>
          <p:nvPr/>
        </p:nvPicPr>
        <p:blipFill>
          <a:blip r:embed="rId2"/>
          <a:srcRect l="1203" r="3240" b="-1"/>
          <a:stretch/>
        </p:blipFill>
        <p:spPr>
          <a:xfrm>
            <a:off x="891911" y="1447060"/>
            <a:ext cx="4758430" cy="5113538"/>
          </a:xfrm>
          <a:prstGeom prst="rect">
            <a:avLst/>
          </a:prstGeom>
        </p:spPr>
      </p:pic>
      <p:pic>
        <p:nvPicPr>
          <p:cNvPr id="7" name="Picture 6" descr="A red and purple chart&#10;&#10;Description automatically generated with medium confidence">
            <a:extLst>
              <a:ext uri="{FF2B5EF4-FFF2-40B4-BE49-F238E27FC236}">
                <a16:creationId xmlns:a16="http://schemas.microsoft.com/office/drawing/2014/main" id="{E3085E0B-4091-24A0-C28E-0873B955E772}"/>
              </a:ext>
            </a:extLst>
          </p:cNvPr>
          <p:cNvPicPr>
            <a:picLocks noChangeAspect="1"/>
          </p:cNvPicPr>
          <p:nvPr/>
        </p:nvPicPr>
        <p:blipFill>
          <a:blip r:embed="rId3"/>
          <a:srcRect l="1504" r="6004" b="-1"/>
          <a:stretch/>
        </p:blipFill>
        <p:spPr>
          <a:xfrm>
            <a:off x="6462697" y="1447060"/>
            <a:ext cx="4545614" cy="5113538"/>
          </a:xfrm>
          <a:prstGeom prst="rect">
            <a:avLst/>
          </a:prstGeom>
        </p:spPr>
      </p:pic>
    </p:spTree>
    <p:extLst>
      <p:ext uri="{BB962C8B-B14F-4D97-AF65-F5344CB8AC3E}">
        <p14:creationId xmlns:p14="http://schemas.microsoft.com/office/powerpoint/2010/main" val="1674542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E0D60-658F-E4BB-5132-5FB97F76E621}"/>
              </a:ext>
            </a:extLst>
          </p:cNvPr>
          <p:cNvSpPr>
            <a:spLocks noGrp="1"/>
          </p:cNvSpPr>
          <p:nvPr>
            <p:ph type="title"/>
          </p:nvPr>
        </p:nvSpPr>
        <p:spPr/>
        <p:txBody>
          <a:bodyPr/>
          <a:lstStyle/>
          <a:p>
            <a:r>
              <a:rPr lang="en-IN">
                <a:solidFill>
                  <a:srgbClr val="42BA97"/>
                </a:solidFill>
              </a:rPr>
              <a:t>                           </a:t>
            </a:r>
            <a:r>
              <a:rPr lang="en-IN" b="1">
                <a:solidFill>
                  <a:srgbClr val="42BA97"/>
                </a:solidFill>
                <a:latin typeface="Arial" panose="020B0604020202020204" pitchFamily="34" charset="0"/>
                <a:cs typeface="Arial" panose="020B0604020202020204" pitchFamily="34" charset="0"/>
              </a:rPr>
              <a:t>Correlation between features </a:t>
            </a:r>
            <a:endParaRPr lang="en-IN" b="1" dirty="0">
              <a:solidFill>
                <a:srgbClr val="42BA97"/>
              </a:solidFill>
              <a:latin typeface="Arial" panose="020B0604020202020204" pitchFamily="34" charset="0"/>
              <a:cs typeface="Arial" panose="020B0604020202020204" pitchFamily="34" charset="0"/>
            </a:endParaRPr>
          </a:p>
        </p:txBody>
      </p:sp>
      <p:pic>
        <p:nvPicPr>
          <p:cNvPr id="5" name="Content Placeholder 4" descr="A screenshot of a computer screen&#10;&#10;Description automatically generated">
            <a:extLst>
              <a:ext uri="{FF2B5EF4-FFF2-40B4-BE49-F238E27FC236}">
                <a16:creationId xmlns:a16="http://schemas.microsoft.com/office/drawing/2014/main" id="{029C614A-5F51-4C72-9400-630CDDDC06B5}"/>
              </a:ext>
            </a:extLst>
          </p:cNvPr>
          <p:cNvPicPr>
            <a:picLocks noGrp="1" noChangeAspect="1"/>
          </p:cNvPicPr>
          <p:nvPr>
            <p:ph idx="1"/>
          </p:nvPr>
        </p:nvPicPr>
        <p:blipFill>
          <a:blip r:embed="rId2"/>
          <a:stretch>
            <a:fillRect/>
          </a:stretch>
        </p:blipFill>
        <p:spPr>
          <a:xfrm>
            <a:off x="1781175" y="1428750"/>
            <a:ext cx="8820149" cy="5019675"/>
          </a:xfrm>
        </p:spPr>
      </p:pic>
    </p:spTree>
    <p:extLst>
      <p:ext uri="{BB962C8B-B14F-4D97-AF65-F5344CB8AC3E}">
        <p14:creationId xmlns:p14="http://schemas.microsoft.com/office/powerpoint/2010/main" val="3237473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AA7BA-0A49-59DC-F07D-9B69EC8052B7}"/>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                                   </a:t>
            </a:r>
            <a:r>
              <a:rPr lang="en-IN" b="1" dirty="0">
                <a:solidFill>
                  <a:srgbClr val="42BA97"/>
                </a:solidFill>
                <a:latin typeface="Arial" panose="020B0604020202020204" pitchFamily="34" charset="0"/>
                <a:cs typeface="Arial" panose="020B0604020202020204" pitchFamily="34" charset="0"/>
              </a:rPr>
              <a:t>Outlier detection</a:t>
            </a:r>
          </a:p>
        </p:txBody>
      </p:sp>
      <p:pic>
        <p:nvPicPr>
          <p:cNvPr id="5" name="Content Placeholder 4" descr="A graph with lines and dots&#10;&#10;Description automatically generated">
            <a:extLst>
              <a:ext uri="{FF2B5EF4-FFF2-40B4-BE49-F238E27FC236}">
                <a16:creationId xmlns:a16="http://schemas.microsoft.com/office/drawing/2014/main" id="{17AB7186-42FB-AC87-70D9-E566C3D9DCB7}"/>
              </a:ext>
            </a:extLst>
          </p:cNvPr>
          <p:cNvPicPr>
            <a:picLocks noGrp="1" noChangeAspect="1"/>
          </p:cNvPicPr>
          <p:nvPr>
            <p:ph idx="1"/>
          </p:nvPr>
        </p:nvPicPr>
        <p:blipFill>
          <a:blip r:embed="rId2"/>
          <a:stretch>
            <a:fillRect/>
          </a:stretch>
        </p:blipFill>
        <p:spPr>
          <a:xfrm>
            <a:off x="581025" y="1415385"/>
            <a:ext cx="11029950" cy="4446329"/>
          </a:xfrm>
        </p:spPr>
      </p:pic>
    </p:spTree>
    <p:extLst>
      <p:ext uri="{BB962C8B-B14F-4D97-AF65-F5344CB8AC3E}">
        <p14:creationId xmlns:p14="http://schemas.microsoft.com/office/powerpoint/2010/main" val="236220280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elements/1.1/"/>
    <ds:schemaRef ds:uri="http://purl.org/dc/terms/"/>
    <ds:schemaRef ds:uri="http://www.w3.org/XML/1998/namespace"/>
    <ds:schemaRef ds:uri="http://schemas.microsoft.com/office/2006/documentManagement/types"/>
    <ds:schemaRef ds:uri="http://purl.org/dc/dcmitype/"/>
    <ds:schemaRef ds:uri="9162bd5b-4ed9-4da3-b376-05204580ba3f"/>
    <ds:schemaRef ds:uri="c0fa2617-96bd-425d-8578-e93563fe37c5"/>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443</TotalTime>
  <Words>1019</Words>
  <Application>Microsoft Office PowerPoint</Application>
  <PresentationFormat>Widescreen</PresentationFormat>
  <Paragraphs>135</Paragraphs>
  <Slides>38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Calibri Light</vt:lpstr>
      <vt:lpstr>Franklin Gothic Book</vt:lpstr>
      <vt:lpstr>Franklin Gothic Demi</vt:lpstr>
      <vt:lpstr>Gill Sans MT</vt:lpstr>
      <vt:lpstr>Wingdings 2</vt:lpstr>
      <vt:lpstr>DividendVTI</vt:lpstr>
      <vt:lpstr>Cardiovascular Risk Prediction</vt:lpstr>
      <vt:lpstr>OUTLINE</vt:lpstr>
      <vt:lpstr>Problem Statement</vt:lpstr>
      <vt:lpstr>Proposed Solution</vt:lpstr>
      <vt:lpstr>System  Approach</vt:lpstr>
      <vt:lpstr>Algorithm &amp; Deployment</vt:lpstr>
      <vt:lpstr>Missing Values &amp; After ϐilling NaN Values</vt:lpstr>
      <vt:lpstr>                           Correlation between features </vt:lpstr>
      <vt:lpstr>                                   Outlier detection</vt:lpstr>
      <vt:lpstr>                                       Distribution of data</vt:lpstr>
      <vt:lpstr>Correlation between features after feature engineering</vt:lpstr>
      <vt:lpstr>    Which Sex is more prone to CHD ?</vt:lpstr>
      <vt:lpstr>             Are diabetic patients at more risk of chd ?</vt:lpstr>
      <vt:lpstr>                 Are smokers at more risk of chd ? </vt:lpstr>
      <vt:lpstr>      Are hypertensive patients at more risk of chd?</vt:lpstr>
      <vt:lpstr>  Are patients on bp medication at more risk of chd ?</vt:lpstr>
      <vt:lpstr>        Which age group is more vulnerable to chd ?</vt:lpstr>
      <vt:lpstr>     Are total cholesterol levels related to chd ?</vt:lpstr>
      <vt:lpstr>Cholesterol level is not the sole deciding factor for chd</vt:lpstr>
      <vt:lpstr>     Can Heart rate possibly define the risk of chd ?</vt:lpstr>
      <vt:lpstr>  Can smoking number of cigarettes per day lead to chd?</vt:lpstr>
      <vt:lpstr> One who had a stroke earlier more prone to chd ?</vt:lpstr>
      <vt:lpstr>      Are patients with systolic bp at risk of chd ?</vt:lpstr>
      <vt:lpstr>       Are patients with diastolic bp at risk of chd ?</vt:lpstr>
      <vt:lpstr>is patients bmi important to show the risk of chd ?</vt:lpstr>
      <vt:lpstr>        Can patients' glucose levels show the risk of chd ?</vt:lpstr>
      <vt:lpstr>          K-nn score with varying number of neighbors</vt:lpstr>
      <vt:lpstr>                                   Roc auc curve for knn</vt:lpstr>
      <vt:lpstr>The best fitting Model: -</vt:lpstr>
      <vt:lpstr>                                    Confusion Matrix</vt:lpstr>
      <vt:lpstr>                                   The Feature Importance</vt:lpstr>
      <vt:lpstr>Result</vt:lpstr>
      <vt:lpstr>Conclusion</vt:lpstr>
      <vt:lpstr>PowerPoint Presentation</vt:lpstr>
      <vt:lpstr>References</vt:lpstr>
      <vt:lpstr>course certificate 1 </vt:lpstr>
      <vt:lpstr>course certificate 2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Anand kumar</cp:lastModifiedBy>
  <cp:revision>24</cp:revision>
  <dcterms:created xsi:type="dcterms:W3CDTF">2021-05-26T16:50:10Z</dcterms:created>
  <dcterms:modified xsi:type="dcterms:W3CDTF">2024-08-03T17:32:49Z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