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13cacd9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13cacd9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how many lags as a predictor depends on how useful the lag is to predict the next value. This relationship between previous value and current value can be determine through a few methods.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8dc8f9bd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8dc8f9bd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previous observations in a time series are called lags. The observation at the previous time step is called lag1.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 scatter plots explore the relationship between each observation and the lag of that observation.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points cluster along a diagonal line from the bottom-left to the top-right of the plot, it suggests a positive correlation relationship.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points cluster along a diagonal line from the top-left to the bottom-right, it suggests a negative correlation relationship.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relationship is good as they can be modeled.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8dc8f9bd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8dc8f9bd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 and type of relationship between observations and their lags.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 value close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suggests a weak correlation, whereas a value closer to -1 or 1 indicates a strong correlation.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a13cacd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a13cacd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a13cacd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a13cacd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a13cacd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a13cacd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8dc8f9bd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8dc8f9bd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8dc8f9bd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8dc8f9bd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8dc8f9bd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8dc8f9bd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possible configurations for p,d and q from 0 - 10.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8dc8f9bd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8dc8f9bd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dc8f9b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dc8f9b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8dc8f9bd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8dc8f9bd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8dc8f9bd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8dc8f9bd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a13cacd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a13cacd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a13cacd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a13cacd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a13cacd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a13cacd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8dc8f9b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8dc8f9b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observations are related to time, how much data also depends on how much time is spent collecting the data.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8dc8f9b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8dc8f9b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8dc8f9bd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8dc8f9bd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8dc8f9b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8dc8f9b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8dc8f9b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8dc8f9b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8dc8f9bd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8dc8f9bd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Trend: 2018 and 2020 have higher total part expenditure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Seasonality: expenditure in june may have the highest. It goes up and down because one month buy the part another month use almost finish only purchase again.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8dc8f9bd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8dc8f9bd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">
  <p:cSld name="TITLE_1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9"/>
            <a:ext cx="91440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475" y="133350"/>
            <a:ext cx="105617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390650" y="1171575"/>
            <a:ext cx="63627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81200" y="2024138"/>
            <a:ext cx="4581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1"/>
          <p:cNvCxnSpPr/>
          <p:nvPr/>
        </p:nvCxnSpPr>
        <p:spPr>
          <a:xfrm>
            <a:off x="766925" y="2785750"/>
            <a:ext cx="75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1"/>
          <p:cNvSpPr/>
          <p:nvPr/>
        </p:nvSpPr>
        <p:spPr>
          <a:xfrm>
            <a:off x="739025" y="2733700"/>
            <a:ext cx="104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2501725" y="2733700"/>
            <a:ext cx="104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4493025" y="2733700"/>
            <a:ext cx="104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6436975" y="2733700"/>
            <a:ext cx="104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8226825" y="2733700"/>
            <a:ext cx="104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234000" y="2362650"/>
            <a:ext cx="1183500" cy="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 sz="14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2" type="body"/>
          </p:nvPr>
        </p:nvSpPr>
        <p:spPr>
          <a:xfrm>
            <a:off x="5858375" y="2776975"/>
            <a:ext cx="1183500" cy="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 sz="14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3" type="body"/>
          </p:nvPr>
        </p:nvSpPr>
        <p:spPr>
          <a:xfrm>
            <a:off x="3941400" y="2362650"/>
            <a:ext cx="1183500" cy="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 sz="14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4" type="body"/>
          </p:nvPr>
        </p:nvSpPr>
        <p:spPr>
          <a:xfrm>
            <a:off x="1962025" y="2796613"/>
            <a:ext cx="1183500" cy="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 sz="14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5" type="body"/>
          </p:nvPr>
        </p:nvSpPr>
        <p:spPr>
          <a:xfrm>
            <a:off x="7687125" y="2362650"/>
            <a:ext cx="1183500" cy="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 sz="14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○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Font typeface="Avenir"/>
              <a:buChar char="■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5">
  <p:cSld name="SECTION_HEADER_3_5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12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206725" y="1188900"/>
            <a:ext cx="2364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6578950" y="1188900"/>
            <a:ext cx="2364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3" type="body"/>
          </p:nvPr>
        </p:nvSpPr>
        <p:spPr>
          <a:xfrm>
            <a:off x="206725" y="3046275"/>
            <a:ext cx="2364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4" type="body"/>
          </p:nvPr>
        </p:nvSpPr>
        <p:spPr>
          <a:xfrm>
            <a:off x="6578950" y="3046275"/>
            <a:ext cx="2364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5 1">
  <p:cSld name="SECTION_HEADER_3_5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13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206725" y="3351075"/>
            <a:ext cx="1926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2" type="body"/>
          </p:nvPr>
        </p:nvSpPr>
        <p:spPr>
          <a:xfrm>
            <a:off x="2492725" y="3351075"/>
            <a:ext cx="1926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3" type="body"/>
          </p:nvPr>
        </p:nvSpPr>
        <p:spPr>
          <a:xfrm>
            <a:off x="4778725" y="3351075"/>
            <a:ext cx="1926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4" type="body"/>
          </p:nvPr>
        </p:nvSpPr>
        <p:spPr>
          <a:xfrm>
            <a:off x="7064725" y="3351075"/>
            <a:ext cx="1926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5" type="body"/>
          </p:nvPr>
        </p:nvSpPr>
        <p:spPr>
          <a:xfrm>
            <a:off x="3903625" y="1217475"/>
            <a:ext cx="5088000" cy="18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8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1784400" y="1317200"/>
            <a:ext cx="2055600" cy="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95A5C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2" type="body"/>
          </p:nvPr>
        </p:nvSpPr>
        <p:spPr>
          <a:xfrm>
            <a:off x="1824450" y="1676900"/>
            <a:ext cx="21540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9pPr>
          </a:lstStyle>
          <a:p/>
        </p:txBody>
      </p:sp>
      <p:cxnSp>
        <p:nvCxnSpPr>
          <p:cNvPr id="127" name="Google Shape;127;p14"/>
          <p:cNvCxnSpPr/>
          <p:nvPr/>
        </p:nvCxnSpPr>
        <p:spPr>
          <a:xfrm>
            <a:off x="1797600" y="1624525"/>
            <a:ext cx="13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4"/>
          <p:cNvSpPr txBox="1"/>
          <p:nvPr>
            <p:ph idx="3" type="body"/>
          </p:nvPr>
        </p:nvSpPr>
        <p:spPr>
          <a:xfrm>
            <a:off x="2550850" y="2035400"/>
            <a:ext cx="1416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1pPr>
            <a:lvl2pPr indent="-273050" lvl="1" marL="914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2pPr>
            <a:lvl3pPr indent="-273050" lvl="2" marL="1371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3pPr>
            <a:lvl4pPr indent="-273050" lvl="3" marL="18288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4pPr>
            <a:lvl5pPr indent="-273050" lvl="4" marL="22860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5pPr>
            <a:lvl6pPr indent="-273050" lvl="5" marL="27432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6pPr>
            <a:lvl7pPr indent="-273050" lvl="6" marL="3200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8pPr>
            <a:lvl9pPr indent="-273050" lvl="8" marL="411480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4" type="subTitle"/>
          </p:nvPr>
        </p:nvSpPr>
        <p:spPr>
          <a:xfrm>
            <a:off x="1784400" y="2579900"/>
            <a:ext cx="2055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95A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idx="5" type="body"/>
          </p:nvPr>
        </p:nvSpPr>
        <p:spPr>
          <a:xfrm>
            <a:off x="1824450" y="2902700"/>
            <a:ext cx="21540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9pPr>
          </a:lstStyle>
          <a:p/>
        </p:txBody>
      </p:sp>
      <p:cxnSp>
        <p:nvCxnSpPr>
          <p:cNvPr id="131" name="Google Shape;131;p14"/>
          <p:cNvCxnSpPr/>
          <p:nvPr/>
        </p:nvCxnSpPr>
        <p:spPr>
          <a:xfrm>
            <a:off x="1797600" y="2850325"/>
            <a:ext cx="13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4"/>
          <p:cNvSpPr txBox="1"/>
          <p:nvPr>
            <p:ph idx="6" type="body"/>
          </p:nvPr>
        </p:nvSpPr>
        <p:spPr>
          <a:xfrm>
            <a:off x="2550850" y="3170600"/>
            <a:ext cx="1416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1pPr>
            <a:lvl2pPr indent="-2730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2pPr>
            <a:lvl3pPr indent="-2730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3pPr>
            <a:lvl4pPr indent="-2730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4pPr>
            <a:lvl5pPr indent="-2730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5pPr>
            <a:lvl6pPr indent="-2730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7" type="subTitle"/>
          </p:nvPr>
        </p:nvSpPr>
        <p:spPr>
          <a:xfrm>
            <a:off x="1824450" y="3960625"/>
            <a:ext cx="2055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95A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8" type="body"/>
          </p:nvPr>
        </p:nvSpPr>
        <p:spPr>
          <a:xfrm>
            <a:off x="1864500" y="4283425"/>
            <a:ext cx="21540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9pPr>
          </a:lstStyle>
          <a:p/>
        </p:txBody>
      </p:sp>
      <p:cxnSp>
        <p:nvCxnSpPr>
          <p:cNvPr id="135" name="Google Shape;135;p14"/>
          <p:cNvCxnSpPr/>
          <p:nvPr/>
        </p:nvCxnSpPr>
        <p:spPr>
          <a:xfrm>
            <a:off x="1837650" y="4231050"/>
            <a:ext cx="13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4"/>
          <p:cNvSpPr txBox="1"/>
          <p:nvPr>
            <p:ph idx="9" type="body"/>
          </p:nvPr>
        </p:nvSpPr>
        <p:spPr>
          <a:xfrm>
            <a:off x="2590900" y="4551325"/>
            <a:ext cx="1416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137" name="Google Shape;137;p14"/>
          <p:cNvSpPr txBox="1"/>
          <p:nvPr>
            <p:ph idx="13" type="subTitle"/>
          </p:nvPr>
        </p:nvSpPr>
        <p:spPr>
          <a:xfrm>
            <a:off x="1435125" y="789150"/>
            <a:ext cx="6621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4" type="subTitle"/>
          </p:nvPr>
        </p:nvSpPr>
        <p:spPr>
          <a:xfrm>
            <a:off x="6127800" y="1317200"/>
            <a:ext cx="2055600" cy="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95A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5" type="body"/>
          </p:nvPr>
        </p:nvSpPr>
        <p:spPr>
          <a:xfrm>
            <a:off x="6167850" y="1676900"/>
            <a:ext cx="21540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9pPr>
          </a:lstStyle>
          <a:p/>
        </p:txBody>
      </p:sp>
      <p:cxnSp>
        <p:nvCxnSpPr>
          <p:cNvPr id="140" name="Google Shape;140;p14"/>
          <p:cNvCxnSpPr/>
          <p:nvPr/>
        </p:nvCxnSpPr>
        <p:spPr>
          <a:xfrm>
            <a:off x="6141000" y="1624525"/>
            <a:ext cx="13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4"/>
          <p:cNvSpPr txBox="1"/>
          <p:nvPr>
            <p:ph type="title"/>
          </p:nvPr>
        </p:nvSpPr>
        <p:spPr>
          <a:xfrm>
            <a:off x="1788300" y="470603"/>
            <a:ext cx="55674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2E6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6" type="body"/>
          </p:nvPr>
        </p:nvSpPr>
        <p:spPr>
          <a:xfrm>
            <a:off x="6894250" y="2035400"/>
            <a:ext cx="1416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1pPr>
            <a:lvl2pPr indent="-2730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2pPr>
            <a:lvl3pPr indent="-2730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3pPr>
            <a:lvl4pPr indent="-2730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4pPr>
            <a:lvl5pPr indent="-2730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5pPr>
            <a:lvl6pPr indent="-2730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7" type="subTitle"/>
          </p:nvPr>
        </p:nvSpPr>
        <p:spPr>
          <a:xfrm>
            <a:off x="6127800" y="2579900"/>
            <a:ext cx="2055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95A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8" type="body"/>
          </p:nvPr>
        </p:nvSpPr>
        <p:spPr>
          <a:xfrm>
            <a:off x="6167850" y="2902700"/>
            <a:ext cx="21540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9pPr>
          </a:lstStyle>
          <a:p/>
        </p:txBody>
      </p:sp>
      <p:cxnSp>
        <p:nvCxnSpPr>
          <p:cNvPr id="145" name="Google Shape;145;p14"/>
          <p:cNvCxnSpPr/>
          <p:nvPr/>
        </p:nvCxnSpPr>
        <p:spPr>
          <a:xfrm>
            <a:off x="6141000" y="2850325"/>
            <a:ext cx="13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4"/>
          <p:cNvSpPr txBox="1"/>
          <p:nvPr>
            <p:ph idx="19" type="body"/>
          </p:nvPr>
        </p:nvSpPr>
        <p:spPr>
          <a:xfrm>
            <a:off x="6894250" y="3170600"/>
            <a:ext cx="1416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1pPr>
            <a:lvl2pPr indent="-2730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2pPr>
            <a:lvl3pPr indent="-2730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3pPr>
            <a:lvl4pPr indent="-2730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4pPr>
            <a:lvl5pPr indent="-2730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5pPr>
            <a:lvl6pPr indent="-2730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●"/>
              <a:defRPr sz="700">
                <a:solidFill>
                  <a:srgbClr val="595A5C"/>
                </a:solidFill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700"/>
              <a:buChar char="○"/>
              <a:defRPr sz="700">
                <a:solidFill>
                  <a:srgbClr val="595A5C"/>
                </a:solidFill>
              </a:defRPr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700"/>
              <a:buChar char="■"/>
              <a:defRPr sz="7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idx="20" type="subTitle"/>
          </p:nvPr>
        </p:nvSpPr>
        <p:spPr>
          <a:xfrm>
            <a:off x="6167850" y="3960625"/>
            <a:ext cx="2055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95A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21" type="body"/>
          </p:nvPr>
        </p:nvSpPr>
        <p:spPr>
          <a:xfrm>
            <a:off x="6207900" y="4283425"/>
            <a:ext cx="21540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000"/>
              <a:buFont typeface="Avenir"/>
              <a:buChar char="●"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●"/>
              <a:defRPr sz="1000">
                <a:solidFill>
                  <a:srgbClr val="595A5C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000"/>
              <a:buChar char="○"/>
              <a:defRPr sz="1000">
                <a:solidFill>
                  <a:srgbClr val="595A5C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000"/>
              <a:buChar char="■"/>
              <a:defRPr sz="1000">
                <a:solidFill>
                  <a:srgbClr val="595A5C"/>
                </a:solidFill>
              </a:defRPr>
            </a:lvl9pPr>
          </a:lstStyle>
          <a:p/>
        </p:txBody>
      </p:sp>
      <p:cxnSp>
        <p:nvCxnSpPr>
          <p:cNvPr id="149" name="Google Shape;149;p14"/>
          <p:cNvCxnSpPr/>
          <p:nvPr/>
        </p:nvCxnSpPr>
        <p:spPr>
          <a:xfrm>
            <a:off x="6181050" y="4231050"/>
            <a:ext cx="13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4"/>
          <p:cNvSpPr txBox="1"/>
          <p:nvPr>
            <p:ph idx="22" type="body"/>
          </p:nvPr>
        </p:nvSpPr>
        <p:spPr>
          <a:xfrm>
            <a:off x="6934300" y="4551325"/>
            <a:ext cx="14166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151" name="Google Shape;151;p14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2 1">
  <p:cSld name="SECTION_HEADER_3_2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300850" y="1208675"/>
            <a:ext cx="2656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2" type="body"/>
          </p:nvPr>
        </p:nvSpPr>
        <p:spPr>
          <a:xfrm>
            <a:off x="3223651" y="1208675"/>
            <a:ext cx="2656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3" type="body"/>
          </p:nvPr>
        </p:nvSpPr>
        <p:spPr>
          <a:xfrm>
            <a:off x="6146452" y="1208675"/>
            <a:ext cx="2656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9" name="Google Shape;159;p15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4" type="body"/>
          </p:nvPr>
        </p:nvSpPr>
        <p:spPr>
          <a:xfrm>
            <a:off x="300850" y="2580275"/>
            <a:ext cx="2656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5" type="body"/>
          </p:nvPr>
        </p:nvSpPr>
        <p:spPr>
          <a:xfrm>
            <a:off x="3223651" y="2580275"/>
            <a:ext cx="2656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6" type="body"/>
          </p:nvPr>
        </p:nvSpPr>
        <p:spPr>
          <a:xfrm>
            <a:off x="6146452" y="2580275"/>
            <a:ext cx="2656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2554475" y="1033775"/>
            <a:ext cx="5567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2554475" y="2405375"/>
            <a:ext cx="5567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2554475" y="3711350"/>
            <a:ext cx="5567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</a:defRPr>
            </a:lvl9pPr>
          </a:lstStyle>
          <a:p/>
        </p:txBody>
      </p:sp>
      <p:sp>
        <p:nvSpPr>
          <p:cNvPr id="171" name="Google Shape;171;p16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422525" y="995600"/>
            <a:ext cx="82995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2" type="body"/>
          </p:nvPr>
        </p:nvSpPr>
        <p:spPr>
          <a:xfrm>
            <a:off x="702725" y="1368200"/>
            <a:ext cx="11379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79400" lvl="2" marL="1371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18288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9400" lvl="5" marL="27432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200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3657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79400" lvl="8" marL="411480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3" type="body"/>
          </p:nvPr>
        </p:nvSpPr>
        <p:spPr>
          <a:xfrm>
            <a:off x="7249475" y="1368200"/>
            <a:ext cx="11379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4" type="body"/>
          </p:nvPr>
        </p:nvSpPr>
        <p:spPr>
          <a:xfrm>
            <a:off x="5067225" y="1368200"/>
            <a:ext cx="11379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5" type="body"/>
          </p:nvPr>
        </p:nvSpPr>
        <p:spPr>
          <a:xfrm>
            <a:off x="2884975" y="1368200"/>
            <a:ext cx="11379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6" type="body"/>
          </p:nvPr>
        </p:nvSpPr>
        <p:spPr>
          <a:xfrm>
            <a:off x="702725" y="3349400"/>
            <a:ext cx="11379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7" type="body"/>
          </p:nvPr>
        </p:nvSpPr>
        <p:spPr>
          <a:xfrm>
            <a:off x="2757975" y="3349400"/>
            <a:ext cx="11379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8" type="body"/>
          </p:nvPr>
        </p:nvSpPr>
        <p:spPr>
          <a:xfrm>
            <a:off x="5194226" y="3349400"/>
            <a:ext cx="11379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9" type="body"/>
          </p:nvPr>
        </p:nvSpPr>
        <p:spPr>
          <a:xfrm>
            <a:off x="7249476" y="3349400"/>
            <a:ext cx="11379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●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800"/>
              <a:buFont typeface="Avenir"/>
              <a:buChar char="○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800"/>
              <a:buFont typeface="Avenir"/>
              <a:buChar char="■"/>
              <a:defRPr sz="8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3" type="subTitle"/>
          </p:nvPr>
        </p:nvSpPr>
        <p:spPr>
          <a:xfrm>
            <a:off x="397925" y="2989525"/>
            <a:ext cx="38283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7" name="Google Shape;187;p17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14" type="subTitle"/>
          </p:nvPr>
        </p:nvSpPr>
        <p:spPr>
          <a:xfrm>
            <a:off x="4893725" y="2989525"/>
            <a:ext cx="38283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4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2901525" y="2715825"/>
            <a:ext cx="3421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5" name="Google Shape;195;p18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5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1158200" y="1861300"/>
            <a:ext cx="34218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type="title"/>
          </p:nvPr>
        </p:nvSpPr>
        <p:spPr>
          <a:xfrm>
            <a:off x="167725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3" name="Google Shape;203;p19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4">
  <p:cSld name="SECTION_HEADER_3_4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372" y="1099471"/>
            <a:ext cx="6173256" cy="38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107275" y="98425"/>
            <a:ext cx="4664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Chart (PiE) Color &amp; Style Reference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031000" y="9735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2e4f95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872300" y="15392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42609f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1507925" y="23648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5872aa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507925" y="3337275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6c83b5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2677200" y="4609025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8295bf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5509350" y="39898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96a7ca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838900" y="27211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abb9d5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5838900" y="21877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c0cadf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5457900" y="15019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d5dcea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4467300" y="9685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eaedf4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3" name="Google Shape;223;p20"/>
          <p:cNvCxnSpPr>
            <a:stCxn id="214" idx="2"/>
          </p:cNvCxnSpPr>
          <p:nvPr/>
        </p:nvCxnSpPr>
        <p:spPr>
          <a:xfrm>
            <a:off x="2315100" y="1841000"/>
            <a:ext cx="5256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>
            <a:stCxn id="215" idx="2"/>
          </p:cNvCxnSpPr>
          <p:nvPr/>
        </p:nvCxnSpPr>
        <p:spPr>
          <a:xfrm>
            <a:off x="1950725" y="2666600"/>
            <a:ext cx="6276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>
            <a:stCxn id="216" idx="2"/>
          </p:cNvCxnSpPr>
          <p:nvPr/>
        </p:nvCxnSpPr>
        <p:spPr>
          <a:xfrm flipH="1" rot="10800000">
            <a:off x="1950725" y="3582075"/>
            <a:ext cx="916200" cy="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>
            <a:stCxn id="217" idx="0"/>
          </p:cNvCxnSpPr>
          <p:nvPr/>
        </p:nvCxnSpPr>
        <p:spPr>
          <a:xfrm flipH="1" rot="10800000">
            <a:off x="3120000" y="4225025"/>
            <a:ext cx="2520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>
            <a:stCxn id="218" idx="0"/>
          </p:cNvCxnSpPr>
          <p:nvPr/>
        </p:nvCxnSpPr>
        <p:spPr>
          <a:xfrm rot="10800000">
            <a:off x="5517450" y="3792100"/>
            <a:ext cx="434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>
            <a:stCxn id="219" idx="1"/>
          </p:cNvCxnSpPr>
          <p:nvPr/>
        </p:nvCxnSpPr>
        <p:spPr>
          <a:xfrm flipH="1">
            <a:off x="5661900" y="2872000"/>
            <a:ext cx="177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>
            <a:stCxn id="220" idx="1"/>
          </p:cNvCxnSpPr>
          <p:nvPr/>
        </p:nvCxnSpPr>
        <p:spPr>
          <a:xfrm flipH="1">
            <a:off x="5616000" y="2338600"/>
            <a:ext cx="2229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0"/>
          <p:cNvCxnSpPr>
            <a:stCxn id="221" idx="1"/>
          </p:cNvCxnSpPr>
          <p:nvPr/>
        </p:nvCxnSpPr>
        <p:spPr>
          <a:xfrm flipH="1">
            <a:off x="5169600" y="1652800"/>
            <a:ext cx="2883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0"/>
          <p:cNvCxnSpPr>
            <a:stCxn id="222" idx="1"/>
          </p:cNvCxnSpPr>
          <p:nvPr/>
        </p:nvCxnSpPr>
        <p:spPr>
          <a:xfrm flipH="1">
            <a:off x="4336500" y="1119400"/>
            <a:ext cx="1308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104900" y="137636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1104900" y="208121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1104900" y="278606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1104900" y="349091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5" type="subTitle"/>
          </p:nvPr>
        </p:nvSpPr>
        <p:spPr>
          <a:xfrm>
            <a:off x="1104900" y="419576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6" type="subTitle"/>
          </p:nvPr>
        </p:nvSpPr>
        <p:spPr>
          <a:xfrm>
            <a:off x="5048250" y="137636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5048250" y="208121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8" type="subTitle"/>
          </p:nvPr>
        </p:nvSpPr>
        <p:spPr>
          <a:xfrm>
            <a:off x="5048250" y="278606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5048250" y="349091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3" type="subTitle"/>
          </p:nvPr>
        </p:nvSpPr>
        <p:spPr>
          <a:xfrm>
            <a:off x="5048250" y="4195763"/>
            <a:ext cx="307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8" name="Google Shape;28;p3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4 1">
  <p:cSld name="SECTION_HEADER_3_4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0" y="1038225"/>
            <a:ext cx="8783205" cy="37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/>
        </p:nvSpPr>
        <p:spPr>
          <a:xfrm>
            <a:off x="107275" y="98425"/>
            <a:ext cx="8913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Chart (Column)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Color &amp; Style Reference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4343125" y="17648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2e4f95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5138475" y="17648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5872aa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5856100" y="1764800"/>
            <a:ext cx="885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#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abb9d5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2" name="Google Shape;242;p21"/>
          <p:cNvCxnSpPr/>
          <p:nvPr/>
        </p:nvCxnSpPr>
        <p:spPr>
          <a:xfrm>
            <a:off x="4785925" y="2066600"/>
            <a:ext cx="42600" cy="10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>
            <a:stCxn id="240" idx="2"/>
          </p:cNvCxnSpPr>
          <p:nvPr/>
        </p:nvCxnSpPr>
        <p:spPr>
          <a:xfrm flipH="1">
            <a:off x="4946775" y="2066600"/>
            <a:ext cx="634500" cy="9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>
            <a:stCxn id="241" idx="2"/>
          </p:cNvCxnSpPr>
          <p:nvPr/>
        </p:nvCxnSpPr>
        <p:spPr>
          <a:xfrm flipH="1">
            <a:off x="5104000" y="2066600"/>
            <a:ext cx="1194900" cy="13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 1">
  <p:cSld name="TITLE_1_1_1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475" y="133350"/>
            <a:ext cx="105617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2"/>
          <p:cNvSpPr txBox="1"/>
          <p:nvPr>
            <p:ph type="title"/>
          </p:nvPr>
        </p:nvSpPr>
        <p:spPr>
          <a:xfrm>
            <a:off x="1437625" y="554925"/>
            <a:ext cx="5894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1" name="Google Shape;251;p22"/>
          <p:cNvSpPr txBox="1"/>
          <p:nvPr>
            <p:ph idx="1" type="subTitle"/>
          </p:nvPr>
        </p:nvSpPr>
        <p:spPr>
          <a:xfrm>
            <a:off x="490500" y="1658575"/>
            <a:ext cx="8163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 1 1">
  <p:cSld name="TITLE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3"/>
          <p:cNvSpPr txBox="1"/>
          <p:nvPr>
            <p:ph type="title"/>
          </p:nvPr>
        </p:nvSpPr>
        <p:spPr>
          <a:xfrm>
            <a:off x="1437625" y="554925"/>
            <a:ext cx="5894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490500" y="1658575"/>
            <a:ext cx="8163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257" name="Google Shape;2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974" y="181325"/>
            <a:ext cx="451775" cy="1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3">
  <p:cSld name="SECTION_HEADER_3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5869875" y="1134700"/>
            <a:ext cx="2982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869875" y="2127850"/>
            <a:ext cx="29826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3 1">
  <p:cSld name="SECTION_HEADER_3_3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body"/>
          </p:nvPr>
        </p:nvSpPr>
        <p:spPr>
          <a:xfrm>
            <a:off x="3781600" y="1625375"/>
            <a:ext cx="22941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6" name="Google Shape;46;p6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3781600" y="276225"/>
            <a:ext cx="50115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499000" y="1625375"/>
            <a:ext cx="22941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3781600" y="3377975"/>
            <a:ext cx="22941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499000" y="3377975"/>
            <a:ext cx="22941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2">
  <p:cSld name="SECTION_HEADER_3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788300" y="900500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00850" y="2775200"/>
            <a:ext cx="26562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3223653" y="2775200"/>
            <a:ext cx="26562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146456" y="2775200"/>
            <a:ext cx="26562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7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2 2">
  <p:cSld name="SECTION_HEADER_3_2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" type="body"/>
          </p:nvPr>
        </p:nvSpPr>
        <p:spPr>
          <a:xfrm>
            <a:off x="300850" y="2775200"/>
            <a:ext cx="26562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3223653" y="2775200"/>
            <a:ext cx="26562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6146456" y="2775200"/>
            <a:ext cx="26562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●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100"/>
              <a:buFont typeface="Avenir"/>
              <a:buChar char="○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100"/>
              <a:buFont typeface="Avenir"/>
              <a:buChar char="■"/>
              <a:defRPr sz="11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8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788300" y="276225"/>
            <a:ext cx="55674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1">
  <p:cSld name="SECTION_HEADER_3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3903475" y="276225"/>
            <a:ext cx="49278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3903625" y="988875"/>
            <a:ext cx="49278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595A5C"/>
              </a:buClr>
              <a:buSzPts val="18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●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595A5C"/>
              </a:buClr>
              <a:buSzPts val="1400"/>
              <a:buFont typeface="Avenir"/>
              <a:buChar char="○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595A5C"/>
              </a:buClr>
              <a:buSzPts val="1400"/>
              <a:buFont typeface="Avenir"/>
              <a:buChar char="■"/>
              <a:defRPr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9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788300" y="2182500"/>
            <a:ext cx="5567400" cy="282900"/>
          </a:xfrm>
          <a:prstGeom prst="rect">
            <a:avLst/>
          </a:prstGeom>
          <a:effectLst>
            <a:reflection blurRad="0" dir="0" dist="0" endA="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B399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subTitle"/>
          </p:nvPr>
        </p:nvSpPr>
        <p:spPr>
          <a:xfrm>
            <a:off x="1722150" y="2961316"/>
            <a:ext cx="5699700" cy="7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595A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/>
        </p:nvSpPr>
        <p:spPr>
          <a:xfrm>
            <a:off x="842552" y="4897011"/>
            <a:ext cx="2085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Copyright © ViTrox All Rights Reserved.</a:t>
            </a:r>
            <a:endParaRPr sz="6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70" y="4916630"/>
            <a:ext cx="638250" cy="14965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/>
          <p:nvPr/>
        </p:nvSpPr>
        <p:spPr>
          <a:xfrm>
            <a:off x="59888" y="4990975"/>
            <a:ext cx="102671" cy="75300"/>
          </a:xfrm>
          <a:prstGeom prst="flowChartInputOutput">
            <a:avLst/>
          </a:prstGeom>
          <a:solidFill>
            <a:srgbClr val="202E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72450" y="4879011"/>
            <a:ext cx="5487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b="1" sz="7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1390650" y="1171575"/>
            <a:ext cx="63627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Data Analytics Presentation</a:t>
            </a:r>
            <a:endParaRPr/>
          </a:p>
        </p:txBody>
      </p:sp>
      <p:sp>
        <p:nvSpPr>
          <p:cNvPr id="271" name="Google Shape;271;p26"/>
          <p:cNvSpPr txBox="1"/>
          <p:nvPr>
            <p:ph idx="1" type="subTitle"/>
          </p:nvPr>
        </p:nvSpPr>
        <p:spPr>
          <a:xfrm>
            <a:off x="2281200" y="2024138"/>
            <a:ext cx="4581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Anand Low Hong Ren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 Model for Forecasting</a:t>
            </a: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regression model such as linear regression models an output value based on a linear combination of input </a:t>
            </a:r>
            <a:r>
              <a:rPr lang="en"/>
              <a:t>values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yhat</a:t>
            </a:r>
            <a:r>
              <a:rPr lang="en"/>
              <a:t> is the prediction, b0 and b1 are </a:t>
            </a:r>
            <a:r>
              <a:rPr lang="en"/>
              <a:t>coefficients</a:t>
            </a:r>
            <a:r>
              <a:rPr lang="en"/>
              <a:t> found by </a:t>
            </a:r>
            <a:r>
              <a:rPr lang="en"/>
              <a:t>optimizing</a:t>
            </a:r>
            <a:r>
              <a:rPr lang="en"/>
              <a:t> the model on training data, X is an input value.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predict the value for next time step using current and previous time step value, </a:t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800" y="3542050"/>
            <a:ext cx="3400406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663" y="4253062"/>
            <a:ext cx="5440677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Scatter Plot 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134075" y="947875"/>
            <a:ext cx="36108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modelling assumes a </a:t>
            </a:r>
            <a:r>
              <a:rPr lang="en"/>
              <a:t>relationship between an observation and the previous observation.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relationship between the current observation and the </a:t>
            </a:r>
            <a:r>
              <a:rPr lang="en"/>
              <a:t>previous</a:t>
            </a:r>
            <a:r>
              <a:rPr lang="en"/>
              <a:t> observation (lag1).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spending variance between months is evident, thus the lag and the observation have a low correlation relationship.</a:t>
            </a:r>
            <a:endParaRPr/>
          </a:p>
        </p:txBody>
      </p:sp>
      <p:pic>
        <p:nvPicPr>
          <p:cNvPr id="341" name="Google Shape;3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775" y="1152475"/>
            <a:ext cx="4830514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</a:t>
            </a:r>
            <a:r>
              <a:rPr lang="en"/>
              <a:t> Plot</a:t>
            </a:r>
            <a:endParaRPr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311700" y="1152475"/>
            <a:ext cx="34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the correlation between different lag and observation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Lag 1 has the highest positive correlation at just under   0.50.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Lag1 will be created for the prediction. </a:t>
            </a:r>
            <a:endParaRPr/>
          </a:p>
        </p:txBody>
      </p:sp>
      <p:pic>
        <p:nvPicPr>
          <p:cNvPr id="348" name="Google Shape;3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600" y="1230188"/>
            <a:ext cx="4989525" cy="3260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898" y="910425"/>
            <a:ext cx="5055100" cy="35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 txBox="1"/>
          <p:nvPr/>
        </p:nvSpPr>
        <p:spPr>
          <a:xfrm>
            <a:off x="330950" y="943500"/>
            <a:ext cx="30426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ACF is an auto-correlation function which gives us values of auto-correlation of observations with its lagged values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PACF is a partial </a:t>
            </a:r>
            <a:r>
              <a:rPr lang="en" sz="1600"/>
              <a:t>autocorrelation</a:t>
            </a:r>
            <a:r>
              <a:rPr lang="en" sz="1600"/>
              <a:t> function. It finds correlation of the residual ( remains after removing the effects which are already explained by the earlier lags) with the next lag value.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 Models for Forecasting</a:t>
            </a:r>
            <a:endParaRPr/>
          </a:p>
        </p:txBody>
      </p:sp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 error: difference between expected and predicted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 errors can have </a:t>
            </a:r>
            <a:r>
              <a:rPr lang="en"/>
              <a:t>temporal</a:t>
            </a:r>
            <a:r>
              <a:rPr lang="en"/>
              <a:t> structure like trends, bias and seasonality.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Temporal structure suggests information that can be incorporated into the predictive model </a:t>
            </a:r>
            <a:endParaRPr/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4039750"/>
            <a:ext cx="5238750" cy="38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Time Series </a:t>
            </a:r>
            <a:endParaRPr/>
          </a:p>
        </p:txBody>
      </p:sp>
      <p:sp>
        <p:nvSpPr>
          <p:cNvPr id="367" name="Google Shape;367;p4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non - stationary time series shows seasonal effects, trends and other structures that depend on the time index.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Observations in a stationary time series are not dependent on time. Constant mean.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Statistical modeling methods assume or require the time series to be stationary to be effective.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50" y="554225"/>
            <a:ext cx="4464525" cy="4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for </a:t>
            </a:r>
            <a:r>
              <a:rPr lang="en"/>
              <a:t>AutoRegressive</a:t>
            </a:r>
            <a:r>
              <a:rPr lang="en"/>
              <a:t> Integrated Moving Average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of models that explains a given time series based on its own past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is the order of the AR term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lags used as predictors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is the order of the MA term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lagged forecast errors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 is the number of differencing required to make the time series stationary</a:t>
            </a:r>
            <a:endParaRPr/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400" y="3233550"/>
            <a:ext cx="44849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Configured ARIMA model </a:t>
            </a:r>
            <a:endParaRPr/>
          </a:p>
        </p:txBody>
      </p:sp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311700" y="1152475"/>
            <a:ext cx="36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Training data, 50% Test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p: 0, d: 1, q: 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RMSE: </a:t>
            </a:r>
            <a:r>
              <a:rPr lang="en"/>
              <a:t>482224.493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Average accuracy of 71.29%</a:t>
            </a:r>
            <a:endParaRPr/>
          </a:p>
        </p:txBody>
      </p:sp>
      <p:pic>
        <p:nvPicPr>
          <p:cNvPr id="382" name="Google Shape;3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300" y="1224175"/>
            <a:ext cx="4701000" cy="327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ARIMA Hyperparameters</a:t>
            </a:r>
            <a:endParaRPr/>
          </a:p>
        </p:txBody>
      </p:sp>
      <p:pic>
        <p:nvPicPr>
          <p:cNvPr id="388" name="Google Shape;3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925" y="1401625"/>
            <a:ext cx="4614375" cy="3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00" y="1550650"/>
            <a:ext cx="3455150" cy="2865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43"/>
          <p:cNvSpPr txBox="1"/>
          <p:nvPr/>
        </p:nvSpPr>
        <p:spPr>
          <a:xfrm>
            <a:off x="364000" y="4581250"/>
            <a:ext cx="36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accuracy = 73%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common parts’ consumption in MVSS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311700" y="1152475"/>
            <a:ext cx="40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Forecasting also can be applied when managing inventory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Purchase of the 30 more common parts are used.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LED model RES,SMD,150R,1%,0.25W,1206 will be used as an example </a:t>
            </a:r>
            <a:endParaRPr/>
          </a:p>
        </p:txBody>
      </p:sp>
      <p:pic>
        <p:nvPicPr>
          <p:cNvPr id="397" name="Google Shape;3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4262"/>
            <a:ext cx="4224900" cy="273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Forecasting - MVSS Monthly Part Expenditure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311700" y="1308375"/>
            <a:ext cx="8520600" cy="31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machine learning dataset is actually a collection of observations (factors/features)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E.g.: Determining an plant species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Flower colour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Petal length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Leaf type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adds order dependence or relationship between observations and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is both a constraint and a structure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Predict the future based on past events and observations.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627950"/>
            <a:ext cx="4291601" cy="29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7425"/>
            <a:ext cx="4468925" cy="295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results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311700" y="1152475"/>
            <a:ext cx="33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Best ARIMA(0, 0, 5) RMSE=697.553</a:t>
            </a:r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000" y="1230188"/>
            <a:ext cx="5009800" cy="3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</a:t>
            </a:r>
            <a:endParaRPr/>
          </a:p>
        </p:txBody>
      </p:sp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Forecasting can be used as a tool to aid or predict future purchases so that parts won’t be overbought.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factors such as market trends, purchase timings, personal experiences can be processed into data that can </a:t>
            </a:r>
            <a:r>
              <a:rPr lang="en"/>
              <a:t>improve</a:t>
            </a:r>
            <a:r>
              <a:rPr lang="en"/>
              <a:t> the accuracy of the forecasting.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Time Series Forecasting have wide range of </a:t>
            </a:r>
            <a:r>
              <a:rPr lang="en"/>
              <a:t>useful</a:t>
            </a:r>
            <a:r>
              <a:rPr lang="en"/>
              <a:t> and practical applications that can be explored. </a:t>
            </a:r>
            <a:endParaRPr/>
          </a:p>
        </p:txBody>
      </p:sp>
      <p:pic>
        <p:nvPicPr>
          <p:cNvPr id="418" name="Google Shape;4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925" y="3307600"/>
            <a:ext cx="2593501" cy="16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975" y="714412"/>
            <a:ext cx="5785250" cy="37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9"/>
          <p:cNvPicPr preferRelativeResize="0"/>
          <p:nvPr/>
        </p:nvPicPr>
        <p:blipFill rotWithShape="1">
          <a:blip r:embed="rId3">
            <a:alphaModFix/>
          </a:blip>
          <a:srcRect b="13941" l="0" r="0" t="0"/>
          <a:stretch/>
        </p:blipFill>
        <p:spPr>
          <a:xfrm>
            <a:off x="1492525" y="1142738"/>
            <a:ext cx="6158950" cy="2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of Forecasting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data available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duration of predictions that is required (short, medium, long)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the data be updated frequently?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Temporal frequency of the data (mins, hrs, days, months, years)</a:t>
            </a:r>
            <a:endParaRPr/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301" y="3210201"/>
            <a:ext cx="2488175" cy="16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applications of Time Series Forecasting </a:t>
            </a:r>
            <a:endParaRPr/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price of stocks each day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Birth rate at all hospitals in a city each year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sales in units sold each day for a store.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passengers through a train station each day.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Average price of petrol each day. 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525" y="2996825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311700" y="1152475"/>
            <a:ext cx="498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from Parts’ Inventory List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 of MVSS </a:t>
            </a:r>
            <a:r>
              <a:rPr lang="en"/>
              <a:t>monthly expenditure on parts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ranges from 2016 January to 2020 December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takes into account purchased and sold parts, does not include other factors. (univariate time series)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626" y="372550"/>
            <a:ext cx="1882225" cy="4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Line Graph 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311700" y="1152475"/>
            <a:ext cx="32364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2016, 2017 and 2019, the parts expenditure ranges from RM0.4 mil to RM1.3 mil. 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2018 and 2020, we can see spikes up to around RM2 mil.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At the end of 2020 parts’ expenditure increased to a high of around RM3.6 mil. 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275" y="1253625"/>
            <a:ext cx="4693200" cy="3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Boxplot </a:t>
            </a: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311700" y="1152475"/>
            <a:ext cx="33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Expenditure from 2018, 2020 is higher. </a:t>
            </a:r>
            <a:endParaRPr/>
          </a:p>
        </p:txBody>
      </p:sp>
      <p:pic>
        <p:nvPicPr>
          <p:cNvPr id="312" name="Google Shape;3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25" y="1196450"/>
            <a:ext cx="4780625" cy="33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</p:txBody>
      </p:sp>
      <p:sp>
        <p:nvSpPr>
          <p:cNvPr id="318" name="Google Shape;318;p33"/>
          <p:cNvSpPr txBox="1"/>
          <p:nvPr>
            <p:ph idx="1" type="body"/>
          </p:nvPr>
        </p:nvSpPr>
        <p:spPr>
          <a:xfrm>
            <a:off x="311700" y="1286163"/>
            <a:ext cx="27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Trend: The increasing or decreasing value in the series.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Seasonality: The repeating short-term cycle in the series.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Noise: The random variation in the series.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875" y="1191075"/>
            <a:ext cx="5317425" cy="351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Algorithm </a:t>
            </a:r>
            <a:endParaRPr/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baseline model, as a reference for future modifications and improvements.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previous observation to predict the next observation.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RMSE: </a:t>
            </a:r>
            <a:r>
              <a:rPr lang="en"/>
              <a:t>504309.899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Average Accuracy: 70%</a:t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300" y="1422300"/>
            <a:ext cx="4531550" cy="3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