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11680" y="91440"/>
            <a:ext cx="552471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002060"/>
                </a:solidFill>
              </a:defRPr>
            </a:pPr>
            <a:r>
              <a:rPr i="1" dirty="0"/>
              <a:t>MECE Framework – Sports Analytics</a:t>
            </a:r>
          </a:p>
        </p:txBody>
      </p:sp>
      <p:sp>
        <p:nvSpPr>
          <p:cNvPr id="4" name="Rectangle 3"/>
          <p:cNvSpPr/>
          <p:nvPr/>
        </p:nvSpPr>
        <p:spPr>
          <a:xfrm>
            <a:off x="274320" y="731520"/>
            <a:ext cx="3383280" cy="1828800"/>
          </a:xfrm>
          <a:prstGeom prst="rect">
            <a:avLst/>
          </a:prstGeom>
          <a:solidFill>
            <a:srgbClr val="FFFFFF"/>
          </a:solidFill>
          <a:ln w="25400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🟧 </a:t>
            </a:r>
            <a:r>
              <a:rPr lang="en-US" sz="1400" b="1" i="1" dirty="0" err="1">
                <a:solidFill>
                  <a:schemeClr val="accent6"/>
                </a:solidFill>
              </a:rPr>
              <a:t>ChronoScope</a:t>
            </a:r>
            <a:r>
              <a:rPr lang="en-US" sz="1400" b="1" i="1" dirty="0">
                <a:solidFill>
                  <a:schemeClr val="accent6"/>
                </a:solidFill>
              </a:rPr>
              <a:t>
How the Olympics evolved over time</a:t>
            </a:r>
          </a:p>
          <a:p>
            <a:pPr lvl="1">
              <a:defRPr sz="1100"/>
            </a:pPr>
            <a:r>
              <a:rPr lang="en-US" dirty="0">
                <a:solidFill>
                  <a:schemeClr val="tx1"/>
                </a:solidFill>
              </a:rPr>
              <a:t>• Hosting frequency changes</a:t>
            </a:r>
          </a:p>
          <a:p>
            <a:pPr lvl="1">
              <a:defRPr sz="1100"/>
            </a:pPr>
            <a:r>
              <a:rPr lang="en-US" dirty="0">
                <a:solidFill>
                  <a:schemeClr val="tx1"/>
                </a:solidFill>
              </a:rPr>
              <a:t>• Duration trends of games</a:t>
            </a:r>
          </a:p>
          <a:p>
            <a:pPr lvl="1">
              <a:defRPr sz="1100"/>
            </a:pPr>
            <a:r>
              <a:rPr lang="en-US" dirty="0">
                <a:solidFill>
                  <a:schemeClr val="tx1"/>
                </a:solidFill>
              </a:rPr>
              <a:t>• Sports/events added or removed</a:t>
            </a:r>
          </a:p>
          <a:p>
            <a:pPr lvl="1">
              <a:defRPr sz="1100"/>
            </a:pPr>
            <a:r>
              <a:rPr lang="en-US" dirty="0">
                <a:solidFill>
                  <a:schemeClr val="tx1"/>
                </a:solidFill>
              </a:rPr>
              <a:t>• Height/weight changes in athletes</a:t>
            </a:r>
          </a:p>
          <a:p>
            <a:pPr lvl="1">
              <a:defRPr sz="1100"/>
            </a:pPr>
            <a:r>
              <a:rPr lang="en-US" dirty="0">
                <a:solidFill>
                  <a:schemeClr val="tx1"/>
                </a:solidFill>
              </a:rPr>
              <a:t>• Gender participation evolution</a:t>
            </a:r>
          </a:p>
          <a:p>
            <a:pPr lvl="1">
              <a:defRPr sz="1100"/>
            </a:pPr>
            <a:r>
              <a:rPr lang="en-US" dirty="0">
                <a:solidFill>
                  <a:schemeClr val="tx1"/>
                </a:solidFill>
              </a:rPr>
              <a:t>• Medal trends by decade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86400" y="731520"/>
            <a:ext cx="3383280" cy="18288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🟩 </a:t>
            </a:r>
            <a:r>
              <a:rPr lang="en-US" sz="1400" b="1" i="1" dirty="0" err="1">
                <a:solidFill>
                  <a:schemeClr val="accent3"/>
                </a:solidFill>
              </a:rPr>
              <a:t>GeoDominance</a:t>
            </a:r>
            <a:r>
              <a:rPr lang="en-US" sz="1400" b="1" i="1" dirty="0">
                <a:solidFill>
                  <a:schemeClr val="accent3"/>
                </a:solidFill>
              </a:rPr>
              <a:t>
Country/region performance &amp; influence</a:t>
            </a:r>
          </a:p>
          <a:p>
            <a:pPr lvl="1">
              <a:defRPr sz="1100"/>
            </a:pPr>
            <a:r>
              <a:rPr lang="en-US" dirty="0">
                <a:solidFill>
                  <a:schemeClr val="tx1"/>
                </a:solidFill>
              </a:rPr>
              <a:t>• Countries with highest medal counts</a:t>
            </a:r>
          </a:p>
          <a:p>
            <a:pPr lvl="1">
              <a:defRPr sz="1100"/>
            </a:pPr>
            <a:r>
              <a:rPr lang="en-US" dirty="0">
                <a:solidFill>
                  <a:schemeClr val="tx1"/>
                </a:solidFill>
              </a:rPr>
              <a:t>• Gold medal distribution by country</a:t>
            </a:r>
          </a:p>
          <a:p>
            <a:pPr lvl="1">
              <a:defRPr sz="1100"/>
            </a:pPr>
            <a:r>
              <a:rPr lang="en-US" dirty="0">
                <a:solidFill>
                  <a:schemeClr val="tx1"/>
                </a:solidFill>
              </a:rPr>
              <a:t>• Region-wise participation</a:t>
            </a:r>
          </a:p>
          <a:p>
            <a:pPr lvl="1">
              <a:defRPr sz="1100"/>
            </a:pPr>
            <a:r>
              <a:rPr lang="en-US" dirty="0">
                <a:solidFill>
                  <a:schemeClr val="tx1"/>
                </a:solidFill>
              </a:rPr>
              <a:t>• Country/sport dominance</a:t>
            </a:r>
          </a:p>
          <a:p>
            <a:pPr lvl="1">
              <a:defRPr sz="1100"/>
            </a:pPr>
            <a:r>
              <a:rPr lang="en-US" dirty="0">
                <a:solidFill>
                  <a:schemeClr val="tx1"/>
                </a:solidFill>
              </a:rPr>
              <a:t>• Country performance consistency</a:t>
            </a:r>
          </a:p>
          <a:p>
            <a:pPr lvl="1">
              <a:defRPr sz="1100"/>
            </a:pPr>
            <a:r>
              <a:rPr lang="en-US" dirty="0">
                <a:solidFill>
                  <a:schemeClr val="tx1"/>
                </a:solidFill>
              </a:rPr>
              <a:t>• Rise/fall of regions in medal table</a:t>
            </a:r>
          </a:p>
        </p:txBody>
      </p:sp>
      <p:sp>
        <p:nvSpPr>
          <p:cNvPr id="6" name="Rectangle 5"/>
          <p:cNvSpPr/>
          <p:nvPr/>
        </p:nvSpPr>
        <p:spPr>
          <a:xfrm>
            <a:off x="274320" y="3840480"/>
            <a:ext cx="3383280" cy="18288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🟦 </a:t>
            </a:r>
            <a:r>
              <a:rPr lang="en-US" sz="1400" b="1" i="1" dirty="0">
                <a:solidFill>
                  <a:srgbClr val="0070C0"/>
                </a:solidFill>
              </a:rPr>
              <a:t>SportScape
Participation, popularity &amp; gender analysis</a:t>
            </a:r>
          </a:p>
          <a:p>
            <a:pPr lvl="1">
              <a:defRPr sz="1100"/>
            </a:pPr>
            <a:r>
              <a:rPr lang="en-US" dirty="0">
                <a:solidFill>
                  <a:schemeClr val="tx1"/>
                </a:solidFill>
              </a:rPr>
              <a:t>• Most participated sports</a:t>
            </a:r>
          </a:p>
          <a:p>
            <a:pPr lvl="1">
              <a:defRPr sz="1100"/>
            </a:pPr>
            <a:r>
              <a:rPr lang="en-US" dirty="0">
                <a:solidFill>
                  <a:schemeClr val="tx1"/>
                </a:solidFill>
              </a:rPr>
              <a:t>• Event distribution by gender</a:t>
            </a:r>
          </a:p>
          <a:p>
            <a:pPr lvl="1">
              <a:defRPr sz="1100"/>
            </a:pPr>
            <a:r>
              <a:rPr lang="en-US" dirty="0">
                <a:solidFill>
                  <a:schemeClr val="tx1"/>
                </a:solidFill>
              </a:rPr>
              <a:t>• Gender gaps in sports/events</a:t>
            </a:r>
          </a:p>
          <a:p>
            <a:pPr lvl="1">
              <a:defRPr sz="1100"/>
            </a:pPr>
            <a:r>
              <a:rPr lang="en-US" dirty="0">
                <a:solidFill>
                  <a:schemeClr val="tx1"/>
                </a:solidFill>
              </a:rPr>
              <a:t>• Participant count by sport</a:t>
            </a:r>
          </a:p>
          <a:p>
            <a:pPr lvl="1">
              <a:defRPr sz="1100"/>
            </a:pPr>
            <a:r>
              <a:rPr lang="en-US" dirty="0">
                <a:solidFill>
                  <a:schemeClr val="tx1"/>
                </a:solidFill>
              </a:rPr>
              <a:t>• Age patterns across sports</a:t>
            </a:r>
          </a:p>
          <a:p>
            <a:pPr lvl="1">
              <a:defRPr sz="1100"/>
            </a:pPr>
            <a:r>
              <a:rPr lang="en-US" dirty="0">
                <a:solidFill>
                  <a:schemeClr val="tx1"/>
                </a:solidFill>
              </a:rPr>
              <a:t>• High medal-potential sports</a:t>
            </a:r>
          </a:p>
        </p:txBody>
      </p:sp>
      <p:sp>
        <p:nvSpPr>
          <p:cNvPr id="7" name="Rectangle 6"/>
          <p:cNvSpPr/>
          <p:nvPr/>
        </p:nvSpPr>
        <p:spPr>
          <a:xfrm>
            <a:off x="5486400" y="3904488"/>
            <a:ext cx="3383280" cy="1828800"/>
          </a:xfrm>
          <a:prstGeom prst="rect">
            <a:avLst/>
          </a:prstGeom>
          <a:solidFill>
            <a:srgbClr val="FFFFFF"/>
          </a:solidFill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🟨 </a:t>
            </a:r>
            <a:r>
              <a:rPr lang="en-US" sz="1400" b="1" i="1" dirty="0">
                <a:solidFill>
                  <a:schemeClr val="accent6"/>
                </a:solidFill>
              </a:rPr>
              <a:t>Surprise Matrix
Unusual wins and performance shocks</a:t>
            </a:r>
          </a:p>
          <a:p>
            <a:pPr lvl="1">
              <a:defRPr sz="1100"/>
            </a:pPr>
            <a:r>
              <a:rPr lang="en-US" dirty="0">
                <a:solidFill>
                  <a:schemeClr val="tx1"/>
                </a:solidFill>
              </a:rPr>
              <a:t>• Countries with surprising medal wins</a:t>
            </a:r>
          </a:p>
          <a:p>
            <a:pPr lvl="1">
              <a:defRPr sz="1100"/>
            </a:pPr>
            <a:r>
              <a:rPr lang="en-US" dirty="0">
                <a:solidFill>
                  <a:schemeClr val="tx1"/>
                </a:solidFill>
              </a:rPr>
              <a:t>• Medal wins with few appearances</a:t>
            </a:r>
          </a:p>
          <a:p>
            <a:pPr lvl="1">
              <a:defRPr sz="1100"/>
            </a:pPr>
            <a:r>
              <a:rPr lang="en-US" dirty="0">
                <a:solidFill>
                  <a:schemeClr val="tx1"/>
                </a:solidFill>
              </a:rPr>
              <a:t>• Sudden surge/drop in participation</a:t>
            </a:r>
          </a:p>
          <a:p>
            <a:pPr lvl="1">
              <a:defRPr sz="1100"/>
            </a:pPr>
            <a:r>
              <a:rPr lang="en-US" dirty="0">
                <a:solidFill>
                  <a:schemeClr val="tx1"/>
                </a:solidFill>
              </a:rPr>
              <a:t>• Anomalies in gender, age, or country performance</a:t>
            </a:r>
          </a:p>
          <a:p>
            <a:pPr lvl="1">
              <a:defRPr sz="1100"/>
            </a:pPr>
            <a:r>
              <a:rPr lang="en-US" dirty="0">
                <a:solidFill>
                  <a:schemeClr val="tx1"/>
                </a:solidFill>
              </a:rPr>
              <a:t>• Unusual medal patterns across seasons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2834640" y="2377440"/>
            <a:ext cx="3383280" cy="1828800"/>
          </a:xfrm>
          <a:prstGeom prst="rect">
            <a:avLst/>
          </a:prstGeom>
          <a:solidFill>
            <a:srgbClr val="FFFFFF"/>
          </a:solidFill>
          <a:ln w="25400">
            <a:solidFill>
              <a:srgbClr val="9900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🟪 </a:t>
            </a:r>
            <a:r>
              <a:rPr lang="en-IN" sz="1400" b="1" i="1" dirty="0" err="1">
                <a:solidFill>
                  <a:schemeClr val="accent4">
                    <a:lumMod val="75000"/>
                  </a:schemeClr>
                </a:solidFill>
              </a:rPr>
              <a:t>MetricForge</a:t>
            </a:r>
            <a:r>
              <a:rPr lang="en-IN" sz="1400" b="1" i="1" dirty="0">
                <a:solidFill>
                  <a:schemeClr val="accent4">
                    <a:lumMod val="75000"/>
                  </a:schemeClr>
                </a:solidFill>
              </a:rPr>
              <a:t>
Going beyond raw counts to strategy</a:t>
            </a:r>
          </a:p>
          <a:p>
            <a:pPr lvl="1">
              <a:defRPr sz="1100"/>
            </a:pPr>
            <a:r>
              <a:rPr lang="en-IN" dirty="0">
                <a:solidFill>
                  <a:schemeClr val="tx1"/>
                </a:solidFill>
              </a:rPr>
              <a:t>• Medals per event ratio</a:t>
            </a:r>
          </a:p>
          <a:p>
            <a:pPr lvl="1">
              <a:defRPr sz="1100"/>
            </a:pPr>
            <a:r>
              <a:rPr lang="en-IN" dirty="0">
                <a:solidFill>
                  <a:schemeClr val="tx1"/>
                </a:solidFill>
              </a:rPr>
              <a:t>• Medals per 100 participants</a:t>
            </a:r>
          </a:p>
          <a:p>
            <a:pPr lvl="1">
              <a:defRPr sz="1100"/>
            </a:pPr>
            <a:r>
              <a:rPr lang="en-IN" dirty="0">
                <a:solidFill>
                  <a:schemeClr val="tx1"/>
                </a:solidFill>
              </a:rPr>
              <a:t>• Medal conversion (medals/participants)</a:t>
            </a:r>
          </a:p>
          <a:p>
            <a:pPr lvl="1">
              <a:defRPr sz="1100"/>
            </a:pPr>
            <a:r>
              <a:rPr lang="en-IN" dirty="0">
                <a:solidFill>
                  <a:schemeClr val="tx1"/>
                </a:solidFill>
              </a:rPr>
              <a:t>• Region medals per Olympic appearance</a:t>
            </a:r>
          </a:p>
          <a:p>
            <a:pPr lvl="1">
              <a:defRPr sz="1100"/>
            </a:pPr>
            <a:r>
              <a:rPr lang="en-IN" dirty="0">
                <a:solidFill>
                  <a:schemeClr val="tx1"/>
                </a:solidFill>
              </a:rPr>
              <a:t>• Age vs. medal type</a:t>
            </a:r>
          </a:p>
          <a:p>
            <a:pPr lvl="1">
              <a:defRPr sz="1100"/>
            </a:pPr>
            <a:r>
              <a:rPr lang="en-IN" dirty="0">
                <a:solidFill>
                  <a:schemeClr val="tx1"/>
                </a:solidFill>
              </a:rPr>
              <a:t>• Host city medal efficiency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215</Words>
  <Application>Microsoft Office PowerPoint</Application>
  <PresentationFormat>On-screen Show (4:3)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Anand anand</cp:lastModifiedBy>
  <cp:revision>3</cp:revision>
  <dcterms:created xsi:type="dcterms:W3CDTF">2013-01-27T09:14:16Z</dcterms:created>
  <dcterms:modified xsi:type="dcterms:W3CDTF">2025-06-03T12:41:55Z</dcterms:modified>
  <cp:category/>
</cp:coreProperties>
</file>