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1"/>
  </p:notesMasterIdLst>
  <p:handoutMasterIdLst>
    <p:handoutMasterId r:id="rId12"/>
  </p:handoutMasterIdLst>
  <p:sldIdLst>
    <p:sldId id="709" r:id="rId2"/>
    <p:sldId id="713" r:id="rId3"/>
    <p:sldId id="715" r:id="rId4"/>
    <p:sldId id="718" r:id="rId5"/>
    <p:sldId id="719" r:id="rId6"/>
    <p:sldId id="720" r:id="rId7"/>
    <p:sldId id="721" r:id="rId8"/>
    <p:sldId id="716" r:id="rId9"/>
    <p:sldId id="722" r:id="rId10"/>
  </p:sldIdLst>
  <p:sldSz cx="9144000" cy="6858000" type="screen4x3"/>
  <p:notesSz cx="6797675" cy="9928225"/>
  <p:defaultTextStyle>
    <a:defPPr>
      <a:defRPr lang="de-DE"/>
    </a:defPPr>
    <a:lvl1pPr algn="ctr" rtl="0" fontAlgn="base">
      <a:spcBef>
        <a:spcPct val="0"/>
      </a:spcBef>
      <a:spcAft>
        <a:spcPct val="0"/>
      </a:spcAft>
      <a:buClr>
        <a:schemeClr val="accent1"/>
      </a:buClr>
      <a:buSzPct val="80000"/>
      <a:buFont typeface="Wingdings" pitchFamily="2" charset="2"/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ctr" rtl="0" fontAlgn="base">
      <a:spcBef>
        <a:spcPct val="0"/>
      </a:spcBef>
      <a:spcAft>
        <a:spcPct val="0"/>
      </a:spcAft>
      <a:buClr>
        <a:schemeClr val="accent1"/>
      </a:buClr>
      <a:buSzPct val="80000"/>
      <a:buFont typeface="Wingdings" pitchFamily="2" charset="2"/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ctr" rtl="0" fontAlgn="base">
      <a:spcBef>
        <a:spcPct val="0"/>
      </a:spcBef>
      <a:spcAft>
        <a:spcPct val="0"/>
      </a:spcAft>
      <a:buClr>
        <a:schemeClr val="accent1"/>
      </a:buClr>
      <a:buSzPct val="80000"/>
      <a:buFont typeface="Wingdings" pitchFamily="2" charset="2"/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ctr" rtl="0" fontAlgn="base">
      <a:spcBef>
        <a:spcPct val="0"/>
      </a:spcBef>
      <a:spcAft>
        <a:spcPct val="0"/>
      </a:spcAft>
      <a:buClr>
        <a:schemeClr val="accent1"/>
      </a:buClr>
      <a:buSzPct val="80000"/>
      <a:buFont typeface="Wingdings" pitchFamily="2" charset="2"/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ctr" rtl="0" fontAlgn="base">
      <a:spcBef>
        <a:spcPct val="0"/>
      </a:spcBef>
      <a:spcAft>
        <a:spcPct val="0"/>
      </a:spcAft>
      <a:buClr>
        <a:schemeClr val="accent1"/>
      </a:buClr>
      <a:buSzPct val="80000"/>
      <a:buFont typeface="Wingdings" pitchFamily="2" charset="2"/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4A39"/>
    <a:srgbClr val="496C60"/>
    <a:srgbClr val="9E3039"/>
    <a:srgbClr val="844C54"/>
    <a:srgbClr val="816E2C"/>
    <a:srgbClr val="644459"/>
    <a:srgbClr val="55763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2" autoAdjust="0"/>
    <p:restoredTop sz="90223" autoAdjust="0"/>
  </p:normalViewPr>
  <p:slideViewPr>
    <p:cSldViewPr snapToGrid="0">
      <p:cViewPr>
        <p:scale>
          <a:sx n="90" d="100"/>
          <a:sy n="90" d="100"/>
        </p:scale>
        <p:origin x="-6" y="-72"/>
      </p:cViewPr>
      <p:guideLst>
        <p:guide orient="horz" pos="215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0208" cy="702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796088" cy="496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9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9429750"/>
            <a:ext cx="67960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Page </a:t>
            </a:r>
            <a:fld id="{0FD0B4F1-B87D-4E2D-ACF6-B353077689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76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2438" y="396875"/>
            <a:ext cx="5892800" cy="441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452438" y="5091113"/>
            <a:ext cx="5892800" cy="44402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92113" y="9580563"/>
            <a:ext cx="5953125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3389" tIns="45877" rIns="93389" bIns="45877">
            <a:spAutoFit/>
          </a:bodyPr>
          <a:lstStyle/>
          <a:p>
            <a:pPr defTabSz="944563" eaLnBrk="0" hangingPunct="0">
              <a:buClrTx/>
              <a:buSzTx/>
              <a:buFontTx/>
              <a:buNone/>
              <a:defRPr/>
            </a:pPr>
            <a:r>
              <a:rPr lang="en-US" sz="1000"/>
              <a:t> </a:t>
            </a:r>
            <a:fld id="{2EFF5A28-B5FC-40E3-A58F-E78E01AFAEC4}" type="slidenum">
              <a:rPr lang="en-US" sz="1000"/>
              <a:pPr defTabSz="944563" eaLnBrk="0" hangingPunct="0">
                <a:buClrTx/>
                <a:buSzTx/>
                <a:buFontTx/>
                <a:buNone/>
                <a:defRPr/>
              </a:pPr>
              <a:t>‹#›</a:t>
            </a:fld>
            <a:endParaRPr lang="en-US" sz="1000" b="1"/>
          </a:p>
        </p:txBody>
      </p:sp>
    </p:spTree>
    <p:extLst>
      <p:ext uri="{BB962C8B-B14F-4D97-AF65-F5344CB8AC3E}">
        <p14:creationId xmlns:p14="http://schemas.microsoft.com/office/powerpoint/2010/main" val="17447652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75000"/>
      </a:spcBef>
      <a:spcAft>
        <a:spcPct val="0"/>
      </a:spcAft>
      <a:buClr>
        <a:schemeClr val="tx1"/>
      </a:buClr>
      <a:buSzPct val="80000"/>
      <a:buFont typeface="Wingdings" pitchFamily="2" charset="2"/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158750" indent="-157163" algn="l" rtl="0" eaLnBrk="0" fontAlgn="base" hangingPunct="0">
      <a:spcBef>
        <a:spcPct val="35000"/>
      </a:spcBef>
      <a:spcAft>
        <a:spcPct val="0"/>
      </a:spcAft>
      <a:buClr>
        <a:schemeClr val="accent1"/>
      </a:buClr>
      <a:buSzPct val="80000"/>
      <a:buFont typeface="Wingdings" pitchFamily="2" charset="2"/>
      <a:buChar char="n"/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368300" indent="-127000" algn="l" rtl="0" eaLnBrk="0" fontAlgn="base" hangingPunct="0">
      <a:spcBef>
        <a:spcPct val="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0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590550" indent="-152400" algn="l" rtl="0" eaLnBrk="0" fontAlgn="base" hangingPunct="0">
      <a:spcBef>
        <a:spcPct val="0"/>
      </a:spcBef>
      <a:spcAft>
        <a:spcPct val="0"/>
      </a:spcAft>
      <a:buClr>
        <a:schemeClr val="accent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2057400" indent="-228600" algn="l" rtl="0" eaLnBrk="0" fontAlgn="base" hangingPunct="0">
      <a:spcBef>
        <a:spcPct val="15000"/>
      </a:spcBef>
      <a:spcAft>
        <a:spcPct val="0"/>
      </a:spcAft>
      <a:buClr>
        <a:srgbClr val="44697D"/>
      </a:buClr>
      <a:buFont typeface="Arial" charset="0"/>
      <a:buChar char="-"/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152400" y="2987675"/>
            <a:ext cx="8839200" cy="3713163"/>
          </a:xfrm>
          <a:prstGeom prst="rect">
            <a:avLst/>
          </a:prstGeom>
          <a:solidFill>
            <a:schemeClr val="bg1"/>
          </a:solidFill>
          <a:ln w="9525">
            <a:noFill/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52400" y="152400"/>
            <a:ext cx="8839200" cy="27384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Freeform 28"/>
          <p:cNvSpPr>
            <a:spLocks/>
          </p:cNvSpPr>
          <p:nvPr/>
        </p:nvSpPr>
        <p:spPr bwMode="gray">
          <a:xfrm>
            <a:off x="8545513" y="6259513"/>
            <a:ext cx="457200" cy="457200"/>
          </a:xfrm>
          <a:custGeom>
            <a:avLst/>
            <a:gdLst/>
            <a:ahLst/>
            <a:cxnLst>
              <a:cxn ang="0">
                <a:pos x="288" y="0"/>
              </a:cxn>
              <a:cxn ang="0">
                <a:pos x="0" y="288"/>
              </a:cxn>
              <a:cxn ang="0">
                <a:pos x="288" y="288"/>
              </a:cxn>
              <a:cxn ang="0">
                <a:pos x="288" y="0"/>
              </a:cxn>
            </a:cxnLst>
            <a:rect l="0" t="0" r="r" b="b"/>
            <a:pathLst>
              <a:path w="288" h="288">
                <a:moveTo>
                  <a:pt x="288" y="0"/>
                </a:moveTo>
                <a:lnTo>
                  <a:pt x="0" y="288"/>
                </a:lnTo>
                <a:lnTo>
                  <a:pt x="288" y="288"/>
                </a:lnTo>
                <a:lnTo>
                  <a:pt x="288" y="0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42" descr="sap_tagstra_rgb_tm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2975" y="6269038"/>
            <a:ext cx="4238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9238" y="3108325"/>
            <a:ext cx="8643937" cy="1752600"/>
          </a:xfrm>
          <a:ln w="9525"/>
        </p:spPr>
        <p:txBody>
          <a:bodyPr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2000">
                <a:solidFill>
                  <a:srgbClr val="666666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  <p:sp>
        <p:nvSpPr>
          <p:cNvPr id="665630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249238" y="200025"/>
            <a:ext cx="8643937" cy="25590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AP_Footnote_2007_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SAP 2007 / Page </a:t>
            </a:r>
            <a:fld id="{B4C31EE2-6DF6-4714-9959-115E63AB8D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4175" y="201613"/>
            <a:ext cx="2160588" cy="5915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238" y="201613"/>
            <a:ext cx="6332537" cy="5915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AP_Footnote_2007_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SAP 2007 / Page </a:t>
            </a:r>
            <a:fld id="{A018D77A-65C0-4772-94A3-20528BB33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AP_Footnote_2007_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SAP 2007 / Page </a:t>
            </a:r>
            <a:fld id="{21B19E38-465A-4FB3-BA2B-3C99B5CC0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AP_Footnote_2007_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SAP 2007 / Page </a:t>
            </a:r>
            <a:fld id="{73408FEC-F723-4E69-98EE-5B5C2F7F7B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9238" y="1292225"/>
            <a:ext cx="4246562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2225"/>
            <a:ext cx="4246563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AP_Footnote_2007_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SAP 2007 / Page </a:t>
            </a:r>
            <a:fld id="{C93E30D6-7134-4A58-B3E8-D2AAEB6FA2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AP_Footnote_2007_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SAP 2007 / Page </a:t>
            </a:r>
            <a:fld id="{89B30275-E950-412C-A49C-6D2EB34FD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AP_Footnote_2007_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SAP 2007 / Page </a:t>
            </a:r>
            <a:fld id="{42C646A5-7F1A-40E1-AFA0-6B00508A46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AP_Footnote_2007_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SAP 2007 / Page </a:t>
            </a:r>
            <a:fld id="{28AC3E3E-AF7F-48AC-B6F4-220291BFC6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AP_Footnote_2007_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SAP 2007 / Page </a:t>
            </a:r>
            <a:fld id="{704D12C8-74BA-46D9-8B12-81A3B5C41F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AP_Footnote_2007_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SAP 2007 / Page </a:t>
            </a:r>
            <a:fld id="{20612340-338D-40B4-B7B6-1F56814786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logo_fläch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9363" y="152400"/>
            <a:ext cx="1392237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4578" name="Rectangle 2"/>
          <p:cNvSpPr>
            <a:spLocks noChangeArrowheads="1"/>
          </p:cNvSpPr>
          <p:nvPr/>
        </p:nvSpPr>
        <p:spPr bwMode="gray">
          <a:xfrm>
            <a:off x="152400" y="152400"/>
            <a:ext cx="7350125" cy="835025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49238" y="1292225"/>
            <a:ext cx="8645525" cy="48244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64581" name="SAP_Footnote_2007_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52400" y="6721475"/>
            <a:ext cx="90646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buClrTx/>
              <a:buSzTx/>
              <a:buFontTx/>
              <a:buNone/>
              <a:defRPr sz="700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r>
              <a:rPr lang="en-US"/>
              <a:t>© SAP 2007 / Page </a:t>
            </a:r>
            <a:fld id="{12372C7D-D9EB-4C2B-9FDC-69CFB32E9A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249238" y="201613"/>
            <a:ext cx="715645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zoom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Black" pitchFamily="34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Black" pitchFamily="34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Black" pitchFamily="34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Black" pitchFamily="34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Black" pitchFamily="34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Black" pitchFamily="34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Black" pitchFamily="34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Black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75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4150" indent="-182563" algn="l" rtl="0" eaLnBrk="0" fontAlgn="base" hangingPunct="0">
        <a:spcBef>
          <a:spcPct val="25000"/>
        </a:spcBef>
        <a:spcAft>
          <a:spcPct val="0"/>
        </a:spcAft>
        <a:buClr>
          <a:srgbClr val="F0AB00"/>
        </a:buClr>
        <a:buSzPct val="8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95263" algn="l" rtl="0" eaLnBrk="0" fontAlgn="base" hangingPunct="0">
        <a:spcBef>
          <a:spcPct val="25000"/>
        </a:spcBef>
        <a:spcAft>
          <a:spcPct val="0"/>
        </a:spcAft>
        <a:buClr>
          <a:srgbClr val="666666"/>
        </a:buClr>
        <a:buSzPct val="8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708025" indent="-165100" algn="l" rtl="0" eaLnBrk="0" fontAlgn="base" hangingPunct="0">
        <a:spcBef>
          <a:spcPct val="25000"/>
        </a:spcBef>
        <a:spcAft>
          <a:spcPct val="0"/>
        </a:spcAft>
        <a:buClr>
          <a:srgbClr val="666666"/>
        </a:buClr>
        <a:buSzPct val="8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904875" indent="-195263" algn="l" rtl="0" eaLnBrk="0" fontAlgn="base" hangingPunct="0">
        <a:spcBef>
          <a:spcPct val="15000"/>
        </a:spcBef>
        <a:spcAft>
          <a:spcPct val="0"/>
        </a:spcAft>
        <a:buClr>
          <a:srgbClr val="666666"/>
        </a:buClr>
        <a:buSzPct val="80000"/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62075" indent="-195263" algn="l" rtl="0" fontAlgn="base">
        <a:spcBef>
          <a:spcPct val="15000"/>
        </a:spcBef>
        <a:spcAft>
          <a:spcPct val="0"/>
        </a:spcAft>
        <a:buClr>
          <a:srgbClr val="666666"/>
        </a:buClr>
        <a:buSzPct val="80000"/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19275" indent="-195263" algn="l" rtl="0" fontAlgn="base">
        <a:spcBef>
          <a:spcPct val="15000"/>
        </a:spcBef>
        <a:spcAft>
          <a:spcPct val="0"/>
        </a:spcAft>
        <a:buClr>
          <a:srgbClr val="666666"/>
        </a:buClr>
        <a:buSzPct val="80000"/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76475" indent="-195263" algn="l" rtl="0" fontAlgn="base">
        <a:spcBef>
          <a:spcPct val="15000"/>
        </a:spcBef>
        <a:spcAft>
          <a:spcPct val="0"/>
        </a:spcAft>
        <a:buClr>
          <a:srgbClr val="666666"/>
        </a:buClr>
        <a:buSzPct val="80000"/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33675" indent="-195263" algn="l" rtl="0" fontAlgn="base">
        <a:spcBef>
          <a:spcPct val="15000"/>
        </a:spcBef>
        <a:spcAft>
          <a:spcPct val="0"/>
        </a:spcAft>
        <a:buClr>
          <a:srgbClr val="666666"/>
        </a:buClr>
        <a:buSzPct val="80000"/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embers.epfoservices.in/index.php" TargetMode="External"/><Relationship Id="rId2" Type="http://schemas.openxmlformats.org/officeDocument/2006/relationships/hyperlink" Target="mailto:infohos@aonhewitt.com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findia.com/" TargetMode="External"/><Relationship Id="rId2" Type="http://schemas.openxmlformats.org/officeDocument/2006/relationships/hyperlink" Target="mailto:infohos@aonhewitt.com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rpfcbglr@vsnl.com" TargetMode="External"/><Relationship Id="rId5" Type="http://schemas.openxmlformats.org/officeDocument/2006/relationships/hyperlink" Target="http://www.epfindia.gov.in/" TargetMode="External"/><Relationship Id="rId4" Type="http://schemas.openxmlformats.org/officeDocument/2006/relationships/hyperlink" Target="http://www.epfindia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de-DE" dirty="0" smtClean="0"/>
              <a:t>Provident Fund  Transfer Process @ SAP India </a:t>
            </a:r>
            <a:r>
              <a:rPr lang="de-DE" dirty="0" err="1" smtClean="0"/>
              <a:t>Pvt</a:t>
            </a:r>
            <a:r>
              <a:rPr lang="de-DE" dirty="0" smtClean="0"/>
              <a:t> Ltd.,</a:t>
            </a:r>
            <a:endParaRPr lang="en-US" dirty="0" smtClean="0"/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60813" y="3108325"/>
            <a:ext cx="8643937" cy="1752600"/>
          </a:xfrm>
          <a:noFill/>
          <a:ln w="12700"/>
        </p:spPr>
        <p:txBody>
          <a:bodyPr/>
          <a:lstStyle/>
          <a:p>
            <a:pPr marL="0" indent="0"/>
            <a:r>
              <a:rPr lang="en-US" dirty="0" smtClean="0"/>
              <a:t>January 2014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52400" y="6721475"/>
            <a:ext cx="854401" cy="107722"/>
          </a:xfrm>
          <a:noFill/>
        </p:spPr>
        <p:txBody>
          <a:bodyPr/>
          <a:lstStyle/>
          <a:p>
            <a:r>
              <a:rPr lang="en-US" dirty="0" smtClean="0"/>
              <a:t>© SAP 2011 / Page </a:t>
            </a:r>
            <a:fld id="{4EE55B07-2217-4008-A56F-E5184E0A4470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tx1"/>
                </a:solidFill>
              </a:rPr>
              <a:t>FLOW OF PF TRANSFER FORMS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65230" y="1084162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717630" y="1160362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EMP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1022430" y="1693762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1022430" y="3065362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4680030" y="3065362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V="1">
            <a:off x="7575630" y="1693762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 flipH="1">
            <a:off x="4299030" y="1388962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4299030" y="1388962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>
            <a:off x="8261430" y="1693762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 flipH="1">
            <a:off x="5594430" y="5960962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AutoShape 13"/>
          <p:cNvSpPr>
            <a:spLocks noChangeArrowheads="1"/>
          </p:cNvSpPr>
          <p:nvPr/>
        </p:nvSpPr>
        <p:spPr bwMode="auto">
          <a:xfrm>
            <a:off x="6889830" y="1084162"/>
            <a:ext cx="1828800" cy="609600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7194630" y="1160362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HEWITT</a:t>
            </a:r>
          </a:p>
        </p:txBody>
      </p:sp>
      <p:sp>
        <p:nvSpPr>
          <p:cNvPr id="28" name="AutoShape 15"/>
          <p:cNvSpPr>
            <a:spLocks noChangeArrowheads="1"/>
          </p:cNvSpPr>
          <p:nvPr/>
        </p:nvSpPr>
        <p:spPr bwMode="auto">
          <a:xfrm>
            <a:off x="3537030" y="2684362"/>
            <a:ext cx="1371600" cy="990600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3765630" y="3141562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SAP</a:t>
            </a:r>
          </a:p>
        </p:txBody>
      </p:sp>
      <p:sp>
        <p:nvSpPr>
          <p:cNvPr id="30" name="AutoShape 17"/>
          <p:cNvSpPr>
            <a:spLocks noChangeArrowheads="1"/>
          </p:cNvSpPr>
          <p:nvPr/>
        </p:nvSpPr>
        <p:spPr bwMode="auto">
          <a:xfrm>
            <a:off x="2851230" y="5503762"/>
            <a:ext cx="2743200" cy="9906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3841830" y="5808562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RPF</a:t>
            </a:r>
          </a:p>
        </p:txBody>
      </p:sp>
      <p:sp>
        <p:nvSpPr>
          <p:cNvPr id="32" name="Line 19"/>
          <p:cNvSpPr>
            <a:spLocks noChangeShapeType="1"/>
          </p:cNvSpPr>
          <p:nvPr/>
        </p:nvSpPr>
        <p:spPr bwMode="auto">
          <a:xfrm flipH="1">
            <a:off x="260430" y="138896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20"/>
          <p:cNvSpPr>
            <a:spLocks noChangeShapeType="1"/>
          </p:cNvSpPr>
          <p:nvPr/>
        </p:nvSpPr>
        <p:spPr bwMode="auto">
          <a:xfrm>
            <a:off x="260430" y="1388962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260430" y="4513162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AutoShape 23"/>
          <p:cNvSpPr>
            <a:spLocks noChangeArrowheads="1"/>
          </p:cNvSpPr>
          <p:nvPr/>
        </p:nvSpPr>
        <p:spPr bwMode="auto">
          <a:xfrm>
            <a:off x="3689430" y="4208362"/>
            <a:ext cx="990600" cy="990600"/>
          </a:xfrm>
          <a:prstGeom prst="flowChartOffpage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3841830" y="4436962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b="1"/>
              <a:t>PREVIOS EMPLOYER</a:t>
            </a:r>
          </a:p>
        </p:txBody>
      </p:sp>
      <p:sp>
        <p:nvSpPr>
          <p:cNvPr id="37" name="Line 25"/>
          <p:cNvSpPr>
            <a:spLocks noChangeShapeType="1"/>
          </p:cNvSpPr>
          <p:nvPr/>
        </p:nvSpPr>
        <p:spPr bwMode="auto">
          <a:xfrm>
            <a:off x="4222830" y="519896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>
            <a:off x="260430" y="5808562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7973992" y="1695691"/>
            <a:ext cx="12540" cy="30730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11"/>
          <p:cNvSpPr>
            <a:spLocks noChangeShapeType="1"/>
          </p:cNvSpPr>
          <p:nvPr/>
        </p:nvSpPr>
        <p:spPr bwMode="auto">
          <a:xfrm flipH="1" flipV="1">
            <a:off x="4722471" y="4768770"/>
            <a:ext cx="3251521" cy="1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FORM 13 – PF TRANSFER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SAP 2007 / Page </a:t>
            </a:r>
            <a:fld id="{C93E30D6-7134-4A58-B3E8-D2AAEB6FA2B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8263" y="1169043"/>
            <a:ext cx="839164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150000"/>
              </a:lnSpc>
            </a:pPr>
            <a:r>
              <a:rPr lang="en-US" sz="2000" b="1" dirty="0" smtClean="0">
                <a:latin typeface="Garamond" panose="02020404030301010803" pitchFamily="18" charset="0"/>
              </a:rPr>
              <a:t>SUBMISSION OF PF TRANSFER FORM – 13</a:t>
            </a:r>
          </a:p>
          <a:p>
            <a:pPr marL="342900" indent="-342900" algn="l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Garamond" panose="02020404030301010803" pitchFamily="18" charset="0"/>
              </a:rPr>
              <a:t>Employee need to wait for 2 months submit the filled form 13 to SAP (applicable if previous employer is maintained the PF with RPF - Government)</a:t>
            </a:r>
          </a:p>
          <a:p>
            <a:pPr marL="342900" indent="-342900" algn="l" eaLnBrk="1" hangingPunct="1">
              <a:lnSpc>
                <a:spcPct val="150000"/>
              </a:lnSpc>
              <a:buFont typeface="+mj-lt"/>
              <a:buAutoNum type="arabicPeriod"/>
            </a:pPr>
            <a:endParaRPr lang="en-US" sz="2000" dirty="0" smtClean="0">
              <a:latin typeface="Garamond" panose="02020404030301010803" pitchFamily="18" charset="0"/>
            </a:endParaRPr>
          </a:p>
          <a:p>
            <a:pPr marL="342900" indent="-342900" algn="l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Garamond" panose="02020404030301010803" pitchFamily="18" charset="0"/>
              </a:rPr>
              <a:t>Employee need to wait for first month pay cycle to happen to submit the filled form 13 to SAP (applicable if previous employer is maintained own trust).</a:t>
            </a:r>
          </a:p>
          <a:p>
            <a:pPr marL="342900" indent="-342900" algn="l" eaLnBrk="1" hangingPunct="1">
              <a:lnSpc>
                <a:spcPct val="150000"/>
              </a:lnSpc>
              <a:buFont typeface="+mj-lt"/>
              <a:buAutoNum type="arabicPeriod"/>
            </a:pPr>
            <a:endParaRPr lang="en-US" sz="2000" dirty="0" smtClean="0">
              <a:latin typeface="Garamond" panose="02020404030301010803" pitchFamily="18" charset="0"/>
            </a:endParaRPr>
          </a:p>
          <a:p>
            <a:pPr marL="342900" indent="-342900" algn="l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Garamond" panose="02020404030301010803" pitchFamily="18" charset="0"/>
              </a:rPr>
              <a:t>Employee need to fill all information in form 13 with signature without fail.</a:t>
            </a:r>
          </a:p>
          <a:p>
            <a:pPr marL="342900" indent="-342900" algn="l" eaLnBrk="1" hangingPunct="1">
              <a:lnSpc>
                <a:spcPct val="150000"/>
              </a:lnSpc>
              <a:buFont typeface="+mj-lt"/>
              <a:buAutoNum type="arabicPeriod"/>
            </a:pPr>
            <a:endParaRPr lang="en-US" sz="2000" dirty="0" smtClean="0">
              <a:latin typeface="Garamond" panose="02020404030301010803" pitchFamily="18" charset="0"/>
            </a:endParaRPr>
          </a:p>
          <a:p>
            <a:pPr marL="342900" indent="-342900" algn="l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Garamond" panose="02020404030301010803" pitchFamily="18" charset="0"/>
              </a:rPr>
              <a:t>Incomplete form will lead to delay in the process.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FORM 13 – PF TRANSFER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SAP 2007 / Page </a:t>
            </a:r>
            <a:fld id="{C93E30D6-7134-4A58-B3E8-D2AAEB6FA2B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8263" y="1169043"/>
            <a:ext cx="839164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150000"/>
              </a:lnSpc>
            </a:pPr>
            <a:r>
              <a:rPr lang="en-US" sz="2000" b="1" dirty="0" smtClean="0">
                <a:latin typeface="Garamond" panose="02020404030301010803" pitchFamily="18" charset="0"/>
              </a:rPr>
              <a:t>NEXT PROCESS FOR FORM – 13</a:t>
            </a:r>
          </a:p>
          <a:p>
            <a:pPr marL="342900" indent="-342900" algn="l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Garamond" panose="02020404030301010803" pitchFamily="18" charset="0"/>
              </a:rPr>
              <a:t>SAP will send the submitted PF Form 13 to Aon Hewitt to verify and prepare covering letter for the transfer forms and back to SAP for Signature.</a:t>
            </a:r>
          </a:p>
          <a:p>
            <a:pPr marL="342900" indent="-342900" algn="l" eaLnBrk="1" hangingPunct="1">
              <a:lnSpc>
                <a:spcPct val="150000"/>
              </a:lnSpc>
              <a:buFont typeface="+mj-lt"/>
              <a:buAutoNum type="arabicPeriod"/>
            </a:pPr>
            <a:endParaRPr lang="en-US" sz="2000" dirty="0" smtClean="0">
              <a:latin typeface="Garamond" panose="02020404030301010803" pitchFamily="18" charset="0"/>
            </a:endParaRPr>
          </a:p>
          <a:p>
            <a:pPr marL="342900" indent="-342900" algn="l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Garamond" panose="02020404030301010803" pitchFamily="18" charset="0"/>
              </a:rPr>
              <a:t>SAP will sign the documents and send back to Hewitt to proceed further.</a:t>
            </a:r>
          </a:p>
          <a:p>
            <a:pPr marL="342900" indent="-342900" algn="l" eaLnBrk="1" hangingPunct="1">
              <a:lnSpc>
                <a:spcPct val="150000"/>
              </a:lnSpc>
              <a:buFont typeface="+mj-lt"/>
              <a:buAutoNum type="arabicPeriod"/>
            </a:pPr>
            <a:endParaRPr lang="en-US" sz="2000" dirty="0" smtClean="0">
              <a:latin typeface="Garamond" panose="02020404030301010803" pitchFamily="18" charset="0"/>
            </a:endParaRPr>
          </a:p>
          <a:p>
            <a:pPr marL="342900" indent="-342900" algn="l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Garamond" panose="02020404030301010803" pitchFamily="18" charset="0"/>
              </a:rPr>
              <a:t>Hewitt will send the signed documents to previous employer if it is own trust and RPF if the fund is maintained by Government.</a:t>
            </a:r>
          </a:p>
          <a:p>
            <a:pPr marL="342900" indent="-342900" algn="l" eaLnBrk="1" hangingPunct="1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Garamond" panose="02020404030301010803" pitchFamily="18" charset="0"/>
            </a:endParaRPr>
          </a:p>
          <a:p>
            <a:pPr marL="342900" indent="-342900" algn="l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Garamond" panose="02020404030301010803" pitchFamily="18" charset="0"/>
              </a:rPr>
              <a:t>Incomplete form will lead to delay in the process.</a:t>
            </a:r>
          </a:p>
        </p:txBody>
      </p:sp>
    </p:spTree>
    <p:extLst>
      <p:ext uri="{BB962C8B-B14F-4D97-AF65-F5344CB8AC3E}">
        <p14:creationId xmlns:p14="http://schemas.microsoft.com/office/powerpoint/2010/main" val="3319507674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SAP 2007 / Page </a:t>
            </a:r>
            <a:fld id="{C93E30D6-7134-4A58-B3E8-D2AAEB6FA2B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275908" y="205423"/>
            <a:ext cx="715645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dirty="0" smtClean="0"/>
              <a:t>PROCESS OF FORM 13 – PF TRANSFER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8263" y="1169043"/>
            <a:ext cx="839164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150000"/>
              </a:lnSpc>
            </a:pPr>
            <a:r>
              <a:rPr lang="en-US" sz="2000" b="1" dirty="0" smtClean="0">
                <a:latin typeface="Garamond" panose="02020404030301010803" pitchFamily="18" charset="0"/>
              </a:rPr>
              <a:t> Process once your Transfer Form Outside SAP</a:t>
            </a:r>
          </a:p>
          <a:p>
            <a:pPr marL="342900" indent="-342900" algn="l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Garamond" panose="02020404030301010803" pitchFamily="18" charset="0"/>
              </a:rPr>
              <a:t>Previous employer will prepare a </a:t>
            </a:r>
            <a:r>
              <a:rPr lang="en-US" sz="2000" dirty="0" err="1" smtClean="0">
                <a:latin typeface="Garamond" panose="02020404030301010803" pitchFamily="18" charset="0"/>
              </a:rPr>
              <a:t>cheque</a:t>
            </a:r>
            <a:r>
              <a:rPr lang="en-US" sz="2000" dirty="0" smtClean="0">
                <a:latin typeface="Garamond" panose="02020404030301010803" pitchFamily="18" charset="0"/>
              </a:rPr>
              <a:t> in name of RPF and send the </a:t>
            </a:r>
            <a:r>
              <a:rPr lang="en-US" sz="2000" dirty="0" err="1" smtClean="0">
                <a:latin typeface="Garamond" panose="02020404030301010803" pitchFamily="18" charset="0"/>
              </a:rPr>
              <a:t>cheque</a:t>
            </a:r>
            <a:r>
              <a:rPr lang="en-US" sz="2000" dirty="0" smtClean="0">
                <a:latin typeface="Garamond" panose="02020404030301010803" pitchFamily="18" charset="0"/>
              </a:rPr>
              <a:t> to RPF directly to transfer PF amount to RPF account. (this scenario is if previous employer is own trust). Employee has to ensure Annexure K is submitted by previous employer while settling PF amount.</a:t>
            </a:r>
          </a:p>
          <a:p>
            <a:pPr marL="342900" indent="-342900" algn="l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Garamond" panose="02020404030301010803" pitchFamily="18" charset="0"/>
              </a:rPr>
              <a:t>RPF will process internally and transfer the PF amount to current PF account (this scenario if previous employer PF with RPF – Government).</a:t>
            </a:r>
          </a:p>
          <a:p>
            <a:pPr marL="342900" indent="-342900" algn="l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Garamond" panose="02020404030301010803" pitchFamily="18" charset="0"/>
              </a:rPr>
              <a:t>SAP will not have any visibility on the amount transferred to employees current PF account.</a:t>
            </a:r>
            <a:endParaRPr lang="en-US" sz="2000" dirty="0">
              <a:latin typeface="Garamond" panose="02020404030301010803" pitchFamily="18" charset="0"/>
            </a:endParaRPr>
          </a:p>
          <a:p>
            <a:pPr marL="342900" indent="-342900" algn="l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Garamond" panose="02020404030301010803" pitchFamily="18" charset="0"/>
              </a:rPr>
              <a:t>Entire process is expected to complete within 45 days from the date of submission of Form to RPF.</a:t>
            </a:r>
          </a:p>
        </p:txBody>
      </p:sp>
    </p:spTree>
    <p:extLst>
      <p:ext uri="{BB962C8B-B14F-4D97-AF65-F5344CB8AC3E}">
        <p14:creationId xmlns:p14="http://schemas.microsoft.com/office/powerpoint/2010/main" val="1220789628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SAP 2007 / Page </a:t>
            </a:r>
            <a:fld id="{C93E30D6-7134-4A58-B3E8-D2AAEB6FA2B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5908" y="921385"/>
            <a:ext cx="8391646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150000"/>
              </a:lnSpc>
            </a:pPr>
            <a:r>
              <a:rPr lang="en-US" sz="2000" b="1" dirty="0" smtClean="0">
                <a:latin typeface="Garamond" panose="02020404030301010803" pitchFamily="18" charset="0"/>
              </a:rPr>
              <a:t> FAQ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sz="2000" dirty="0" smtClean="0">
                <a:latin typeface="Garamond" panose="02020404030301010803" pitchFamily="18" charset="0"/>
              </a:rPr>
              <a:t>1. How do I know if my SAP PF account number ?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sz="2000" dirty="0">
                <a:latin typeface="Garamond" panose="02020404030301010803" pitchFamily="18" charset="0"/>
              </a:rPr>
              <a:t>	</a:t>
            </a:r>
            <a:r>
              <a:rPr lang="en-US" sz="2000" dirty="0" smtClean="0">
                <a:latin typeface="Garamond" panose="02020404030301010803" pitchFamily="18" charset="0"/>
              </a:rPr>
              <a:t>You can see your PF account number in 2</a:t>
            </a:r>
            <a:r>
              <a:rPr lang="en-US" sz="2000" baseline="30000" dirty="0" smtClean="0">
                <a:latin typeface="Garamond" panose="02020404030301010803" pitchFamily="18" charset="0"/>
              </a:rPr>
              <a:t>nd</a:t>
            </a:r>
            <a:r>
              <a:rPr lang="en-US" sz="2000" dirty="0" smtClean="0">
                <a:latin typeface="Garamond" panose="02020404030301010803" pitchFamily="18" charset="0"/>
              </a:rPr>
              <a:t> month of your pay slip.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sz="2000" dirty="0" smtClean="0">
                <a:latin typeface="Garamond" panose="02020404030301010803" pitchFamily="18" charset="0"/>
              </a:rPr>
              <a:t>2. How do I know my PF Transfer form has been processed from SAP ?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sz="2000" dirty="0">
                <a:latin typeface="Garamond" panose="02020404030301010803" pitchFamily="18" charset="0"/>
              </a:rPr>
              <a:t>	</a:t>
            </a:r>
            <a:r>
              <a:rPr lang="en-US" sz="2000" dirty="0" smtClean="0">
                <a:latin typeface="Garamond" panose="02020404030301010803" pitchFamily="18" charset="0"/>
              </a:rPr>
              <a:t>Write a mail to </a:t>
            </a:r>
            <a:r>
              <a:rPr lang="en-US" sz="2000" dirty="0" smtClean="0">
                <a:latin typeface="Garamond" panose="02020404030301010803" pitchFamily="18" charset="0"/>
                <a:hlinkClick r:id="rId2"/>
              </a:rPr>
              <a:t>infohos@aonhewitt.com</a:t>
            </a:r>
            <a:r>
              <a:rPr lang="en-US" sz="2000" dirty="0" smtClean="0">
                <a:latin typeface="Garamond" panose="02020404030301010803" pitchFamily="18" charset="0"/>
              </a:rPr>
              <a:t> subject with </a:t>
            </a:r>
            <a:r>
              <a:rPr lang="en-US" sz="2000" b="1" u="sng" dirty="0" smtClean="0">
                <a:latin typeface="Garamond" panose="02020404030301010803" pitchFamily="18" charset="0"/>
              </a:rPr>
              <a:t>“</a:t>
            </a:r>
            <a:r>
              <a:rPr lang="en-US" sz="2000" b="1" u="sng" dirty="0" err="1" smtClean="0">
                <a:latin typeface="Garamond" panose="02020404030301010803" pitchFamily="18" charset="0"/>
              </a:rPr>
              <a:t>Emp</a:t>
            </a:r>
            <a:r>
              <a:rPr lang="en-US" sz="2000" b="1" u="sng" dirty="0" smtClean="0">
                <a:latin typeface="Garamond" panose="02020404030301010803" pitchFamily="18" charset="0"/>
              </a:rPr>
              <a:t> ID &amp; PF Transfer Status”</a:t>
            </a:r>
            <a:r>
              <a:rPr lang="en-US" sz="2000" dirty="0" smtClean="0">
                <a:latin typeface="Garamond" panose="02020404030301010803" pitchFamily="18" charset="0"/>
              </a:rPr>
              <a:t> after 20 days of your form submission.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sz="2000" dirty="0" smtClean="0">
                <a:latin typeface="Garamond" panose="02020404030301010803" pitchFamily="18" charset="0"/>
              </a:rPr>
              <a:t>3. How do I know my PF amount has been transferred to current PF account ?</a:t>
            </a:r>
            <a:endParaRPr lang="en-US" sz="2000" dirty="0">
              <a:latin typeface="Garamond" panose="02020404030301010803" pitchFamily="18" charset="0"/>
            </a:endParaRPr>
          </a:p>
          <a:p>
            <a:pPr lvl="0" algn="l">
              <a:lnSpc>
                <a:spcPct val="150000"/>
              </a:lnSpc>
            </a:pPr>
            <a:r>
              <a:rPr lang="en-US" sz="2000" dirty="0" smtClean="0">
                <a:latin typeface="Garamond" panose="02020404030301010803" pitchFamily="18" charset="0"/>
              </a:rPr>
              <a:t>	</a:t>
            </a:r>
            <a:r>
              <a:rPr lang="en-US" sz="2000" dirty="0">
                <a:latin typeface="Garamond" panose="02020404030301010803" pitchFamily="18" charset="0"/>
              </a:rPr>
              <a:t>Register yourself at </a:t>
            </a:r>
            <a:r>
              <a:rPr lang="en-US" sz="2000" u="sng" dirty="0">
                <a:latin typeface="Garamond" panose="02020404030301010803" pitchFamily="18" charset="0"/>
                <a:hlinkClick r:id="rId3"/>
              </a:rPr>
              <a:t>http://members.epfoservices.in/index.php</a:t>
            </a:r>
            <a:r>
              <a:rPr lang="en-US" sz="2000" dirty="0">
                <a:latin typeface="Garamond" panose="02020404030301010803" pitchFamily="18" charset="0"/>
              </a:rPr>
              <a:t> (Register with your PAN card details and your mobile number</a:t>
            </a:r>
            <a:r>
              <a:rPr lang="en-US" sz="2000" dirty="0" smtClean="0">
                <a:latin typeface="Garamond" panose="02020404030301010803" pitchFamily="18" charset="0"/>
              </a:rPr>
              <a:t>).</a:t>
            </a:r>
          </a:p>
          <a:p>
            <a:pPr lvl="0" algn="l">
              <a:lnSpc>
                <a:spcPct val="150000"/>
              </a:lnSpc>
            </a:pPr>
            <a:r>
              <a:rPr lang="en-US" sz="2000" dirty="0" smtClean="0">
                <a:latin typeface="Garamond" panose="02020404030301010803" pitchFamily="18" charset="0"/>
              </a:rPr>
              <a:t>4. How do I check SAP PF account statement ?</a:t>
            </a:r>
          </a:p>
          <a:p>
            <a:pPr lvl="0" algn="l">
              <a:lnSpc>
                <a:spcPct val="150000"/>
              </a:lnSpc>
            </a:pPr>
            <a:r>
              <a:rPr lang="en-US" sz="2000" dirty="0" smtClean="0">
                <a:latin typeface="Garamond" panose="02020404030301010803" pitchFamily="18" charset="0"/>
              </a:rPr>
              <a:t>Hewitt will share login id and password to view your statements, you write a mail to </a:t>
            </a:r>
            <a:r>
              <a:rPr lang="en-US" sz="2000" dirty="0" smtClean="0">
                <a:latin typeface="Garamond" panose="02020404030301010803" pitchFamily="18" charset="0"/>
                <a:hlinkClick r:id="rId2"/>
              </a:rPr>
              <a:t>infohos@aonhewitt.com</a:t>
            </a:r>
            <a:r>
              <a:rPr lang="en-US" sz="2000" dirty="0" smtClean="0">
                <a:latin typeface="Garamond" panose="02020404030301010803" pitchFamily="18" charset="0"/>
              </a:rPr>
              <a:t> to get your login id and password.</a:t>
            </a:r>
            <a:endParaRPr lang="en-US" sz="2000" dirty="0">
              <a:latin typeface="Garamond" panose="02020404030301010803" pitchFamily="18" charset="0"/>
            </a:endParaRPr>
          </a:p>
          <a:p>
            <a:pPr algn="l" eaLnBrk="1" hangingPunct="1">
              <a:lnSpc>
                <a:spcPct val="150000"/>
              </a:lnSpc>
            </a:pPr>
            <a:endParaRPr lang="en-US" sz="2000" dirty="0" smtClean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gray">
          <a:xfrm>
            <a:off x="275908" y="205423"/>
            <a:ext cx="715645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dirty="0" smtClean="0"/>
              <a:t>PROCESS OF FORM 13 – PF 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86484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UAN - Requirement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712" y="1190847"/>
            <a:ext cx="8597051" cy="492579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New employee need to fill in the Form 11 mandatorily.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UAN number need to be shared if previous employer maintained the PF with RPF.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Once the UAN is shared, SAP will start contributing the PF amount to same UAN number and SAP PF account number will be tagged to the UAN number.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In such case the PF transfer is not required.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Once the UAN number provided it will take 2 months to tag the SAP PF account number.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Incomplete information / form will lead to delay in the process.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SAP 2007 / Page </a:t>
            </a:r>
            <a:fld id="{C93E30D6-7134-4A58-B3E8-D2AAEB6FA2B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36711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CONTACT DETAILS :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</a:rPr>
              <a:t/>
            </a:r>
            <a:br>
              <a:rPr lang="en-US" sz="2400" b="1" dirty="0" smtClean="0">
                <a:solidFill>
                  <a:srgbClr val="FFC000"/>
                </a:solidFill>
                <a:latin typeface="Calibri" pitchFamily="34" charset="0"/>
              </a:rPr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SAP 2007 / Page </a:t>
            </a:r>
            <a:fld id="{C93E30D6-7134-4A58-B3E8-D2AAEB6FA2B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85800" y="1447800"/>
            <a:ext cx="7467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dirty="0">
                <a:latin typeface="Garamond" panose="02020404030301010803" pitchFamily="18" charset="0"/>
              </a:rPr>
              <a:t>To know the PF claim application status : </a:t>
            </a:r>
            <a:r>
              <a:rPr lang="en-US" sz="2000" dirty="0" smtClean="0">
                <a:latin typeface="Garamond" panose="02020404030301010803" pitchFamily="18" charset="0"/>
                <a:hlinkClick r:id="rId2"/>
              </a:rPr>
              <a:t>infohos@aonhewitt.com</a:t>
            </a:r>
            <a:endParaRPr lang="en-US" sz="2000" dirty="0">
              <a:latin typeface="Garamond" panose="02020404030301010803" pitchFamily="18" charset="0"/>
            </a:endParaRPr>
          </a:p>
          <a:p>
            <a:pPr algn="l"/>
            <a:r>
              <a:rPr lang="en-US" sz="2000" dirty="0">
                <a:latin typeface="Garamond" panose="02020404030301010803" pitchFamily="18" charset="0"/>
              </a:rPr>
              <a:t>To know the PF Transfer Application status : </a:t>
            </a:r>
            <a:r>
              <a:rPr lang="en-US" sz="2000" dirty="0" smtClean="0">
                <a:latin typeface="Garamond" panose="02020404030301010803" pitchFamily="18" charset="0"/>
                <a:hlinkClick r:id="rId2"/>
              </a:rPr>
              <a:t>infohos@aonhewitt.com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62650" y="2778407"/>
            <a:ext cx="6858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2000" b="1" dirty="0" smtClean="0">
                <a:latin typeface="Garamond" panose="02020404030301010803" pitchFamily="18" charset="0"/>
              </a:rPr>
              <a:t>RPF </a:t>
            </a:r>
            <a:r>
              <a:rPr lang="en-US" sz="2000" b="1" dirty="0">
                <a:latin typeface="Garamond" panose="02020404030301010803" pitchFamily="18" charset="0"/>
              </a:rPr>
              <a:t>Address as below</a:t>
            </a:r>
            <a:r>
              <a:rPr lang="en-US" sz="2000" b="1" dirty="0" smtClean="0">
                <a:latin typeface="Garamond" panose="02020404030301010803" pitchFamily="18" charset="0"/>
              </a:rPr>
              <a:t>: for SAP India </a:t>
            </a:r>
            <a:r>
              <a:rPr lang="en-US" sz="2000" b="1" dirty="0" err="1" smtClean="0">
                <a:latin typeface="Garamond" panose="02020404030301010803" pitchFamily="18" charset="0"/>
              </a:rPr>
              <a:t>Pvt</a:t>
            </a:r>
            <a:r>
              <a:rPr lang="en-US" sz="2000" b="1" dirty="0" smtClean="0">
                <a:latin typeface="Garamond" panose="02020404030301010803" pitchFamily="18" charset="0"/>
              </a:rPr>
              <a:t> Ltd.</a:t>
            </a:r>
            <a:endParaRPr lang="en-US" sz="2000" b="1" dirty="0">
              <a:latin typeface="Garamond" panose="02020404030301010803" pitchFamily="18" charset="0"/>
            </a:endParaRPr>
          </a:p>
          <a:p>
            <a:pPr algn="l"/>
            <a:r>
              <a:rPr lang="en-US" sz="2000" dirty="0">
                <a:latin typeface="Garamond" panose="02020404030301010803" pitchFamily="18" charset="0"/>
              </a:rPr>
              <a:t>Regional Office, </a:t>
            </a:r>
            <a:r>
              <a:rPr lang="en-US" sz="2000" dirty="0" err="1">
                <a:latin typeface="Garamond" panose="02020404030301010803" pitchFamily="18" charset="0"/>
              </a:rPr>
              <a:t>Bhavishyanidhi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000" dirty="0" err="1">
                <a:latin typeface="Garamond" panose="02020404030301010803" pitchFamily="18" charset="0"/>
              </a:rPr>
              <a:t>Bhawan</a:t>
            </a:r>
            <a:r>
              <a:rPr lang="en-US" sz="2000" dirty="0">
                <a:latin typeface="Garamond" panose="02020404030301010803" pitchFamily="18" charset="0"/>
              </a:rPr>
              <a:t>,</a:t>
            </a:r>
          </a:p>
          <a:p>
            <a:pPr algn="l"/>
            <a:r>
              <a:rPr lang="en-US" sz="2000" dirty="0">
                <a:latin typeface="Garamond" panose="02020404030301010803" pitchFamily="18" charset="0"/>
              </a:rPr>
              <a:t>No 13, PF no 25146, Raja </a:t>
            </a:r>
            <a:r>
              <a:rPr lang="en-US" sz="2000" dirty="0" err="1">
                <a:latin typeface="Garamond" panose="02020404030301010803" pitchFamily="18" charset="0"/>
              </a:rPr>
              <a:t>Rammoan</a:t>
            </a:r>
            <a:r>
              <a:rPr lang="en-US" sz="2000" dirty="0">
                <a:latin typeface="Garamond" panose="02020404030301010803" pitchFamily="18" charset="0"/>
              </a:rPr>
              <a:t> Roy Road,</a:t>
            </a:r>
          </a:p>
          <a:p>
            <a:pPr algn="l"/>
            <a:r>
              <a:rPr lang="en-US" sz="2000" dirty="0">
                <a:latin typeface="Garamond" panose="02020404030301010803" pitchFamily="18" charset="0"/>
              </a:rPr>
              <a:t>Bangalore 560 025.</a:t>
            </a:r>
          </a:p>
          <a:p>
            <a:pPr algn="l"/>
            <a:r>
              <a:rPr lang="en-US" sz="2000" dirty="0">
                <a:latin typeface="Garamond" panose="02020404030301010803" pitchFamily="18" charset="0"/>
              </a:rPr>
              <a:t>Tel no 020-22216566, 22214901, 22214961, 22216596, 22238033, 22279130,</a:t>
            </a:r>
          </a:p>
          <a:p>
            <a:pPr algn="l"/>
            <a:r>
              <a:rPr lang="en-US" sz="2000" dirty="0">
                <a:latin typeface="Garamond" panose="02020404030301010803" pitchFamily="18" charset="0"/>
              </a:rPr>
              <a:t>Website : </a:t>
            </a:r>
            <a:r>
              <a:rPr lang="en-US" sz="2000" u="sng" dirty="0">
                <a:latin typeface="Garamond" panose="02020404030301010803" pitchFamily="18" charset="0"/>
                <a:hlinkClick r:id="rId3"/>
              </a:rPr>
              <a:t>www.epfindia.com</a:t>
            </a:r>
            <a:r>
              <a:rPr lang="en-US" sz="2000" dirty="0">
                <a:latin typeface="Garamond" panose="02020404030301010803" pitchFamily="18" charset="0"/>
              </a:rPr>
              <a:t> ; </a:t>
            </a:r>
            <a:r>
              <a:rPr lang="en-US" sz="2000" u="sng" dirty="0">
                <a:latin typeface="Garamond" panose="02020404030301010803" pitchFamily="18" charset="0"/>
                <a:hlinkClick r:id="rId4"/>
              </a:rPr>
              <a:t>www.epfindia.org</a:t>
            </a:r>
            <a:r>
              <a:rPr lang="en-US" sz="2000" dirty="0">
                <a:latin typeface="Garamond" panose="02020404030301010803" pitchFamily="18" charset="0"/>
              </a:rPr>
              <a:t> ; </a:t>
            </a:r>
            <a:r>
              <a:rPr lang="en-US" sz="2000" u="sng" dirty="0">
                <a:latin typeface="Garamond" panose="02020404030301010803" pitchFamily="18" charset="0"/>
                <a:hlinkClick r:id="rId5"/>
              </a:rPr>
              <a:t>www.epfindia.gov.in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</a:p>
          <a:p>
            <a:pPr algn="l"/>
            <a:r>
              <a:rPr lang="en-US" sz="2000" dirty="0">
                <a:latin typeface="Garamond" panose="02020404030301010803" pitchFamily="18" charset="0"/>
              </a:rPr>
              <a:t>E mail : </a:t>
            </a:r>
            <a:r>
              <a:rPr lang="en-US" sz="2000" u="sng" dirty="0">
                <a:latin typeface="Garamond" panose="02020404030301010803" pitchFamily="18" charset="0"/>
                <a:hlinkClick r:id="rId6"/>
              </a:rPr>
              <a:t>rpfcbglr@vsnl.com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RPF Address – SAP Labs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SAP 2007 / Page </a:t>
            </a:r>
            <a:fld id="{C93E30D6-7134-4A58-B3E8-D2AAEB6FA2B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Box 4"/>
          <p:cNvSpPr txBox="1">
            <a:spLocks noGrp="1" noChangeArrowheads="1"/>
          </p:cNvSpPr>
          <p:nvPr>
            <p:ph sz="half" idx="1"/>
          </p:nvPr>
        </p:nvSpPr>
        <p:spPr bwMode="auto">
          <a:xfrm>
            <a:off x="249237" y="1531088"/>
            <a:ext cx="7427469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2000" b="1" dirty="0" smtClean="0">
                <a:latin typeface="Garamond" panose="02020404030301010803" pitchFamily="18" charset="0"/>
              </a:rPr>
              <a:t>RPF </a:t>
            </a:r>
            <a:r>
              <a:rPr lang="en-US" sz="2000" b="1" dirty="0">
                <a:latin typeface="Garamond" panose="02020404030301010803" pitchFamily="18" charset="0"/>
              </a:rPr>
              <a:t>Address as below</a:t>
            </a:r>
            <a:r>
              <a:rPr lang="en-US" sz="2000" b="1" dirty="0" smtClean="0">
                <a:latin typeface="Garamond" panose="02020404030301010803" pitchFamily="18" charset="0"/>
              </a:rPr>
              <a:t>: for SAP Labs India </a:t>
            </a:r>
            <a:r>
              <a:rPr lang="en-US" sz="2000" b="1" dirty="0" err="1" smtClean="0">
                <a:latin typeface="Garamond" panose="02020404030301010803" pitchFamily="18" charset="0"/>
              </a:rPr>
              <a:t>Pvt</a:t>
            </a:r>
            <a:r>
              <a:rPr lang="en-US" sz="2000" b="1" dirty="0" smtClean="0">
                <a:latin typeface="Garamond" panose="02020404030301010803" pitchFamily="18" charset="0"/>
              </a:rPr>
              <a:t> Ltd</a:t>
            </a:r>
            <a:endParaRPr lang="en-US" sz="2000" b="1" dirty="0">
              <a:latin typeface="Garamond" panose="02020404030301010803" pitchFamily="18" charset="0"/>
            </a:endParaRPr>
          </a:p>
          <a:p>
            <a:r>
              <a:rPr lang="en-US" sz="2000" dirty="0"/>
              <a:t>Employees’ Provident Fund Organization</a:t>
            </a:r>
          </a:p>
          <a:p>
            <a:r>
              <a:rPr lang="en-US" sz="2000" dirty="0"/>
              <a:t>Sub Accounts Office, NH 4, </a:t>
            </a:r>
            <a:r>
              <a:rPr lang="en-US" sz="2000" dirty="0" err="1"/>
              <a:t>Laxmi</a:t>
            </a:r>
            <a:r>
              <a:rPr lang="en-US" sz="2000" dirty="0"/>
              <a:t> Complex, </a:t>
            </a:r>
          </a:p>
          <a:p>
            <a:r>
              <a:rPr lang="en-US" sz="2000" dirty="0"/>
              <a:t>Opp. Syndicate Bank</a:t>
            </a:r>
          </a:p>
          <a:p>
            <a:r>
              <a:rPr lang="en-US" sz="2000" dirty="0"/>
              <a:t>Old Madras Road, KR Puram </a:t>
            </a:r>
          </a:p>
          <a:p>
            <a:r>
              <a:rPr lang="en-US" sz="2000" dirty="0"/>
              <a:t>Bangalore 560 036</a:t>
            </a:r>
          </a:p>
          <a:p>
            <a:r>
              <a:rPr lang="en-US" sz="2000"/>
              <a:t> </a:t>
            </a:r>
          </a:p>
          <a:p>
            <a:pPr algn="l"/>
            <a:endParaRPr lang="en-US" sz="2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251431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SAP_corporate2007">
  <a:themeElements>
    <a:clrScheme name="SAP_corporate2007 1">
      <a:dk1>
        <a:srgbClr val="000000"/>
      </a:dk1>
      <a:lt1>
        <a:srgbClr val="FFFFFF"/>
      </a:lt1>
      <a:dk2>
        <a:srgbClr val="44697D"/>
      </a:dk2>
      <a:lt2>
        <a:srgbClr val="CCCCCC"/>
      </a:lt2>
      <a:accent1>
        <a:srgbClr val="F0AB00"/>
      </a:accent1>
      <a:accent2>
        <a:srgbClr val="666666"/>
      </a:accent2>
      <a:accent3>
        <a:srgbClr val="FFFFFF"/>
      </a:accent3>
      <a:accent4>
        <a:srgbClr val="000000"/>
      </a:accent4>
      <a:accent5>
        <a:srgbClr val="F6D2AA"/>
      </a:accent5>
      <a:accent6>
        <a:srgbClr val="5C5C5C"/>
      </a:accent6>
      <a:hlink>
        <a:srgbClr val="04357B"/>
      </a:hlink>
      <a:folHlink>
        <a:srgbClr val="999999"/>
      </a:folHlink>
    </a:clrScheme>
    <a:fontScheme name="SAP_corporate2007">
      <a:majorFont>
        <a:latin typeface="Arial Black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1"/>
          </a:buClr>
          <a:buSzPct val="80000"/>
          <a:buFont typeface="Wingdings" pitchFamily="2" charset="2"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1"/>
          </a:buClr>
          <a:buSzPct val="80000"/>
          <a:buFont typeface="Wingdings" pitchFamily="2" charset="2"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SAP_corporate2007 1">
        <a:dk1>
          <a:srgbClr val="000000"/>
        </a:dk1>
        <a:lt1>
          <a:srgbClr val="FFFFFF"/>
        </a:lt1>
        <a:dk2>
          <a:srgbClr val="44697D"/>
        </a:dk2>
        <a:lt2>
          <a:srgbClr val="CCCCCC"/>
        </a:lt2>
        <a:accent1>
          <a:srgbClr val="F0AB00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F6D2AA"/>
        </a:accent5>
        <a:accent6>
          <a:srgbClr val="5C5C5C"/>
        </a:accent6>
        <a:hlink>
          <a:srgbClr val="04357B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4697D"/>
      </a:dk2>
      <a:lt2>
        <a:srgbClr val="CCCCCC"/>
      </a:lt2>
      <a:accent1>
        <a:srgbClr val="F0AB00"/>
      </a:accent1>
      <a:accent2>
        <a:srgbClr val="666666"/>
      </a:accent2>
      <a:accent3>
        <a:srgbClr val="FFFFFF"/>
      </a:accent3>
      <a:accent4>
        <a:srgbClr val="000000"/>
      </a:accent4>
      <a:accent5>
        <a:srgbClr val="F6D2AA"/>
      </a:accent5>
      <a:accent6>
        <a:srgbClr val="5C5C5C"/>
      </a:accent6>
      <a:hlink>
        <a:srgbClr val="04357B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10847</TotalTime>
  <Words>626</Words>
  <Application>Microsoft Office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SAP_corporate2007</vt:lpstr>
      <vt:lpstr>Provident Fund  Transfer Process @ SAP India Pvt Ltd.,</vt:lpstr>
      <vt:lpstr>FLOW OF PF TRANSFER FORMS</vt:lpstr>
      <vt:lpstr>PROCESS OF FORM 13 – PF TRANSFER</vt:lpstr>
      <vt:lpstr>PROCESS OF FORM 13 – PF TRANSFER</vt:lpstr>
      <vt:lpstr>PowerPoint Presentation</vt:lpstr>
      <vt:lpstr>PowerPoint Presentation</vt:lpstr>
      <vt:lpstr>UAN - Requirement</vt:lpstr>
      <vt:lpstr>CONTACT DETAILS : </vt:lpstr>
      <vt:lpstr>RPF Address – SAP Labs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HY1 Performance</dc:title>
  <dc:subject>HY1 Performance &amp; HY2 FC</dc:subject>
  <dc:creator>I043936</dc:creator>
  <cp:lastModifiedBy>G, Santhoshkumar</cp:lastModifiedBy>
  <cp:revision>448</cp:revision>
  <cp:lastPrinted>2007-06-14T07:13:14Z</cp:lastPrinted>
  <dcterms:created xsi:type="dcterms:W3CDTF">2007-10-06T10:17:59Z</dcterms:created>
  <dcterms:modified xsi:type="dcterms:W3CDTF">2015-06-09T06:21:27Z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1491616428</vt:i4>
  </property>
  <property fmtid="{D5CDD505-2E9C-101B-9397-08002B2CF9AE}" pid="3" name="_NewReviewCycle">
    <vt:lpwstr/>
  </property>
  <property fmtid="{D5CDD505-2E9C-101B-9397-08002B2CF9AE}" pid="4" name="_EmailSubject">
    <vt:lpwstr>20$ discussion for canada</vt:lpwstr>
  </property>
  <property fmtid="{D5CDD505-2E9C-101B-9397-08002B2CF9AE}" pid="5" name="_AuthorEmail">
    <vt:lpwstr>ravindra.gundmi@sap.com</vt:lpwstr>
  </property>
  <property fmtid="{D5CDD505-2E9C-101B-9397-08002B2CF9AE}" pid="6" name="_AuthorEmailDisplayName">
    <vt:lpwstr>Gundmi, Ravindra</vt:lpwstr>
  </property>
</Properties>
</file>