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59" r:id="rId2"/>
    <p:sldId id="284" r:id="rId3"/>
    <p:sldId id="354" r:id="rId4"/>
    <p:sldId id="356" r:id="rId5"/>
    <p:sldId id="355" r:id="rId6"/>
    <p:sldId id="361" r:id="rId7"/>
    <p:sldId id="358" r:id="rId8"/>
    <p:sldId id="360" r:id="rId9"/>
    <p:sldId id="310" r:id="rId10"/>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000" autoAdjust="0"/>
  </p:normalViewPr>
  <p:slideViewPr>
    <p:cSldViewPr snapToGrid="0" showGuides="1">
      <p:cViewPr>
        <p:scale>
          <a:sx n="70" d="100"/>
          <a:sy n="70" d="100"/>
        </p:scale>
        <p:origin x="-1061" y="-58"/>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extLst>
      <p:ext uri="{BB962C8B-B14F-4D97-AF65-F5344CB8AC3E}">
        <p14:creationId xmlns="" xmlns:p14="http://schemas.microsoft.com/office/powerpoint/2010/main" val="2878025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ipp.wdf.sap.corp/sap/bc/gui/sap/its/zp16b?sap-language=en" TargetMode="Externa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LabsIndia.payroll@sa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56664\AppData\Local\Microsoft\Windows\Temporary Internet Files\Content.IE5\17P6Y1JA\273371_l_srgb_s_gl[1].jpg"/>
          <p:cNvPicPr>
            <a:picLocks noChangeAspect="1" noChangeArrowheads="1"/>
          </p:cNvPicPr>
          <p:nvPr/>
        </p:nvPicPr>
        <p:blipFill>
          <a:blip r:embed="rId3" cstate="print"/>
          <a:srcRect l="5564" r="5564"/>
          <a:stretch>
            <a:fillRect/>
          </a:stretch>
        </p:blipFill>
        <p:spPr bwMode="auto">
          <a:xfrm>
            <a:off x="0" y="-1"/>
            <a:ext cx="9144000" cy="6858001"/>
          </a:xfrm>
          <a:prstGeom prst="rect">
            <a:avLst/>
          </a:prstGeom>
          <a:noFill/>
        </p:spPr>
      </p:pic>
      <p:sp>
        <p:nvSpPr>
          <p:cNvPr id="8" name="Rectangle 7"/>
          <p:cNvSpPr/>
          <p:nvPr/>
        </p:nvSpPr>
        <p:spPr bwMode="gray">
          <a:xfrm>
            <a:off x="353425" y="0"/>
            <a:ext cx="8496000" cy="2143126"/>
          </a:xfrm>
          <a:prstGeom prst="rect">
            <a:avLst/>
          </a:prstGeom>
          <a:solidFill>
            <a:srgbClr val="FFFFFF">
              <a:alpha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14000" y="119975"/>
            <a:ext cx="8280000" cy="1228074"/>
          </a:xfrm>
        </p:spPr>
        <p:txBody>
          <a:bodyPr/>
          <a:lstStyle/>
          <a:p>
            <a:r>
              <a:rPr lang="en-US" sz="3200" dirty="0" smtClean="0"/>
              <a:t>Salary packaging Module – Labs India</a:t>
            </a:r>
            <a:br>
              <a:rPr lang="en-US" sz="3200" dirty="0" smtClean="0"/>
            </a:br>
            <a:r>
              <a:rPr lang="en-US" sz="3200" dirty="0" smtClean="0"/>
              <a:t/>
            </a:r>
            <a:br>
              <a:rPr lang="en-US" sz="3200" dirty="0" smtClean="0"/>
            </a:br>
            <a:endParaRPr lang="en-US" sz="2400" b="0" dirty="0"/>
          </a:p>
        </p:txBody>
      </p:sp>
      <p:sp>
        <p:nvSpPr>
          <p:cNvPr id="3" name="Subtitle 2"/>
          <p:cNvSpPr>
            <a:spLocks noGrp="1"/>
          </p:cNvSpPr>
          <p:nvPr>
            <p:ph type="subTitle" idx="1"/>
          </p:nvPr>
        </p:nvSpPr>
        <p:spPr>
          <a:xfrm>
            <a:off x="413999" y="1499870"/>
            <a:ext cx="8225175" cy="492443"/>
          </a:xfrm>
        </p:spPr>
        <p:txBody>
          <a:bodyPr/>
          <a:lstStyle/>
          <a:p>
            <a:r>
              <a:rPr lang="en-US" sz="2400" dirty="0" smtClean="0"/>
              <a:t>Payroll Team 					     April 2012</a:t>
            </a:r>
            <a:endParaRPr lang="en-US" sz="2400" dirty="0"/>
          </a:p>
        </p:txBody>
      </p:sp>
    </p:spTree>
    <p:extLst>
      <p:ext uri="{BB962C8B-B14F-4D97-AF65-F5344CB8AC3E}">
        <p14:creationId xmlns="" xmlns:p14="http://schemas.microsoft.com/office/powerpoint/2010/main" val="33169095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Salary Packaging Module – Important Points</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a:p>
            <a:pPr lvl="1">
              <a:buFont typeface="Wingdings" pitchFamily="2" charset="2"/>
              <a:buChar char="Ø"/>
              <a:defRPr/>
            </a:pPr>
            <a:r>
              <a:rPr lang="en-US" sz="2000" dirty="0" smtClean="0">
                <a:solidFill>
                  <a:srgbClr val="002060"/>
                </a:solidFill>
                <a:latin typeface="Calibri" pitchFamily="34" charset="0"/>
              </a:rPr>
              <a:t>Check your Base Salary displayed on the screen. This should be your latest salary, as given in your Salary Revision letter.</a:t>
            </a:r>
          </a:p>
          <a:p>
            <a:pPr lvl="1">
              <a:buFont typeface="Wingdings" pitchFamily="2" charset="2"/>
              <a:buChar char="Ø"/>
              <a:defRPr/>
            </a:pPr>
            <a:r>
              <a:rPr lang="en-US" sz="2000" dirty="0" smtClean="0">
                <a:solidFill>
                  <a:srgbClr val="002060"/>
                </a:solidFill>
                <a:latin typeface="Calibri" pitchFamily="34" charset="0"/>
              </a:rPr>
              <a:t>Note that once you submit your Flexi declaration, you cannot in any way change or revert back the declaration submitted to payroll.</a:t>
            </a:r>
          </a:p>
          <a:p>
            <a:pPr lvl="1">
              <a:buFont typeface="Wingdings" pitchFamily="2" charset="2"/>
              <a:buChar char="Ø"/>
              <a:defRPr/>
            </a:pPr>
            <a:r>
              <a:rPr lang="en-US" sz="2000" dirty="0" smtClean="0">
                <a:solidFill>
                  <a:srgbClr val="002060"/>
                </a:solidFill>
                <a:latin typeface="Calibri" pitchFamily="34" charset="0"/>
              </a:rPr>
              <a:t>If you do not submit your salary packaging before the due date, the existing salary package will be continued and accordingly the tax will be calculated.</a:t>
            </a:r>
          </a:p>
          <a:p>
            <a:pPr lvl="1">
              <a:buFont typeface="Wingdings" pitchFamily="2" charset="2"/>
              <a:buChar char="Ø"/>
              <a:defRPr/>
            </a:pPr>
            <a:r>
              <a:rPr lang="en-US" sz="2000" dirty="0" smtClean="0">
                <a:solidFill>
                  <a:srgbClr val="002060"/>
                </a:solidFill>
                <a:latin typeface="Calibri" pitchFamily="34" charset="0"/>
              </a:rPr>
              <a:t>Employees who are in the car lease scheme are requested not to change “Car lease allowance” component amount while updating your flexible compensation plan.</a:t>
            </a:r>
          </a:p>
          <a:p>
            <a:pPr lvl="1">
              <a:buFont typeface="Wingdings" pitchFamily="2" charset="2"/>
              <a:buChar char="Ø"/>
              <a:defRPr/>
            </a:pPr>
            <a:r>
              <a:rPr lang="en-US" sz="2000" dirty="0" smtClean="0">
                <a:solidFill>
                  <a:srgbClr val="002060"/>
                </a:solidFill>
                <a:latin typeface="Calibri" pitchFamily="34" charset="0"/>
              </a:rPr>
              <a:t>Transport Allowance should be updated by the employees who are using their own transportation to commute.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1</a:t>
            </a:r>
            <a:endParaRPr lang="en-US" dirty="0"/>
          </a:p>
        </p:txBody>
      </p:sp>
      <p:sp>
        <p:nvSpPr>
          <p:cNvPr id="3" name="Text Placeholder 2"/>
          <p:cNvSpPr>
            <a:spLocks noGrp="1"/>
          </p:cNvSpPr>
          <p:nvPr>
            <p:ph type="body" sz="quarter" idx="10"/>
          </p:nvPr>
        </p:nvSpPr>
        <p:spPr/>
        <p:txBody>
          <a:bodyPr/>
          <a:lstStyle/>
          <a:p>
            <a:endParaRPr lang="en-US" dirty="0"/>
          </a:p>
        </p:txBody>
      </p:sp>
      <p:pic>
        <p:nvPicPr>
          <p:cNvPr id="1026" name="Picture 2" descr="C:\Users\i064656\Desktop\SP\PPT10.png"/>
          <p:cNvPicPr>
            <a:picLocks noChangeAspect="1" noChangeArrowheads="1"/>
          </p:cNvPicPr>
          <p:nvPr/>
        </p:nvPicPr>
        <p:blipFill>
          <a:blip r:embed="rId2" cstate="print"/>
          <a:srcRect/>
          <a:stretch>
            <a:fillRect/>
          </a:stretch>
        </p:blipFill>
        <p:spPr bwMode="auto">
          <a:xfrm>
            <a:off x="333375" y="1209675"/>
            <a:ext cx="8486775" cy="4867275"/>
          </a:xfrm>
          <a:prstGeom prst="rect">
            <a:avLst/>
          </a:prstGeom>
          <a:noFill/>
        </p:spPr>
      </p:pic>
      <p:sp>
        <p:nvSpPr>
          <p:cNvPr id="5" name="AutoShape 7"/>
          <p:cNvSpPr>
            <a:spLocks noChangeArrowheads="1"/>
          </p:cNvSpPr>
          <p:nvPr/>
        </p:nvSpPr>
        <p:spPr bwMode="auto">
          <a:xfrm>
            <a:off x="6011864" y="1104900"/>
            <a:ext cx="1255712" cy="363538"/>
          </a:xfrm>
          <a:prstGeom prst="wedgeEllipseCallout">
            <a:avLst>
              <a:gd name="adj1" fmla="val -90753"/>
              <a:gd name="adj2" fmla="val 155422"/>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1000" dirty="0"/>
              <a:t>Base Salary</a:t>
            </a:r>
          </a:p>
        </p:txBody>
      </p:sp>
      <p:sp>
        <p:nvSpPr>
          <p:cNvPr id="6" name="AutoShape 7"/>
          <p:cNvSpPr>
            <a:spLocks noChangeArrowheads="1"/>
          </p:cNvSpPr>
          <p:nvPr/>
        </p:nvSpPr>
        <p:spPr bwMode="auto">
          <a:xfrm>
            <a:off x="2343151" y="4381500"/>
            <a:ext cx="1390650" cy="781050"/>
          </a:xfrm>
          <a:prstGeom prst="wedgeEllipseCallout">
            <a:avLst>
              <a:gd name="adj1" fmla="val -91511"/>
              <a:gd name="adj2" fmla="val 137081"/>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1000" dirty="0" smtClean="0"/>
              <a:t>Click here to Change Variation A</a:t>
            </a:r>
            <a:endParaRPr lang="en-US" sz="1000" dirty="0"/>
          </a:p>
        </p:txBody>
      </p:sp>
      <p:sp>
        <p:nvSpPr>
          <p:cNvPr id="7" name="AutoShape 7"/>
          <p:cNvSpPr>
            <a:spLocks noChangeArrowheads="1"/>
          </p:cNvSpPr>
          <p:nvPr/>
        </p:nvSpPr>
        <p:spPr bwMode="auto">
          <a:xfrm>
            <a:off x="6600826" y="4438650"/>
            <a:ext cx="1295399" cy="742950"/>
          </a:xfrm>
          <a:prstGeom prst="wedgeEllipseCallout">
            <a:avLst>
              <a:gd name="adj1" fmla="val -81469"/>
              <a:gd name="adj2" fmla="val 134400"/>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1000" dirty="0" smtClean="0"/>
              <a:t>Click here to Change Variation B</a:t>
            </a:r>
            <a:endParaRPr lang="en-US" sz="1000" dirty="0"/>
          </a:p>
        </p:txBody>
      </p:sp>
      <p:sp>
        <p:nvSpPr>
          <p:cNvPr id="8" name="AutoShape 7"/>
          <p:cNvSpPr>
            <a:spLocks noChangeArrowheads="1"/>
          </p:cNvSpPr>
          <p:nvPr/>
        </p:nvSpPr>
        <p:spPr bwMode="auto">
          <a:xfrm>
            <a:off x="7315199" y="2066925"/>
            <a:ext cx="1295401" cy="876299"/>
          </a:xfrm>
          <a:prstGeom prst="wedgeEllipseCallout">
            <a:avLst>
              <a:gd name="adj1" fmla="val -37099"/>
              <a:gd name="adj2" fmla="val 83820"/>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1000" dirty="0" smtClean="0"/>
              <a:t>35% of Base salary -  Cannot be changed</a:t>
            </a:r>
            <a:endParaRPr lang="en-US" sz="1000" dirty="0"/>
          </a:p>
        </p:txBody>
      </p:sp>
      <p:sp>
        <p:nvSpPr>
          <p:cNvPr id="9" name="Rectangle 8"/>
          <p:cNvSpPr/>
          <p:nvPr/>
        </p:nvSpPr>
        <p:spPr>
          <a:xfrm>
            <a:off x="1076326" y="2028825"/>
            <a:ext cx="6296024" cy="276999"/>
          </a:xfrm>
          <a:prstGeom prst="rect">
            <a:avLst/>
          </a:prstGeom>
        </p:spPr>
        <p:txBody>
          <a:bodyPr wrap="square">
            <a:spAutoFit/>
          </a:bodyPr>
          <a:lstStyle/>
          <a:p>
            <a:r>
              <a:rPr lang="en-US" sz="1200" dirty="0" smtClean="0">
                <a:latin typeface="Calibri" pitchFamily="34" charset="0"/>
              </a:rPr>
              <a:t>STEP 1 - You need to click on the link provided to get this screen. </a:t>
            </a:r>
            <a:r>
              <a:rPr lang="en-US" sz="1200" b="1" u="sng" dirty="0" smtClean="0">
                <a:hlinkClick r:id="rId3" tooltip="https://ipp.wdf.sap.corp/sap/bc/gui/sap/its/zp16b?sap-language=en"/>
              </a:rPr>
              <a:t>online declaration tool</a:t>
            </a:r>
            <a:endParaRPr lang="en-US" sz="1200" dirty="0" smtClean="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2</a:t>
            </a:r>
            <a:endParaRPr lang="en-US" dirty="0"/>
          </a:p>
        </p:txBody>
      </p:sp>
      <p:sp>
        <p:nvSpPr>
          <p:cNvPr id="3" name="Text Placeholder 2"/>
          <p:cNvSpPr>
            <a:spLocks noGrp="1"/>
          </p:cNvSpPr>
          <p:nvPr>
            <p:ph type="body" sz="quarter" idx="10"/>
          </p:nvPr>
        </p:nvSpPr>
        <p:spPr/>
        <p:txBody>
          <a:bodyPr/>
          <a:lstStyle/>
          <a:p>
            <a:endParaRPr lang="en-US" dirty="0"/>
          </a:p>
        </p:txBody>
      </p:sp>
      <p:pic>
        <p:nvPicPr>
          <p:cNvPr id="3074" name="Picture 2" descr="C:\Users\i064656\Desktop\SP\PPT 4.png"/>
          <p:cNvPicPr>
            <a:picLocks noChangeAspect="1" noChangeArrowheads="1"/>
          </p:cNvPicPr>
          <p:nvPr/>
        </p:nvPicPr>
        <p:blipFill>
          <a:blip r:embed="rId2" cstate="print"/>
          <a:srcRect/>
          <a:stretch>
            <a:fillRect/>
          </a:stretch>
        </p:blipFill>
        <p:spPr bwMode="auto">
          <a:xfrm>
            <a:off x="314325" y="1228724"/>
            <a:ext cx="8486775" cy="4905375"/>
          </a:xfrm>
          <a:prstGeom prst="rect">
            <a:avLst/>
          </a:prstGeom>
          <a:noFill/>
        </p:spPr>
      </p:pic>
      <p:sp>
        <p:nvSpPr>
          <p:cNvPr id="6" name="Rectangle 5"/>
          <p:cNvSpPr/>
          <p:nvPr/>
        </p:nvSpPr>
        <p:spPr>
          <a:xfrm>
            <a:off x="485775" y="1257300"/>
            <a:ext cx="7791450" cy="707886"/>
          </a:xfrm>
          <a:prstGeom prst="rect">
            <a:avLst/>
          </a:prstGeom>
        </p:spPr>
        <p:txBody>
          <a:bodyPr wrap="square">
            <a:spAutoFit/>
          </a:bodyPr>
          <a:lstStyle/>
          <a:p>
            <a:r>
              <a:rPr lang="en-US" sz="1000" dirty="0" smtClean="0">
                <a:latin typeface="Calibri" pitchFamily="34" charset="0"/>
              </a:rPr>
              <a:t>STEP 2 - You can select the desired components by using arrows.</a:t>
            </a:r>
          </a:p>
          <a:p>
            <a:r>
              <a:rPr lang="en-US" sz="1000" dirty="0" smtClean="0">
                <a:latin typeface="Calibri" pitchFamily="34" charset="0"/>
              </a:rPr>
              <a:t>STEP 3 - To change the value of a chosen component , click on the monetary field, Click on the field “New Amount” type the amount and click ‘Accept’</a:t>
            </a:r>
          </a:p>
          <a:p>
            <a:r>
              <a:rPr lang="en-US" sz="1000" dirty="0" smtClean="0">
                <a:latin typeface="Calibri" pitchFamily="34" charset="0"/>
              </a:rPr>
              <a:t>STEP 4 - When completed, click on “save” and than “back to compare screen” to continue</a:t>
            </a:r>
            <a:endParaRPr lang="en-US" sz="1000" dirty="0">
              <a:latin typeface="Calibri" pitchFamily="34" charset="0"/>
            </a:endParaRPr>
          </a:p>
        </p:txBody>
      </p:sp>
      <p:sp>
        <p:nvSpPr>
          <p:cNvPr id="7" name="AutoShape 7"/>
          <p:cNvSpPr>
            <a:spLocks noChangeArrowheads="1"/>
          </p:cNvSpPr>
          <p:nvPr/>
        </p:nvSpPr>
        <p:spPr bwMode="auto">
          <a:xfrm>
            <a:off x="552451" y="3524250"/>
            <a:ext cx="1209674" cy="485775"/>
          </a:xfrm>
          <a:prstGeom prst="wedgeRoundRectCallout">
            <a:avLst>
              <a:gd name="adj1" fmla="val 104079"/>
              <a:gd name="adj2" fmla="val -179391"/>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1. Click on the desired component</a:t>
            </a:r>
          </a:p>
          <a:p>
            <a:pPr>
              <a:defRPr/>
            </a:pPr>
            <a:endParaRPr lang="en-US" sz="900" dirty="0" smtClean="0"/>
          </a:p>
          <a:p>
            <a:pPr>
              <a:defRPr/>
            </a:pPr>
            <a:endParaRPr lang="en-US" dirty="0"/>
          </a:p>
        </p:txBody>
      </p:sp>
      <p:sp>
        <p:nvSpPr>
          <p:cNvPr id="8" name="AutoShape 7"/>
          <p:cNvSpPr>
            <a:spLocks noChangeArrowheads="1"/>
          </p:cNvSpPr>
          <p:nvPr/>
        </p:nvSpPr>
        <p:spPr bwMode="auto">
          <a:xfrm>
            <a:off x="1819275" y="3895725"/>
            <a:ext cx="1142999" cy="838200"/>
          </a:xfrm>
          <a:prstGeom prst="wedgeRoundRectCallout">
            <a:avLst>
              <a:gd name="adj1" fmla="val 94787"/>
              <a:gd name="adj2" fmla="val -106154"/>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2. Use these arrows to move the components from left to right and vice versa</a:t>
            </a:r>
          </a:p>
          <a:p>
            <a:pPr>
              <a:defRPr/>
            </a:pPr>
            <a:endParaRPr lang="en-US" sz="900" dirty="0" smtClean="0"/>
          </a:p>
          <a:p>
            <a:pPr>
              <a:defRPr/>
            </a:pPr>
            <a:endParaRPr lang="en-US" dirty="0"/>
          </a:p>
        </p:txBody>
      </p:sp>
      <p:sp>
        <p:nvSpPr>
          <p:cNvPr id="9" name="AutoShape 7"/>
          <p:cNvSpPr>
            <a:spLocks noChangeArrowheads="1"/>
          </p:cNvSpPr>
          <p:nvPr/>
        </p:nvSpPr>
        <p:spPr bwMode="auto">
          <a:xfrm>
            <a:off x="3886199" y="4029075"/>
            <a:ext cx="1438275" cy="390525"/>
          </a:xfrm>
          <a:prstGeom prst="wedgeRoundRectCallout">
            <a:avLst>
              <a:gd name="adj1" fmla="val 155671"/>
              <a:gd name="adj2" fmla="val -7682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3. Click on the Monetary Field</a:t>
            </a:r>
          </a:p>
          <a:p>
            <a:pPr>
              <a:defRPr/>
            </a:pPr>
            <a:endParaRPr lang="en-US" sz="900" dirty="0" smtClean="0"/>
          </a:p>
          <a:p>
            <a:pPr>
              <a:defRPr/>
            </a:pPr>
            <a:endParaRPr lang="en-US" dirty="0"/>
          </a:p>
        </p:txBody>
      </p:sp>
      <p:sp>
        <p:nvSpPr>
          <p:cNvPr id="10" name="AutoShape 7"/>
          <p:cNvSpPr>
            <a:spLocks noChangeArrowheads="1"/>
          </p:cNvSpPr>
          <p:nvPr/>
        </p:nvSpPr>
        <p:spPr bwMode="auto">
          <a:xfrm flipH="1">
            <a:off x="5162546" y="5276850"/>
            <a:ext cx="1352553" cy="695325"/>
          </a:xfrm>
          <a:prstGeom prst="wedgeRoundRectCallout">
            <a:avLst>
              <a:gd name="adj1" fmla="val -98554"/>
              <a:gd name="adj2" fmla="val 2161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5. Press Accept to change the amount or Reset to change again</a:t>
            </a:r>
          </a:p>
          <a:p>
            <a:pPr>
              <a:defRPr/>
            </a:pPr>
            <a:endParaRPr lang="en-US" sz="900" dirty="0" smtClean="0"/>
          </a:p>
          <a:p>
            <a:pPr>
              <a:defRPr/>
            </a:pPr>
            <a:endParaRPr lang="en-US" dirty="0"/>
          </a:p>
        </p:txBody>
      </p:sp>
      <p:sp>
        <p:nvSpPr>
          <p:cNvPr id="11" name="AutoShape 7"/>
          <p:cNvSpPr>
            <a:spLocks noChangeArrowheads="1"/>
          </p:cNvSpPr>
          <p:nvPr/>
        </p:nvSpPr>
        <p:spPr bwMode="auto">
          <a:xfrm>
            <a:off x="523876" y="4352925"/>
            <a:ext cx="952500" cy="400049"/>
          </a:xfrm>
          <a:prstGeom prst="wedgeRoundRectCallout">
            <a:avLst>
              <a:gd name="adj1" fmla="val 187258"/>
              <a:gd name="adj2" fmla="val 251563"/>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4. Type the amount</a:t>
            </a:r>
          </a:p>
          <a:p>
            <a:pPr>
              <a:defRPr/>
            </a:pPr>
            <a:endParaRPr lang="en-US" sz="900" dirty="0" smtClean="0"/>
          </a:p>
          <a:p>
            <a:pPr>
              <a:defRPr/>
            </a:pPr>
            <a:endParaRPr lang="en-US" sz="900" dirty="0" smtClean="0"/>
          </a:p>
          <a:p>
            <a:pP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3</a:t>
            </a:r>
            <a:endParaRPr lang="en-US" dirty="0"/>
          </a:p>
        </p:txBody>
      </p:sp>
      <p:sp>
        <p:nvSpPr>
          <p:cNvPr id="3" name="Text Placeholder 2"/>
          <p:cNvSpPr>
            <a:spLocks noGrp="1"/>
          </p:cNvSpPr>
          <p:nvPr>
            <p:ph type="body" sz="quarter" idx="10"/>
          </p:nvPr>
        </p:nvSpPr>
        <p:spPr/>
        <p:txBody>
          <a:bodyPr/>
          <a:lstStyle/>
          <a:p>
            <a:endParaRPr lang="en-US"/>
          </a:p>
        </p:txBody>
      </p:sp>
      <p:pic>
        <p:nvPicPr>
          <p:cNvPr id="4098" name="Picture 2" descr="C:\Users\i064656\Desktop\SP\PPT 5.png"/>
          <p:cNvPicPr>
            <a:picLocks noChangeAspect="1" noChangeArrowheads="1"/>
          </p:cNvPicPr>
          <p:nvPr/>
        </p:nvPicPr>
        <p:blipFill>
          <a:blip r:embed="rId2" cstate="print"/>
          <a:srcRect/>
          <a:stretch>
            <a:fillRect/>
          </a:stretch>
        </p:blipFill>
        <p:spPr bwMode="auto">
          <a:xfrm>
            <a:off x="323851" y="1047749"/>
            <a:ext cx="8496300" cy="5114925"/>
          </a:xfrm>
          <a:prstGeom prst="rect">
            <a:avLst/>
          </a:prstGeom>
          <a:noFill/>
        </p:spPr>
      </p:pic>
      <p:sp>
        <p:nvSpPr>
          <p:cNvPr id="5" name="Rectangle 4"/>
          <p:cNvSpPr/>
          <p:nvPr/>
        </p:nvSpPr>
        <p:spPr>
          <a:xfrm>
            <a:off x="742950" y="1619250"/>
            <a:ext cx="7162800" cy="253916"/>
          </a:xfrm>
          <a:prstGeom prst="rect">
            <a:avLst/>
          </a:prstGeom>
        </p:spPr>
        <p:txBody>
          <a:bodyPr wrap="square">
            <a:spAutoFit/>
          </a:bodyPr>
          <a:lstStyle/>
          <a:p>
            <a:r>
              <a:rPr lang="en-US" sz="1050" dirty="0" smtClean="0">
                <a:latin typeface="Calibri" pitchFamily="34" charset="0"/>
              </a:rPr>
              <a:t>Note: - When completed, click on “save” and than “back to compare screen” to continue</a:t>
            </a:r>
            <a:endParaRPr lang="en-US" sz="1050" dirty="0">
              <a:latin typeface="Calibri" pitchFamily="34" charset="0"/>
            </a:endParaRPr>
          </a:p>
        </p:txBody>
      </p:sp>
      <p:sp>
        <p:nvSpPr>
          <p:cNvPr id="6" name="AutoShape 7"/>
          <p:cNvSpPr>
            <a:spLocks noChangeArrowheads="1"/>
          </p:cNvSpPr>
          <p:nvPr/>
        </p:nvSpPr>
        <p:spPr bwMode="auto">
          <a:xfrm>
            <a:off x="1819276" y="5067300"/>
            <a:ext cx="1590674" cy="742950"/>
          </a:xfrm>
          <a:prstGeom prst="wedgeEllipseCallout">
            <a:avLst>
              <a:gd name="adj1" fmla="val 216284"/>
              <a:gd name="adj2" fmla="val -67730"/>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1. Press Save before you press Back to Compare Screen</a:t>
            </a:r>
            <a:endParaRPr lang="en-US" sz="900" dirty="0"/>
          </a:p>
        </p:txBody>
      </p:sp>
      <p:sp>
        <p:nvSpPr>
          <p:cNvPr id="7" name="AutoShape 7"/>
          <p:cNvSpPr>
            <a:spLocks noChangeArrowheads="1"/>
          </p:cNvSpPr>
          <p:nvPr/>
        </p:nvSpPr>
        <p:spPr bwMode="auto">
          <a:xfrm>
            <a:off x="5029200" y="5114925"/>
            <a:ext cx="1809750" cy="981075"/>
          </a:xfrm>
          <a:prstGeom prst="wedgeEllipseCallout">
            <a:avLst>
              <a:gd name="adj1" fmla="val 71059"/>
              <a:gd name="adj2" fmla="val -67431"/>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2. Press Back to Compare Screen to come-back &amp; compare the variations</a:t>
            </a:r>
            <a:endParaRPr lang="en-US" sz="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4</a:t>
            </a:r>
            <a:endParaRPr lang="en-US" dirty="0"/>
          </a:p>
        </p:txBody>
      </p:sp>
      <p:sp>
        <p:nvSpPr>
          <p:cNvPr id="3" name="Text Placeholder 2"/>
          <p:cNvSpPr>
            <a:spLocks noGrp="1"/>
          </p:cNvSpPr>
          <p:nvPr>
            <p:ph type="body" sz="quarter" idx="10"/>
          </p:nvPr>
        </p:nvSpPr>
        <p:spPr/>
        <p:txBody>
          <a:bodyPr/>
          <a:lstStyle/>
          <a:p>
            <a:endParaRPr lang="en-US"/>
          </a:p>
        </p:txBody>
      </p:sp>
      <p:pic>
        <p:nvPicPr>
          <p:cNvPr id="9218" name="Picture 2" descr="C:\Users\i064656\Desktop\SP\PPT 7.png"/>
          <p:cNvPicPr>
            <a:picLocks noChangeAspect="1" noChangeArrowheads="1"/>
          </p:cNvPicPr>
          <p:nvPr/>
        </p:nvPicPr>
        <p:blipFill>
          <a:blip r:embed="rId2" cstate="print"/>
          <a:srcRect/>
          <a:stretch>
            <a:fillRect/>
          </a:stretch>
        </p:blipFill>
        <p:spPr bwMode="auto">
          <a:xfrm>
            <a:off x="323851" y="1219199"/>
            <a:ext cx="8515350" cy="4914901"/>
          </a:xfrm>
          <a:prstGeom prst="rect">
            <a:avLst/>
          </a:prstGeom>
          <a:noFill/>
        </p:spPr>
      </p:pic>
      <p:sp>
        <p:nvSpPr>
          <p:cNvPr id="5" name="AutoShape 7"/>
          <p:cNvSpPr>
            <a:spLocks noChangeArrowheads="1"/>
          </p:cNvSpPr>
          <p:nvPr/>
        </p:nvSpPr>
        <p:spPr bwMode="auto">
          <a:xfrm>
            <a:off x="552451" y="3743325"/>
            <a:ext cx="1314450" cy="390525"/>
          </a:xfrm>
          <a:prstGeom prst="wedgeRoundRectCallout">
            <a:avLst>
              <a:gd name="adj1" fmla="val 46770"/>
              <a:gd name="adj2" fmla="val 291867"/>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Select the package you want to submit</a:t>
            </a:r>
          </a:p>
          <a:p>
            <a:pPr>
              <a:defRPr/>
            </a:pPr>
            <a:endParaRPr lang="en-US" sz="900" dirty="0" smtClean="0"/>
          </a:p>
          <a:p>
            <a:pPr>
              <a:defRPr/>
            </a:pPr>
            <a:endParaRPr lang="en-US" dirty="0"/>
          </a:p>
        </p:txBody>
      </p:sp>
      <p:sp>
        <p:nvSpPr>
          <p:cNvPr id="6" name="AutoShape 7"/>
          <p:cNvSpPr>
            <a:spLocks noChangeArrowheads="1"/>
          </p:cNvSpPr>
          <p:nvPr/>
        </p:nvSpPr>
        <p:spPr bwMode="auto">
          <a:xfrm>
            <a:off x="3095624" y="3933825"/>
            <a:ext cx="1219201" cy="552450"/>
          </a:xfrm>
          <a:prstGeom prst="wedgeRoundRectCallout">
            <a:avLst>
              <a:gd name="adj1" fmla="val 11920"/>
              <a:gd name="adj2" fmla="val 251918"/>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Press submit to send your package to payroll</a:t>
            </a:r>
          </a:p>
          <a:p>
            <a:pPr>
              <a:defRPr/>
            </a:pPr>
            <a:endParaRPr lang="en-US" sz="900" dirty="0" smtClean="0"/>
          </a:p>
          <a:p>
            <a:pPr>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5</a:t>
            </a:r>
            <a:endParaRPr lang="en-US" dirty="0"/>
          </a:p>
        </p:txBody>
      </p:sp>
      <p:sp>
        <p:nvSpPr>
          <p:cNvPr id="3" name="Text Placeholder 2"/>
          <p:cNvSpPr>
            <a:spLocks noGrp="1"/>
          </p:cNvSpPr>
          <p:nvPr>
            <p:ph type="body" sz="quarter" idx="10"/>
          </p:nvPr>
        </p:nvSpPr>
        <p:spPr/>
        <p:txBody>
          <a:bodyPr/>
          <a:lstStyle/>
          <a:p>
            <a:endParaRPr lang="en-US"/>
          </a:p>
        </p:txBody>
      </p:sp>
      <p:pic>
        <p:nvPicPr>
          <p:cNvPr id="6146" name="Picture 2" descr="C:\Users\i064656\Desktop\SP\PPT 8.png"/>
          <p:cNvPicPr>
            <a:picLocks noChangeAspect="1" noChangeArrowheads="1"/>
          </p:cNvPicPr>
          <p:nvPr/>
        </p:nvPicPr>
        <p:blipFill>
          <a:blip r:embed="rId2" cstate="print"/>
          <a:srcRect/>
          <a:stretch>
            <a:fillRect/>
          </a:stretch>
        </p:blipFill>
        <p:spPr bwMode="auto">
          <a:xfrm>
            <a:off x="304801" y="1219200"/>
            <a:ext cx="8572500" cy="4905375"/>
          </a:xfrm>
          <a:prstGeom prst="rect">
            <a:avLst/>
          </a:prstGeom>
          <a:noFill/>
        </p:spPr>
      </p:pic>
      <p:sp>
        <p:nvSpPr>
          <p:cNvPr id="5" name="AutoShape 6"/>
          <p:cNvSpPr>
            <a:spLocks noChangeArrowheads="1"/>
          </p:cNvSpPr>
          <p:nvPr/>
        </p:nvSpPr>
        <p:spPr bwMode="auto">
          <a:xfrm>
            <a:off x="4856163" y="3438525"/>
            <a:ext cx="1735137" cy="752475"/>
          </a:xfrm>
          <a:prstGeom prst="wedgeRoundRectCallout">
            <a:avLst>
              <a:gd name="adj1" fmla="val -61420"/>
              <a:gd name="adj2" fmla="val -183067"/>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a:t>Click here to update the package into Payroll. This action cannot reverted and no option to change.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Salary Packaging Module – Screen 6</a:t>
            </a:r>
            <a:endParaRPr lang="en-US" dirty="0"/>
          </a:p>
        </p:txBody>
      </p:sp>
      <p:sp>
        <p:nvSpPr>
          <p:cNvPr id="3" name="Text Placeholder 2"/>
          <p:cNvSpPr>
            <a:spLocks noGrp="1"/>
          </p:cNvSpPr>
          <p:nvPr>
            <p:ph type="body" sz="quarter" idx="10"/>
          </p:nvPr>
        </p:nvSpPr>
        <p:spPr/>
        <p:txBody>
          <a:bodyPr/>
          <a:lstStyle/>
          <a:p>
            <a:endParaRPr lang="en-US" dirty="0"/>
          </a:p>
        </p:txBody>
      </p:sp>
      <p:pic>
        <p:nvPicPr>
          <p:cNvPr id="8194" name="Picture 2" descr="C:\Users\i064656\Desktop\SP\PPT 9.png"/>
          <p:cNvPicPr>
            <a:picLocks noChangeAspect="1" noChangeArrowheads="1"/>
          </p:cNvPicPr>
          <p:nvPr/>
        </p:nvPicPr>
        <p:blipFill>
          <a:blip r:embed="rId2" cstate="print"/>
          <a:srcRect/>
          <a:stretch>
            <a:fillRect/>
          </a:stretch>
        </p:blipFill>
        <p:spPr bwMode="auto">
          <a:xfrm>
            <a:off x="314325" y="1247775"/>
            <a:ext cx="8515350" cy="4848225"/>
          </a:xfrm>
          <a:prstGeom prst="rect">
            <a:avLst/>
          </a:prstGeom>
          <a:noFill/>
        </p:spPr>
      </p:pic>
      <p:sp>
        <p:nvSpPr>
          <p:cNvPr id="5" name="AutoShape 6"/>
          <p:cNvSpPr>
            <a:spLocks noChangeArrowheads="1"/>
          </p:cNvSpPr>
          <p:nvPr/>
        </p:nvSpPr>
        <p:spPr bwMode="auto">
          <a:xfrm>
            <a:off x="2514599" y="4772024"/>
            <a:ext cx="1847851" cy="638175"/>
          </a:xfrm>
          <a:prstGeom prst="wedgeRoundRectCallout">
            <a:avLst>
              <a:gd name="adj1" fmla="val -42564"/>
              <a:gd name="adj2" fmla="val 12227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r>
              <a:rPr lang="en-US" sz="900" dirty="0" smtClean="0"/>
              <a:t>Pls check for the message below to make sure that your package has been updated to IPP</a:t>
            </a:r>
            <a:endParaRPr lang="en-US" sz="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br>
              <a:rPr lang="en-US" dirty="0" smtClean="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sz="1500" b="1" dirty="0" smtClean="0">
                <a:latin typeface="Calibri" pitchFamily="34" charset="0"/>
              </a:rPr>
              <a:t>E-mail –  </a:t>
            </a:r>
            <a:r>
              <a:rPr lang="en-US" sz="1500" b="1" dirty="0" smtClean="0">
                <a:latin typeface="Calibri" pitchFamily="34" charset="0"/>
                <a:hlinkClick r:id="rId3"/>
              </a:rPr>
              <a:t>LabsIndia.payroll@sap.com</a:t>
            </a:r>
            <a:r>
              <a:rPr lang="en-US" sz="1500" b="1" dirty="0" smtClean="0">
                <a:latin typeface="Calibri" pitchFamily="34" charset="0"/>
              </a:rPr>
              <a:t> </a:t>
            </a:r>
          </a:p>
          <a:p>
            <a:pPr lvl="1"/>
            <a:r>
              <a:rPr lang="en-US" sz="1500" b="1" dirty="0" smtClean="0">
                <a:latin typeface="Calibri" pitchFamily="34" charset="0"/>
              </a:rPr>
              <a:t> Phone – Bangalore: 7300</a:t>
            </a:r>
          </a:p>
          <a:p>
            <a:pPr lvl="1"/>
            <a:r>
              <a:rPr lang="en-US" sz="1500" b="1" dirty="0" smtClean="0">
                <a:latin typeface="Calibri" pitchFamily="34" charset="0"/>
              </a:rPr>
              <a:t> Gurgaon :7724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404</TotalTime>
  <Words>449</Words>
  <Application>Microsoft Office PowerPoint</Application>
  <PresentationFormat>On-screen Show (4:3)</PresentationFormat>
  <Paragraphs>43</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SAP_2011_v1.2[1]</vt:lpstr>
      <vt:lpstr>Salary packaging Module – Labs India  </vt:lpstr>
      <vt:lpstr>Salary Packaging Module – Important Points</vt:lpstr>
      <vt:lpstr> Salary Packaging Module – Screen 1</vt:lpstr>
      <vt:lpstr> Salary Packaging Module – Screen 2</vt:lpstr>
      <vt:lpstr> Salary Packaging Module – Screen 3</vt:lpstr>
      <vt:lpstr> Salary Packaging Module – Screen 4</vt:lpstr>
      <vt:lpstr> Salary Packaging Module – Screen 5</vt:lpstr>
      <vt:lpstr> Salary Packaging Module – Screen 6</vt:lpstr>
      <vt:lpstr>Thank You!  </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I026542</cp:lastModifiedBy>
  <cp:revision>41</cp:revision>
  <dcterms:created xsi:type="dcterms:W3CDTF">2011-04-11T09:47:12Z</dcterms:created>
  <dcterms:modified xsi:type="dcterms:W3CDTF">2012-04-12T14:08:56Z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