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5" r:id="rId2"/>
    <p:sldId id="262" r:id="rId3"/>
  </p:sldIdLst>
  <p:sldSz cx="6858000" cy="9906000" type="A4"/>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87706" autoAdjust="0"/>
  </p:normalViewPr>
  <p:slideViewPr>
    <p:cSldViewPr>
      <p:cViewPr>
        <p:scale>
          <a:sx n="100" d="100"/>
          <a:sy n="100" d="100"/>
        </p:scale>
        <p:origin x="-1932" y="1854"/>
      </p:cViewPr>
      <p:guideLst>
        <p:guide orient="horz" pos="312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187DEB32-2416-4ABE-9BCE-145C04844851}" type="datetimeFigureOut">
              <a:rPr lang="en-US"/>
              <a:pPr>
                <a:defRPr/>
              </a:pPr>
              <a:t>7/10/2013</a:t>
            </a:fld>
            <a:endParaRPr lang="en-US"/>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0A56887E-6DC9-4B04-86A0-E453560F340B}" type="slidenum">
              <a:rPr lang="en-US"/>
              <a:pPr>
                <a:defRPr/>
              </a:pPr>
              <a:t>‹#›</a:t>
            </a:fld>
            <a:endParaRPr lang="en-US"/>
          </a:p>
        </p:txBody>
      </p:sp>
    </p:spTree>
    <p:extLst>
      <p:ext uri="{BB962C8B-B14F-4D97-AF65-F5344CB8AC3E}">
        <p14:creationId xmlns:p14="http://schemas.microsoft.com/office/powerpoint/2010/main" val="18440873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2241550" y="685800"/>
            <a:ext cx="2374900" cy="3429000"/>
          </a:xfrm>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CA8A081-9E23-4A10-974C-3AE7DE9E5294}" type="slidenum">
              <a:rPr lang="en-US">
                <a:cs typeface="Arial" charset="0"/>
              </a:rPr>
              <a:pPr fontAlgn="base">
                <a:spcBef>
                  <a:spcPct val="0"/>
                </a:spcBef>
                <a:spcAft>
                  <a:spcPct val="0"/>
                </a:spcAft>
              </a:pPr>
              <a:t>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C:\Users\admin\Desktop\logo.png"/>
          <p:cNvPicPr>
            <a:picLocks noChangeAspect="1" noChangeArrowheads="1"/>
          </p:cNvPicPr>
          <p:nvPr userDrawn="1"/>
        </p:nvPicPr>
        <p:blipFill>
          <a:blip r:embed="rId2"/>
          <a:srcRect/>
          <a:stretch>
            <a:fillRect/>
          </a:stretch>
        </p:blipFill>
        <p:spPr bwMode="auto">
          <a:xfrm>
            <a:off x="498476" y="76201"/>
            <a:ext cx="1177925" cy="533400"/>
          </a:xfrm>
          <a:prstGeom prst="rect">
            <a:avLst/>
          </a:prstGeom>
          <a:noFill/>
          <a:ln w="9525">
            <a:noFill/>
            <a:miter lim="800000"/>
            <a:headEnd/>
            <a:tailEnd/>
          </a:ln>
        </p:spPr>
      </p:pic>
      <p:sp>
        <p:nvSpPr>
          <p:cNvPr id="2" name="Title 1"/>
          <p:cNvSpPr>
            <a:spLocks noGrp="1"/>
          </p:cNvSpPr>
          <p:nvPr>
            <p:ph type="ctrTitle"/>
          </p:nvPr>
        </p:nvSpPr>
        <p:spPr>
          <a:xfrm>
            <a:off x="514350" y="3077286"/>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7C82B240-F839-40E0-9AE6-20AE5D28E523}" type="datetime1">
              <a:rPr lang="en-US"/>
              <a:pPr>
                <a:defRPr/>
              </a:pPr>
              <a:t>7/10/2013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Proprietary &amp; Confidential</a:t>
            </a:r>
          </a:p>
        </p:txBody>
      </p:sp>
      <p:sp>
        <p:nvSpPr>
          <p:cNvPr id="7" name="Slide Number Placeholder 5"/>
          <p:cNvSpPr>
            <a:spLocks noGrp="1"/>
          </p:cNvSpPr>
          <p:nvPr>
            <p:ph type="sldNum" sz="quarter" idx="12"/>
          </p:nvPr>
        </p:nvSpPr>
        <p:spPr/>
        <p:txBody>
          <a:bodyPr/>
          <a:lstStyle>
            <a:lvl1pPr>
              <a:defRPr/>
            </a:lvl1pPr>
          </a:lstStyle>
          <a:p>
            <a:pPr>
              <a:defRPr/>
            </a:pPr>
            <a:fld id="{8579FA9B-AE0A-4CF6-8997-0213D15C52A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4419FFE-8A45-44EA-8B6F-064D74F9E32A}" type="datetime1">
              <a:rPr lang="en-US"/>
              <a:pPr>
                <a:defRPr/>
              </a:pPr>
              <a:t>7/10/2013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Proprietary &amp; Confidential</a:t>
            </a:r>
          </a:p>
        </p:txBody>
      </p:sp>
      <p:sp>
        <p:nvSpPr>
          <p:cNvPr id="6" name="Slide Number Placeholder 5"/>
          <p:cNvSpPr>
            <a:spLocks noGrp="1"/>
          </p:cNvSpPr>
          <p:nvPr>
            <p:ph type="sldNum" sz="quarter" idx="12"/>
          </p:nvPr>
        </p:nvSpPr>
        <p:spPr/>
        <p:txBody>
          <a:bodyPr/>
          <a:lstStyle>
            <a:lvl1pPr>
              <a:defRPr/>
            </a:lvl1pPr>
          </a:lstStyle>
          <a:p>
            <a:pPr>
              <a:defRPr/>
            </a:pPr>
            <a:fld id="{4AF6F371-A1BF-4C71-A2D4-9D96A71368E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4"/>
            <a:ext cx="1543050" cy="84522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96704"/>
            <a:ext cx="4514850"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2D8316C-22FE-4839-81CF-47525A7FE563}" type="datetime1">
              <a:rPr lang="en-US"/>
              <a:pPr>
                <a:defRPr/>
              </a:pPr>
              <a:t>7/10/2013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Proprietary &amp; Confidential</a:t>
            </a:r>
          </a:p>
        </p:txBody>
      </p:sp>
      <p:sp>
        <p:nvSpPr>
          <p:cNvPr id="6" name="Slide Number Placeholder 5"/>
          <p:cNvSpPr>
            <a:spLocks noGrp="1"/>
          </p:cNvSpPr>
          <p:nvPr>
            <p:ph type="sldNum" sz="quarter" idx="12"/>
          </p:nvPr>
        </p:nvSpPr>
        <p:spPr/>
        <p:txBody>
          <a:bodyPr/>
          <a:lstStyle>
            <a:lvl1pPr>
              <a:defRPr/>
            </a:lvl1pPr>
          </a:lstStyle>
          <a:p>
            <a:pPr>
              <a:defRPr/>
            </a:pPr>
            <a:fld id="{4E391C76-58FE-4304-A812-46E133CFF06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C:\Users\admin\Desktop\logo.png"/>
          <p:cNvPicPr>
            <a:picLocks noChangeAspect="1" noChangeArrowheads="1"/>
          </p:cNvPicPr>
          <p:nvPr userDrawn="1"/>
        </p:nvPicPr>
        <p:blipFill>
          <a:blip r:embed="rId2"/>
          <a:srcRect/>
          <a:stretch>
            <a:fillRect/>
          </a:stretch>
        </p:blipFill>
        <p:spPr bwMode="auto">
          <a:xfrm>
            <a:off x="498476" y="76201"/>
            <a:ext cx="1177925" cy="5334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2811CD4-4850-415F-9490-C81B00FDC3C0}" type="datetime1">
              <a:rPr lang="en-US"/>
              <a:pPr>
                <a:defRPr/>
              </a:pPr>
              <a:t>7/10/2013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Proprietary &amp; Confidential</a:t>
            </a:r>
          </a:p>
        </p:txBody>
      </p:sp>
      <p:sp>
        <p:nvSpPr>
          <p:cNvPr id="7" name="Slide Number Placeholder 5"/>
          <p:cNvSpPr>
            <a:spLocks noGrp="1"/>
          </p:cNvSpPr>
          <p:nvPr>
            <p:ph type="sldNum" sz="quarter" idx="12"/>
          </p:nvPr>
        </p:nvSpPr>
        <p:spPr/>
        <p:txBody>
          <a:bodyPr/>
          <a:lstStyle>
            <a:lvl1pPr>
              <a:defRPr/>
            </a:lvl1pPr>
          </a:lstStyle>
          <a:p>
            <a:pPr>
              <a:defRPr/>
            </a:pPr>
            <a:fld id="{C593AA3B-B8B5-4D37-9E7A-B617815F2F1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7"/>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90"/>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A60B259-6293-4904-8D9F-FADBC501EE92}" type="datetime1">
              <a:rPr lang="en-US"/>
              <a:pPr>
                <a:defRPr/>
              </a:pPr>
              <a:t>7/10/2013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Proprietary &amp; Confidential</a:t>
            </a:r>
          </a:p>
        </p:txBody>
      </p:sp>
      <p:sp>
        <p:nvSpPr>
          <p:cNvPr id="6" name="Slide Number Placeholder 5"/>
          <p:cNvSpPr>
            <a:spLocks noGrp="1"/>
          </p:cNvSpPr>
          <p:nvPr>
            <p:ph type="sldNum" sz="quarter" idx="12"/>
          </p:nvPr>
        </p:nvSpPr>
        <p:spPr/>
        <p:txBody>
          <a:bodyPr/>
          <a:lstStyle>
            <a:lvl1pPr>
              <a:defRPr/>
            </a:lvl1pPr>
          </a:lstStyle>
          <a:p>
            <a:pPr>
              <a:defRPr/>
            </a:pPr>
            <a:fld id="{199EC5DE-57A6-44A5-BE97-D2859F58413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311405"/>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311405"/>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29C2FB5-3497-4D1A-9728-D0FCEE91A36A}" type="datetime1">
              <a:rPr lang="en-US"/>
              <a:pPr>
                <a:defRPr/>
              </a:pPr>
              <a:t>7/10/2013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Proprietary &amp; Confidential</a:t>
            </a:r>
          </a:p>
        </p:txBody>
      </p:sp>
      <p:sp>
        <p:nvSpPr>
          <p:cNvPr id="7" name="Slide Number Placeholder 5"/>
          <p:cNvSpPr>
            <a:spLocks noGrp="1"/>
          </p:cNvSpPr>
          <p:nvPr>
            <p:ph type="sldNum" sz="quarter" idx="12"/>
          </p:nvPr>
        </p:nvSpPr>
        <p:spPr/>
        <p:txBody>
          <a:bodyPr/>
          <a:lstStyle>
            <a:lvl1pPr>
              <a:defRPr/>
            </a:lvl1pPr>
          </a:lstStyle>
          <a:p>
            <a:pPr>
              <a:defRPr/>
            </a:pPr>
            <a:fld id="{B053CF20-AAC9-496A-AC12-043A83FF434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1"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1"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A273562-8E26-4BC4-AB11-3E1687D32482}" type="datetime1">
              <a:rPr lang="en-US"/>
              <a:pPr>
                <a:defRPr/>
              </a:pPr>
              <a:t>7/10/2013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Proprietary &amp; Confidential</a:t>
            </a:r>
          </a:p>
        </p:txBody>
      </p:sp>
      <p:sp>
        <p:nvSpPr>
          <p:cNvPr id="9" name="Slide Number Placeholder 5"/>
          <p:cNvSpPr>
            <a:spLocks noGrp="1"/>
          </p:cNvSpPr>
          <p:nvPr>
            <p:ph type="sldNum" sz="quarter" idx="12"/>
          </p:nvPr>
        </p:nvSpPr>
        <p:spPr/>
        <p:txBody>
          <a:bodyPr/>
          <a:lstStyle>
            <a:lvl1pPr>
              <a:defRPr/>
            </a:lvl1pPr>
          </a:lstStyle>
          <a:p>
            <a:pPr>
              <a:defRPr/>
            </a:pPr>
            <a:fld id="{2AE5F55A-C082-48B8-A1F4-D36E8089A78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7D8F145-2800-4A1F-BE76-B04272869B6D}" type="datetime1">
              <a:rPr lang="en-US"/>
              <a:pPr>
                <a:defRPr/>
              </a:pPr>
              <a:t>7/10/2013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Proprietary &amp; Confidential</a:t>
            </a:r>
          </a:p>
        </p:txBody>
      </p:sp>
      <p:sp>
        <p:nvSpPr>
          <p:cNvPr id="5" name="Slide Number Placeholder 5"/>
          <p:cNvSpPr>
            <a:spLocks noGrp="1"/>
          </p:cNvSpPr>
          <p:nvPr>
            <p:ph type="sldNum" sz="quarter" idx="12"/>
          </p:nvPr>
        </p:nvSpPr>
        <p:spPr/>
        <p:txBody>
          <a:bodyPr/>
          <a:lstStyle>
            <a:lvl1pPr>
              <a:defRPr/>
            </a:lvl1pPr>
          </a:lstStyle>
          <a:p>
            <a:pPr>
              <a:defRPr/>
            </a:pPr>
            <a:fld id="{3C8920D4-97C6-4BEC-8A42-D6F7469C29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B7ACAE4-46CE-4D4D-B0B9-F169889AD7E2}" type="datetime1">
              <a:rPr lang="en-US"/>
              <a:pPr>
                <a:defRPr/>
              </a:pPr>
              <a:t>7/10/2013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Proprietary &amp; Confidential</a:t>
            </a:r>
          </a:p>
        </p:txBody>
      </p:sp>
      <p:sp>
        <p:nvSpPr>
          <p:cNvPr id="4" name="Slide Number Placeholder 5"/>
          <p:cNvSpPr>
            <a:spLocks noGrp="1"/>
          </p:cNvSpPr>
          <p:nvPr>
            <p:ph type="sldNum" sz="quarter" idx="12"/>
          </p:nvPr>
        </p:nvSpPr>
        <p:spPr/>
        <p:txBody>
          <a:bodyPr/>
          <a:lstStyle>
            <a:lvl1pPr>
              <a:defRPr/>
            </a:lvl1pPr>
          </a:lstStyle>
          <a:p>
            <a:pPr>
              <a:defRPr/>
            </a:pPr>
            <a:fld id="{6CCD548F-8B1E-4EAD-8B38-1E935E2E572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94410"/>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2072927"/>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6FDDE26-0FB5-4F5D-A8C5-3743D08335D1}" type="datetime1">
              <a:rPr lang="en-US"/>
              <a:pPr>
                <a:defRPr/>
              </a:pPr>
              <a:t>7/10/2013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Proprietary &amp; Confidential</a:t>
            </a:r>
          </a:p>
        </p:txBody>
      </p:sp>
      <p:sp>
        <p:nvSpPr>
          <p:cNvPr id="7" name="Slide Number Placeholder 5"/>
          <p:cNvSpPr>
            <a:spLocks noGrp="1"/>
          </p:cNvSpPr>
          <p:nvPr>
            <p:ph type="sldNum" sz="quarter" idx="12"/>
          </p:nvPr>
        </p:nvSpPr>
        <p:spPr/>
        <p:txBody>
          <a:bodyPr/>
          <a:lstStyle>
            <a:lvl1pPr>
              <a:defRPr/>
            </a:lvl1pPr>
          </a:lstStyle>
          <a:p>
            <a:pPr>
              <a:defRPr/>
            </a:pPr>
            <a:fld id="{41B2BFA1-F1E6-4B13-98E6-EF01176678B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8B6B449-824E-4D04-BA24-6408D2B3855B}" type="datetime1">
              <a:rPr lang="en-US"/>
              <a:pPr>
                <a:defRPr/>
              </a:pPr>
              <a:t>7/10/2013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Proprietary &amp; Confidential</a:t>
            </a:r>
          </a:p>
        </p:txBody>
      </p:sp>
      <p:sp>
        <p:nvSpPr>
          <p:cNvPr id="7" name="Slide Number Placeholder 5"/>
          <p:cNvSpPr>
            <a:spLocks noGrp="1"/>
          </p:cNvSpPr>
          <p:nvPr>
            <p:ph type="sldNum" sz="quarter" idx="12"/>
          </p:nvPr>
        </p:nvSpPr>
        <p:spPr/>
        <p:txBody>
          <a:bodyPr/>
          <a:lstStyle>
            <a:lvl1pPr>
              <a:defRPr/>
            </a:lvl1pPr>
          </a:lstStyle>
          <a:p>
            <a:pPr>
              <a:defRPr/>
            </a:pPr>
            <a:fld id="{2CC58E31-AB18-4CAB-9753-544864A56A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42900" y="396876"/>
            <a:ext cx="6172200" cy="165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42900" y="2311402"/>
            <a:ext cx="6172200" cy="65373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342900" y="9182103"/>
            <a:ext cx="1600200" cy="52705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1BF48650-05B8-4F54-90D3-2F22413B0C2A}" type="datetime1">
              <a:rPr lang="en-US"/>
              <a:pPr>
                <a:defRPr/>
              </a:pPr>
              <a:t>7/10/2013</a:t>
            </a:fld>
            <a:endParaRPr lang="en-US"/>
          </a:p>
        </p:txBody>
      </p:sp>
      <p:sp>
        <p:nvSpPr>
          <p:cNvPr id="5" name="Footer Placeholder 4"/>
          <p:cNvSpPr>
            <a:spLocks noGrp="1"/>
          </p:cNvSpPr>
          <p:nvPr>
            <p:ph type="ftr" sz="quarter" idx="3"/>
          </p:nvPr>
        </p:nvSpPr>
        <p:spPr>
          <a:xfrm>
            <a:off x="2343150" y="9182103"/>
            <a:ext cx="2171700" cy="52705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Proprietary &amp; Confidential</a:t>
            </a:r>
          </a:p>
        </p:txBody>
      </p:sp>
      <p:sp>
        <p:nvSpPr>
          <p:cNvPr id="6" name="Slide Number Placeholder 5"/>
          <p:cNvSpPr>
            <a:spLocks noGrp="1"/>
          </p:cNvSpPr>
          <p:nvPr>
            <p:ph type="sldNum" sz="quarter" idx="4"/>
          </p:nvPr>
        </p:nvSpPr>
        <p:spPr>
          <a:xfrm>
            <a:off x="4914900" y="9182103"/>
            <a:ext cx="1600200" cy="52705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17740046-6633-4200-8BE9-859413D9B8C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6"/>
          <p:cNvSpPr txBox="1">
            <a:spLocks noChangeArrowheads="1"/>
          </p:cNvSpPr>
          <p:nvPr/>
        </p:nvSpPr>
        <p:spPr bwMode="auto">
          <a:xfrm>
            <a:off x="2819400" y="152404"/>
            <a:ext cx="3429000" cy="276999"/>
          </a:xfrm>
          <a:prstGeom prst="rect">
            <a:avLst/>
          </a:prstGeom>
          <a:noFill/>
          <a:ln w="9525">
            <a:noFill/>
            <a:miter lim="800000"/>
            <a:headEnd/>
            <a:tailEnd/>
          </a:ln>
        </p:spPr>
        <p:txBody>
          <a:bodyPr>
            <a:spAutoFit/>
          </a:bodyPr>
          <a:lstStyle/>
          <a:p>
            <a:r>
              <a:rPr lang="en-US" sz="1200">
                <a:latin typeface="Calibri" pitchFamily="34" charset="0"/>
              </a:rPr>
              <a:t>2013 Tax Filing Products for Corporate &amp; Alliance </a:t>
            </a:r>
          </a:p>
        </p:txBody>
      </p:sp>
      <p:sp>
        <p:nvSpPr>
          <p:cNvPr id="14339" name="TextBox 7"/>
          <p:cNvSpPr txBox="1">
            <a:spLocks noChangeArrowheads="1"/>
          </p:cNvSpPr>
          <p:nvPr/>
        </p:nvSpPr>
        <p:spPr bwMode="auto">
          <a:xfrm>
            <a:off x="2819401" y="606429"/>
            <a:ext cx="3581400" cy="307777"/>
          </a:xfrm>
          <a:prstGeom prst="rect">
            <a:avLst/>
          </a:prstGeom>
          <a:noFill/>
          <a:ln w="9525">
            <a:noFill/>
            <a:miter lim="800000"/>
            <a:headEnd/>
            <a:tailEnd/>
          </a:ln>
        </p:spPr>
        <p:txBody>
          <a:bodyPr>
            <a:spAutoFit/>
          </a:bodyPr>
          <a:lstStyle/>
          <a:p>
            <a:r>
              <a:rPr lang="en-US" sz="1400">
                <a:latin typeface="Calibri" pitchFamily="34" charset="0"/>
              </a:rPr>
              <a:t>KEY TAX CHANGES RELEVANT TO EMPLOYEES </a:t>
            </a:r>
          </a:p>
        </p:txBody>
      </p:sp>
      <p:sp>
        <p:nvSpPr>
          <p:cNvPr id="9" name="TextBox 8"/>
          <p:cNvSpPr txBox="1"/>
          <p:nvPr/>
        </p:nvSpPr>
        <p:spPr>
          <a:xfrm>
            <a:off x="2819401" y="838203"/>
            <a:ext cx="3810000" cy="1615827"/>
          </a:xfrm>
          <a:prstGeom prst="rect">
            <a:avLst/>
          </a:prstGeom>
          <a:noFill/>
        </p:spPr>
        <p:txBody>
          <a:bodyPr>
            <a:spAutoFit/>
          </a:bodyPr>
          <a:lstStyle/>
          <a:p>
            <a:pPr marL="228600" lvl="1" indent="-228600" algn="just"/>
            <a:r>
              <a:rPr lang="en-US" sz="1100" dirty="0">
                <a:solidFill>
                  <a:srgbClr val="0070C0"/>
                </a:solidFill>
                <a:latin typeface="Calibri" pitchFamily="34" charset="0"/>
              </a:rPr>
              <a:t>E-filing Mandatory </a:t>
            </a:r>
          </a:p>
          <a:p>
            <a:pPr marL="228600" lvl="1" indent="-228600" algn="just">
              <a:buFont typeface="Arial" charset="0"/>
              <a:buChar char="•"/>
            </a:pPr>
            <a:r>
              <a:rPr lang="en-US" sz="1100" dirty="0">
                <a:solidFill>
                  <a:srgbClr val="7F7F7F"/>
                </a:solidFill>
                <a:latin typeface="Calibri" pitchFamily="34" charset="0"/>
              </a:rPr>
              <a:t>Every individual who is required to file the tax returns must do so only via the electronic filing of returns</a:t>
            </a:r>
          </a:p>
          <a:p>
            <a:pPr marL="228600" lvl="1" indent="-228600" algn="just">
              <a:buFont typeface="Arial" charset="0"/>
              <a:buChar char="•"/>
            </a:pPr>
            <a:r>
              <a:rPr lang="en-US" sz="1100" dirty="0">
                <a:solidFill>
                  <a:srgbClr val="7F7F7F"/>
                </a:solidFill>
                <a:latin typeface="Calibri" pitchFamily="34" charset="0"/>
              </a:rPr>
              <a:t>E-return intermediaries authorized by the income tax department to facilitate </a:t>
            </a:r>
            <a:r>
              <a:rPr lang="en-US" sz="1100" dirty="0" smtClean="0">
                <a:solidFill>
                  <a:srgbClr val="7F7F7F"/>
                </a:solidFill>
                <a:latin typeface="Calibri" pitchFamily="34" charset="0"/>
              </a:rPr>
              <a:t>e-filing</a:t>
            </a:r>
            <a:endParaRPr lang="en-US" sz="1100" dirty="0">
              <a:solidFill>
                <a:srgbClr val="0070C0"/>
              </a:solidFill>
              <a:latin typeface="Calibri" pitchFamily="34" charset="0"/>
            </a:endParaRPr>
          </a:p>
          <a:p>
            <a:pPr marL="228600" lvl="1" indent="-228600" algn="just"/>
            <a:r>
              <a:rPr lang="en-US" sz="1100" dirty="0">
                <a:solidFill>
                  <a:srgbClr val="0070C0"/>
                </a:solidFill>
                <a:latin typeface="Calibri" pitchFamily="34" charset="0"/>
              </a:rPr>
              <a:t>Income Tax Scrutiny Notices </a:t>
            </a:r>
          </a:p>
          <a:p>
            <a:pPr marL="228600" lvl="1" indent="-228600" algn="just">
              <a:buFont typeface="Arial" charset="0"/>
              <a:buChar char="•"/>
            </a:pPr>
            <a:r>
              <a:rPr lang="en-US" sz="1100" dirty="0">
                <a:solidFill>
                  <a:srgbClr val="7F7F7F"/>
                </a:solidFill>
                <a:latin typeface="Calibri" pitchFamily="34" charset="0"/>
              </a:rPr>
              <a:t>Data mismatch notices to salaried employees </a:t>
            </a:r>
          </a:p>
          <a:p>
            <a:pPr marL="228600" lvl="1" indent="-228600" algn="just">
              <a:buFont typeface="Arial" charset="0"/>
              <a:buChar char="•"/>
            </a:pPr>
            <a:r>
              <a:rPr lang="en-US" sz="1100" dirty="0">
                <a:solidFill>
                  <a:srgbClr val="7F7F7F"/>
                </a:solidFill>
                <a:latin typeface="Calibri" pitchFamily="34" charset="0"/>
              </a:rPr>
              <a:t>Defective ITR notices to employees &amp; self-employed </a:t>
            </a:r>
          </a:p>
          <a:p>
            <a:pPr marL="228600" lvl="1" indent="-228600" algn="just">
              <a:buFont typeface="Arial" charset="0"/>
              <a:buChar char="•"/>
            </a:pPr>
            <a:r>
              <a:rPr lang="en-US" sz="1100" dirty="0">
                <a:solidFill>
                  <a:srgbClr val="7F7F7F"/>
                </a:solidFill>
                <a:latin typeface="Calibri" pitchFamily="34" charset="0"/>
              </a:rPr>
              <a:t>Non-filing of ITR notices to several </a:t>
            </a:r>
            <a:r>
              <a:rPr lang="en-US" sz="1100" dirty="0" smtClean="0">
                <a:solidFill>
                  <a:srgbClr val="7F7F7F"/>
                </a:solidFill>
                <a:latin typeface="Calibri" pitchFamily="34" charset="0"/>
              </a:rPr>
              <a:t> </a:t>
            </a:r>
            <a:r>
              <a:rPr lang="en-US" sz="1100" dirty="0" err="1" smtClean="0">
                <a:solidFill>
                  <a:srgbClr val="7F7F7F"/>
                </a:solidFill>
                <a:latin typeface="Calibri" pitchFamily="34" charset="0"/>
              </a:rPr>
              <a:t>lakh</a:t>
            </a:r>
            <a:r>
              <a:rPr lang="en-US" sz="1100" dirty="0" smtClean="0">
                <a:solidFill>
                  <a:srgbClr val="7F7F7F"/>
                </a:solidFill>
                <a:latin typeface="Calibri" pitchFamily="34" charset="0"/>
              </a:rPr>
              <a:t> </a:t>
            </a:r>
            <a:r>
              <a:rPr lang="en-US" sz="1100" dirty="0">
                <a:solidFill>
                  <a:srgbClr val="7F7F7F"/>
                </a:solidFill>
                <a:latin typeface="Calibri" pitchFamily="34" charset="0"/>
              </a:rPr>
              <a:t>employees </a:t>
            </a:r>
          </a:p>
        </p:txBody>
      </p:sp>
      <p:grpSp>
        <p:nvGrpSpPr>
          <p:cNvPr id="14341" name="Group 21"/>
          <p:cNvGrpSpPr>
            <a:grpSpLocks/>
          </p:cNvGrpSpPr>
          <p:nvPr/>
        </p:nvGrpSpPr>
        <p:grpSpPr bwMode="auto">
          <a:xfrm>
            <a:off x="228600" y="609604"/>
            <a:ext cx="2514600" cy="1676399"/>
            <a:chOff x="381000" y="1996321"/>
            <a:chExt cx="2209800" cy="1730398"/>
          </a:xfrm>
        </p:grpSpPr>
        <p:sp>
          <p:nvSpPr>
            <p:cNvPr id="10" name="TextBox 9"/>
            <p:cNvSpPr txBox="1"/>
            <p:nvPr/>
          </p:nvSpPr>
          <p:spPr>
            <a:xfrm>
              <a:off x="381000" y="1996321"/>
              <a:ext cx="2209800" cy="1715528"/>
            </a:xfrm>
            <a:prstGeom prst="rect">
              <a:avLst/>
            </a:prstGeom>
            <a:noFill/>
          </p:spPr>
          <p:txBody>
            <a:bodyPr>
              <a:spAutoFit/>
            </a:bodyPr>
            <a:lstStyle/>
            <a:p>
              <a:pPr fontAlgn="auto">
                <a:spcBef>
                  <a:spcPts val="0"/>
                </a:spcBef>
                <a:spcAft>
                  <a:spcPts val="0"/>
                </a:spcAft>
                <a:defRPr/>
              </a:pPr>
              <a:r>
                <a:rPr lang="en-US" sz="1100" dirty="0">
                  <a:solidFill>
                    <a:schemeClr val="tx1">
                      <a:lumMod val="95000"/>
                      <a:lumOff val="5000"/>
                    </a:schemeClr>
                  </a:solidFill>
                  <a:latin typeface="+mn-lt"/>
                  <a:cs typeface="+mn-cs"/>
                </a:rPr>
                <a:t>Who we are?</a:t>
              </a:r>
            </a:p>
            <a:p>
              <a:pPr fontAlgn="auto">
                <a:spcBef>
                  <a:spcPts val="0"/>
                </a:spcBef>
                <a:spcAft>
                  <a:spcPts val="0"/>
                </a:spcAft>
                <a:defRPr/>
              </a:pPr>
              <a:endParaRPr lang="en-US" sz="1100" dirty="0">
                <a:solidFill>
                  <a:schemeClr val="bg1">
                    <a:lumMod val="50000"/>
                  </a:schemeClr>
                </a:solidFill>
                <a:latin typeface="+mn-lt"/>
                <a:cs typeface="+mn-cs"/>
              </a:endParaRPr>
            </a:p>
            <a:p>
              <a:pPr fontAlgn="auto">
                <a:spcBef>
                  <a:spcPts val="0"/>
                </a:spcBef>
                <a:spcAft>
                  <a:spcPts val="0"/>
                </a:spcAft>
                <a:defRPr/>
              </a:pPr>
              <a:r>
                <a:rPr lang="en-US" sz="1100" dirty="0">
                  <a:solidFill>
                    <a:schemeClr val="bg1">
                      <a:lumMod val="50000"/>
                    </a:schemeClr>
                  </a:solidFill>
                  <a:latin typeface="+mn-lt"/>
                  <a:cs typeface="+mn-cs"/>
                </a:rPr>
                <a:t> India’s most trusted online tax preparation and filing company </a:t>
              </a:r>
            </a:p>
            <a:p>
              <a:pPr fontAlgn="auto">
                <a:spcBef>
                  <a:spcPts val="0"/>
                </a:spcBef>
                <a:spcAft>
                  <a:spcPts val="0"/>
                </a:spcAft>
                <a:defRPr/>
              </a:pPr>
              <a:endParaRPr lang="en-US" sz="700" dirty="0">
                <a:solidFill>
                  <a:schemeClr val="bg1">
                    <a:lumMod val="50000"/>
                  </a:schemeClr>
                </a:solidFill>
                <a:latin typeface="+mn-lt"/>
                <a:cs typeface="+mn-cs"/>
              </a:endParaRPr>
            </a:p>
            <a:p>
              <a:pPr fontAlgn="auto">
                <a:spcBef>
                  <a:spcPts val="0"/>
                </a:spcBef>
                <a:spcAft>
                  <a:spcPts val="0"/>
                </a:spcAft>
                <a:defRPr/>
              </a:pPr>
              <a:r>
                <a:rPr lang="en-US" sz="1100" dirty="0">
                  <a:solidFill>
                    <a:schemeClr val="bg1">
                      <a:lumMod val="50000"/>
                    </a:schemeClr>
                  </a:solidFill>
                  <a:latin typeface="+mn-lt"/>
                  <a:cs typeface="+mn-cs"/>
                </a:rPr>
                <a:t>Largest E-Return Intermediary (ERI) authorized by Income Tax Department</a:t>
              </a:r>
            </a:p>
            <a:p>
              <a:pPr fontAlgn="auto">
                <a:spcBef>
                  <a:spcPts val="0"/>
                </a:spcBef>
                <a:spcAft>
                  <a:spcPts val="0"/>
                </a:spcAft>
                <a:defRPr/>
              </a:pPr>
              <a:endParaRPr lang="en-US" sz="700" dirty="0">
                <a:solidFill>
                  <a:schemeClr val="bg1">
                    <a:lumMod val="50000"/>
                  </a:schemeClr>
                </a:solidFill>
                <a:latin typeface="+mn-lt"/>
                <a:cs typeface="+mn-cs"/>
              </a:endParaRPr>
            </a:p>
            <a:p>
              <a:pPr fontAlgn="auto">
                <a:spcBef>
                  <a:spcPts val="0"/>
                </a:spcBef>
                <a:spcAft>
                  <a:spcPts val="0"/>
                </a:spcAft>
                <a:defRPr/>
              </a:pPr>
              <a:r>
                <a:rPr lang="en-US" sz="1100" dirty="0">
                  <a:solidFill>
                    <a:schemeClr val="bg1">
                      <a:lumMod val="50000"/>
                    </a:schemeClr>
                  </a:solidFill>
                  <a:latin typeface="+mn-lt"/>
                  <a:cs typeface="+mn-cs"/>
                </a:rPr>
                <a:t> Only tax portal having security certified by CERT-IN empanelled consultants </a:t>
              </a:r>
            </a:p>
          </p:txBody>
        </p:sp>
        <p:cxnSp>
          <p:nvCxnSpPr>
            <p:cNvPr id="12" name="Straight Connector 11"/>
            <p:cNvCxnSpPr/>
            <p:nvPr/>
          </p:nvCxnSpPr>
          <p:spPr>
            <a:xfrm>
              <a:off x="457730" y="2286360"/>
              <a:ext cx="2056342"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730" y="3726719"/>
              <a:ext cx="2056342"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4342" name="Group 44"/>
          <p:cNvGrpSpPr>
            <a:grpSpLocks/>
          </p:cNvGrpSpPr>
          <p:nvPr/>
        </p:nvGrpSpPr>
        <p:grpSpPr bwMode="auto">
          <a:xfrm>
            <a:off x="228601" y="2514602"/>
            <a:ext cx="2590800" cy="3893374"/>
            <a:chOff x="381000" y="1996322"/>
            <a:chExt cx="2209800" cy="4018764"/>
          </a:xfrm>
        </p:grpSpPr>
        <p:sp>
          <p:nvSpPr>
            <p:cNvPr id="46" name="TextBox 45"/>
            <p:cNvSpPr txBox="1"/>
            <p:nvPr/>
          </p:nvSpPr>
          <p:spPr>
            <a:xfrm>
              <a:off x="381000" y="1996322"/>
              <a:ext cx="2209800" cy="4018764"/>
            </a:xfrm>
            <a:prstGeom prst="rect">
              <a:avLst/>
            </a:prstGeom>
            <a:noFill/>
          </p:spPr>
          <p:txBody>
            <a:bodyPr>
              <a:spAutoFit/>
            </a:bodyPr>
            <a:lstStyle/>
            <a:p>
              <a:pPr fontAlgn="auto">
                <a:spcBef>
                  <a:spcPts val="0"/>
                </a:spcBef>
                <a:spcAft>
                  <a:spcPts val="0"/>
                </a:spcAft>
                <a:defRPr/>
              </a:pPr>
              <a:r>
                <a:rPr lang="en-US" sz="1100" dirty="0">
                  <a:solidFill>
                    <a:schemeClr val="tx1">
                      <a:lumMod val="95000"/>
                      <a:lumOff val="5000"/>
                    </a:schemeClr>
                  </a:solidFill>
                  <a:latin typeface="+mn-lt"/>
                  <a:cs typeface="+mn-cs"/>
                </a:rPr>
                <a:t>Our Strengths </a:t>
              </a:r>
              <a:endParaRPr lang="en-US" sz="1100" dirty="0">
                <a:solidFill>
                  <a:schemeClr val="bg1">
                    <a:lumMod val="50000"/>
                  </a:schemeClr>
                </a:solidFill>
                <a:latin typeface="+mn-lt"/>
                <a:cs typeface="+mn-cs"/>
              </a:endParaRPr>
            </a:p>
            <a:p>
              <a:pPr fontAlgn="auto">
                <a:spcBef>
                  <a:spcPts val="0"/>
                </a:spcBef>
                <a:spcAft>
                  <a:spcPts val="0"/>
                </a:spcAft>
                <a:defRPr/>
              </a:pPr>
              <a:endParaRPr lang="en-US" sz="1100" dirty="0">
                <a:solidFill>
                  <a:schemeClr val="bg1">
                    <a:lumMod val="50000"/>
                  </a:schemeClr>
                </a:solidFill>
                <a:latin typeface="+mn-lt"/>
                <a:cs typeface="+mn-cs"/>
              </a:endParaRPr>
            </a:p>
            <a:p>
              <a:pPr fontAlgn="auto">
                <a:spcBef>
                  <a:spcPts val="0"/>
                </a:spcBef>
                <a:spcAft>
                  <a:spcPts val="0"/>
                </a:spcAft>
                <a:defRPr/>
              </a:pPr>
              <a:r>
                <a:rPr lang="en-US" sz="1100" dirty="0">
                  <a:solidFill>
                    <a:srgbClr val="FF0000"/>
                  </a:solidFill>
                  <a:latin typeface="+mn-lt"/>
                  <a:cs typeface="+mn-cs"/>
                </a:rPr>
                <a:t>Always there for your support </a:t>
              </a:r>
            </a:p>
            <a:p>
              <a:pPr fontAlgn="auto">
                <a:spcBef>
                  <a:spcPts val="0"/>
                </a:spcBef>
                <a:spcAft>
                  <a:spcPts val="0"/>
                </a:spcAft>
                <a:defRPr/>
              </a:pPr>
              <a:r>
                <a:rPr lang="en-US" sz="1100" dirty="0">
                  <a:solidFill>
                    <a:schemeClr val="bg1">
                      <a:lumMod val="50000"/>
                    </a:schemeClr>
                  </a:solidFill>
                  <a:latin typeface="+mn-lt"/>
                  <a:cs typeface="+mn-cs"/>
                </a:rPr>
                <a:t>We understand return filing is not ‘file-it-forget-it’ service. Our processes ensure that we are there for you every step of the way – preparation, filing, assessment, scrutiny, liaison, rectification or refund. </a:t>
              </a:r>
            </a:p>
            <a:p>
              <a:pPr fontAlgn="auto">
                <a:spcBef>
                  <a:spcPts val="0"/>
                </a:spcBef>
                <a:spcAft>
                  <a:spcPts val="0"/>
                </a:spcAft>
                <a:defRPr/>
              </a:pPr>
              <a:endParaRPr lang="en-US" sz="700" dirty="0">
                <a:solidFill>
                  <a:schemeClr val="bg1">
                    <a:lumMod val="50000"/>
                  </a:schemeClr>
                </a:solidFill>
                <a:latin typeface="+mn-lt"/>
                <a:cs typeface="+mn-cs"/>
              </a:endParaRPr>
            </a:p>
            <a:p>
              <a:pPr fontAlgn="auto">
                <a:spcBef>
                  <a:spcPts val="0"/>
                </a:spcBef>
                <a:spcAft>
                  <a:spcPts val="0"/>
                </a:spcAft>
                <a:defRPr/>
              </a:pPr>
              <a:r>
                <a:rPr lang="en-US" sz="1100" dirty="0">
                  <a:solidFill>
                    <a:srgbClr val="FF0000"/>
                  </a:solidFill>
                  <a:latin typeface="+mn-lt"/>
                  <a:cs typeface="+mn-cs"/>
                </a:rPr>
                <a:t>No </a:t>
              </a:r>
              <a:r>
                <a:rPr lang="en-US" sz="1100" dirty="0" err="1">
                  <a:solidFill>
                    <a:srgbClr val="FF0000"/>
                  </a:solidFill>
                  <a:latin typeface="+mn-lt"/>
                  <a:cs typeface="+mn-cs"/>
                </a:rPr>
                <a:t>mis</a:t>
              </a:r>
              <a:r>
                <a:rPr lang="en-US" sz="1100" dirty="0">
                  <a:solidFill>
                    <a:srgbClr val="FF0000"/>
                  </a:solidFill>
                  <a:latin typeface="+mn-lt"/>
                  <a:cs typeface="+mn-cs"/>
                </a:rPr>
                <a:t>-selling </a:t>
              </a:r>
            </a:p>
            <a:p>
              <a:pPr fontAlgn="auto">
                <a:spcBef>
                  <a:spcPts val="0"/>
                </a:spcBef>
                <a:spcAft>
                  <a:spcPts val="0"/>
                </a:spcAft>
                <a:defRPr/>
              </a:pPr>
              <a:r>
                <a:rPr lang="en-US" sz="1100" dirty="0">
                  <a:solidFill>
                    <a:schemeClr val="bg1">
                      <a:lumMod val="50000"/>
                    </a:schemeClr>
                  </a:solidFill>
                  <a:latin typeface="+mn-lt"/>
                  <a:cs typeface="+mn-cs"/>
                </a:rPr>
                <a:t>We do not sell any financial products in the guise of filing ITR. We do not share the data of our customers with any third party. It helps us stay not only clean, but also lean and mean! </a:t>
              </a:r>
            </a:p>
            <a:p>
              <a:pPr fontAlgn="auto">
                <a:spcBef>
                  <a:spcPts val="0"/>
                </a:spcBef>
                <a:spcAft>
                  <a:spcPts val="0"/>
                </a:spcAft>
                <a:defRPr/>
              </a:pPr>
              <a:endParaRPr lang="en-US" sz="700" dirty="0">
                <a:solidFill>
                  <a:schemeClr val="bg1">
                    <a:lumMod val="50000"/>
                  </a:schemeClr>
                </a:solidFill>
                <a:latin typeface="+mn-lt"/>
                <a:cs typeface="+mn-cs"/>
              </a:endParaRPr>
            </a:p>
            <a:p>
              <a:pPr fontAlgn="auto">
                <a:spcBef>
                  <a:spcPts val="0"/>
                </a:spcBef>
                <a:spcAft>
                  <a:spcPts val="0"/>
                </a:spcAft>
                <a:defRPr/>
              </a:pPr>
              <a:r>
                <a:rPr lang="en-US" sz="1100" dirty="0">
                  <a:solidFill>
                    <a:srgbClr val="FF0000"/>
                  </a:solidFill>
                  <a:latin typeface="+mn-lt"/>
                  <a:cs typeface="+mn-cs"/>
                </a:rPr>
                <a:t>Complete solution </a:t>
              </a:r>
            </a:p>
            <a:p>
              <a:pPr fontAlgn="auto">
                <a:spcBef>
                  <a:spcPts val="0"/>
                </a:spcBef>
                <a:spcAft>
                  <a:spcPts val="0"/>
                </a:spcAft>
                <a:defRPr/>
              </a:pPr>
              <a:r>
                <a:rPr lang="en-US" sz="1100" dirty="0">
                  <a:solidFill>
                    <a:schemeClr val="bg1">
                      <a:lumMod val="50000"/>
                    </a:schemeClr>
                  </a:solidFill>
                  <a:latin typeface="+mn-lt"/>
                  <a:cs typeface="+mn-cs"/>
                </a:rPr>
                <a:t>We facilitate reconciliation of ITR data with 26AS, e-filing of ITR1, ITR2 &amp; ITR4, service tax compliance, professional assistance for tax filing, tax planning, bookkeeping and audit services. Nobody else does it! </a:t>
              </a:r>
            </a:p>
          </p:txBody>
        </p:sp>
        <p:cxnSp>
          <p:nvCxnSpPr>
            <p:cNvPr id="47" name="Straight Connector 46"/>
            <p:cNvCxnSpPr/>
            <p:nvPr/>
          </p:nvCxnSpPr>
          <p:spPr>
            <a:xfrm>
              <a:off x="456826" y="2286360"/>
              <a:ext cx="2058147"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343" name="TextBox 50"/>
          <p:cNvSpPr txBox="1">
            <a:spLocks noChangeArrowheads="1"/>
          </p:cNvSpPr>
          <p:nvPr/>
        </p:nvSpPr>
        <p:spPr bwMode="auto">
          <a:xfrm>
            <a:off x="2933700" y="2476500"/>
            <a:ext cx="2971800" cy="307777"/>
          </a:xfrm>
          <a:prstGeom prst="rect">
            <a:avLst/>
          </a:prstGeom>
          <a:solidFill>
            <a:srgbClr val="FFFF00"/>
          </a:solidFill>
          <a:ln w="9525">
            <a:noFill/>
            <a:miter lim="800000"/>
            <a:headEnd/>
            <a:tailEnd/>
          </a:ln>
        </p:spPr>
        <p:txBody>
          <a:bodyPr>
            <a:spAutoFit/>
          </a:bodyPr>
          <a:lstStyle/>
          <a:p>
            <a:r>
              <a:rPr lang="en-US" sz="1400" dirty="0">
                <a:latin typeface="Calibri" pitchFamily="34" charset="0"/>
              </a:rPr>
              <a:t>NEW FEATURES AT TAXSPANNER.COM </a:t>
            </a:r>
          </a:p>
        </p:txBody>
      </p:sp>
      <p:sp>
        <p:nvSpPr>
          <p:cNvPr id="52" name="TextBox 51"/>
          <p:cNvSpPr txBox="1"/>
          <p:nvPr/>
        </p:nvSpPr>
        <p:spPr>
          <a:xfrm>
            <a:off x="2847975" y="2843214"/>
            <a:ext cx="3886200" cy="3031599"/>
          </a:xfrm>
          <a:prstGeom prst="rect">
            <a:avLst/>
          </a:prstGeom>
          <a:noFill/>
        </p:spPr>
        <p:txBody>
          <a:bodyPr>
            <a:spAutoFit/>
          </a:bodyPr>
          <a:lstStyle/>
          <a:p>
            <a:pPr marL="228600" lvl="1" indent="-228600" algn="just" fontAlgn="auto">
              <a:spcBef>
                <a:spcPts val="0"/>
              </a:spcBef>
              <a:spcAft>
                <a:spcPts val="0"/>
              </a:spcAft>
              <a:defRPr/>
            </a:pPr>
            <a:r>
              <a:rPr lang="en-US" sz="1100" dirty="0">
                <a:solidFill>
                  <a:srgbClr val="FF0000"/>
                </a:solidFill>
                <a:latin typeface="+mn-lt"/>
                <a:cs typeface="+mn-cs"/>
              </a:rPr>
              <a:t>Verified Tax Returns</a:t>
            </a:r>
          </a:p>
          <a:p>
            <a:pPr marL="228600" lvl="1" indent="-228600" algn="just" fontAlgn="auto">
              <a:spcBef>
                <a:spcPts val="0"/>
              </a:spcBef>
              <a:spcAft>
                <a:spcPts val="0"/>
              </a:spcAft>
              <a:buFont typeface="Arial" pitchFamily="34" charset="0"/>
              <a:buChar char="•"/>
              <a:defRPr/>
            </a:pPr>
            <a:r>
              <a:rPr lang="en-US" sz="1100" dirty="0">
                <a:solidFill>
                  <a:schemeClr val="bg1">
                    <a:lumMod val="50000"/>
                  </a:schemeClr>
                </a:solidFill>
                <a:latin typeface="+mn-lt"/>
                <a:cs typeface="+mn-cs"/>
              </a:rPr>
              <a:t>Our super-secure APIs access to I-T department database, authorized by ITD for verification, ensures that you always know your transactions available to the ITD. With this information, your tax return can never go wrong! </a:t>
            </a:r>
            <a:endParaRPr lang="en-US" sz="1100" dirty="0" smtClean="0">
              <a:solidFill>
                <a:schemeClr val="bg1">
                  <a:lumMod val="50000"/>
                </a:schemeClr>
              </a:solidFill>
              <a:latin typeface="+mn-lt"/>
              <a:cs typeface="+mn-cs"/>
            </a:endParaRPr>
          </a:p>
          <a:p>
            <a:pPr marL="228600" lvl="1" indent="-228600" algn="just" fontAlgn="auto">
              <a:spcBef>
                <a:spcPts val="0"/>
              </a:spcBef>
              <a:spcAft>
                <a:spcPts val="0"/>
              </a:spcAft>
              <a:buFont typeface="Arial" pitchFamily="34" charset="0"/>
              <a:buChar char="•"/>
              <a:defRPr/>
            </a:pPr>
            <a:endParaRPr lang="en-US" sz="1100" dirty="0">
              <a:solidFill>
                <a:schemeClr val="bg1">
                  <a:lumMod val="50000"/>
                </a:schemeClr>
              </a:solidFill>
              <a:latin typeface="+mn-lt"/>
              <a:cs typeface="+mn-cs"/>
            </a:endParaRPr>
          </a:p>
          <a:p>
            <a:pPr marL="228600" lvl="1" indent="-228600" algn="just" fontAlgn="auto">
              <a:spcBef>
                <a:spcPts val="0"/>
              </a:spcBef>
              <a:spcAft>
                <a:spcPts val="0"/>
              </a:spcAft>
              <a:defRPr/>
            </a:pPr>
            <a:endParaRPr lang="en-US" sz="700" dirty="0">
              <a:solidFill>
                <a:schemeClr val="tx1">
                  <a:lumMod val="95000"/>
                  <a:lumOff val="5000"/>
                </a:schemeClr>
              </a:solidFill>
              <a:latin typeface="+mn-lt"/>
              <a:cs typeface="+mn-cs"/>
            </a:endParaRPr>
          </a:p>
          <a:p>
            <a:pPr marL="228600" lvl="1" indent="-228600" algn="just" fontAlgn="auto">
              <a:spcBef>
                <a:spcPts val="0"/>
              </a:spcBef>
              <a:spcAft>
                <a:spcPts val="0"/>
              </a:spcAft>
              <a:defRPr/>
            </a:pPr>
            <a:r>
              <a:rPr lang="en-US" sz="1100" dirty="0">
                <a:solidFill>
                  <a:srgbClr val="FF0000"/>
                </a:solidFill>
                <a:latin typeface="+mn-lt"/>
                <a:cs typeface="+mn-cs"/>
              </a:rPr>
              <a:t>Track your ITR processing, and assessment </a:t>
            </a:r>
          </a:p>
          <a:p>
            <a:pPr marL="228600" lvl="1" indent="-228600" algn="just" fontAlgn="auto">
              <a:spcBef>
                <a:spcPts val="0"/>
              </a:spcBef>
              <a:spcAft>
                <a:spcPts val="0"/>
              </a:spcAft>
              <a:buFont typeface="Arial" pitchFamily="34" charset="0"/>
              <a:buChar char="•"/>
              <a:defRPr/>
            </a:pPr>
            <a:r>
              <a:rPr lang="en-US" sz="1100" dirty="0">
                <a:solidFill>
                  <a:schemeClr val="bg1">
                    <a:lumMod val="50000"/>
                  </a:schemeClr>
                </a:solidFill>
                <a:latin typeface="+mn-lt"/>
                <a:cs typeface="+mn-cs"/>
              </a:rPr>
              <a:t>To ensure </a:t>
            </a:r>
            <a:r>
              <a:rPr lang="en-US" sz="1100" dirty="0" smtClean="0">
                <a:solidFill>
                  <a:schemeClr val="bg1">
                    <a:lumMod val="50000"/>
                  </a:schemeClr>
                </a:solidFill>
                <a:latin typeface="+mn-lt"/>
                <a:cs typeface="+mn-cs"/>
              </a:rPr>
              <a:t>that you never miss any communication related to your Income Tax return, you can now track your complete ITR processing (for up to 5 years) through TaxSpanner.com </a:t>
            </a:r>
            <a:endParaRPr lang="en-US" sz="1100" dirty="0">
              <a:solidFill>
                <a:schemeClr val="bg1">
                  <a:lumMod val="50000"/>
                </a:schemeClr>
              </a:solidFill>
              <a:latin typeface="+mn-lt"/>
              <a:cs typeface="+mn-cs"/>
            </a:endParaRPr>
          </a:p>
          <a:p>
            <a:pPr marL="228600" lvl="1" indent="-228600" algn="just" fontAlgn="auto">
              <a:spcBef>
                <a:spcPts val="0"/>
              </a:spcBef>
              <a:spcAft>
                <a:spcPts val="0"/>
              </a:spcAft>
              <a:buFont typeface="Arial" pitchFamily="34" charset="0"/>
              <a:buChar char="•"/>
              <a:defRPr/>
            </a:pPr>
            <a:r>
              <a:rPr lang="en-US" sz="1100" dirty="0" smtClean="0">
                <a:solidFill>
                  <a:schemeClr val="bg1">
                    <a:lumMod val="50000"/>
                  </a:schemeClr>
                </a:solidFill>
                <a:latin typeface="+mn-lt"/>
                <a:cs typeface="+mn-cs"/>
              </a:rPr>
              <a:t>Track income tax refund status, outstanding tax demand notice, discrepancy notice, pending assessment</a:t>
            </a:r>
            <a:endParaRPr lang="en-US" sz="1100" dirty="0">
              <a:solidFill>
                <a:schemeClr val="bg1">
                  <a:lumMod val="50000"/>
                </a:schemeClr>
              </a:solidFill>
              <a:latin typeface="+mn-lt"/>
              <a:cs typeface="+mn-cs"/>
            </a:endParaRPr>
          </a:p>
          <a:p>
            <a:pPr marL="228600" lvl="1" indent="-228600" algn="just" fontAlgn="auto">
              <a:spcBef>
                <a:spcPts val="0"/>
              </a:spcBef>
              <a:spcAft>
                <a:spcPts val="0"/>
              </a:spcAft>
              <a:defRPr/>
            </a:pPr>
            <a:endParaRPr lang="en-US" sz="200" dirty="0">
              <a:solidFill>
                <a:schemeClr val="tx1">
                  <a:lumMod val="95000"/>
                  <a:lumOff val="5000"/>
                </a:schemeClr>
              </a:solidFill>
              <a:latin typeface="+mn-lt"/>
              <a:cs typeface="+mn-cs"/>
            </a:endParaRPr>
          </a:p>
          <a:p>
            <a:pPr marL="228600" lvl="1" indent="-228600" algn="just" fontAlgn="auto">
              <a:spcBef>
                <a:spcPts val="0"/>
              </a:spcBef>
              <a:spcAft>
                <a:spcPts val="0"/>
              </a:spcAft>
              <a:defRPr/>
            </a:pPr>
            <a:endParaRPr lang="en-US" sz="600" dirty="0" smtClean="0">
              <a:solidFill>
                <a:srgbClr val="FF0000"/>
              </a:solidFill>
              <a:latin typeface="+mn-lt"/>
              <a:cs typeface="+mn-cs"/>
            </a:endParaRPr>
          </a:p>
          <a:p>
            <a:pPr marL="228600" lvl="1" indent="-228600" algn="just" fontAlgn="auto">
              <a:spcBef>
                <a:spcPts val="0"/>
              </a:spcBef>
              <a:spcAft>
                <a:spcPts val="0"/>
              </a:spcAft>
              <a:defRPr/>
            </a:pPr>
            <a:r>
              <a:rPr lang="en-US" sz="1100" dirty="0">
                <a:solidFill>
                  <a:srgbClr val="FF0000"/>
                </a:solidFill>
                <a:latin typeface="+mn-lt"/>
                <a:cs typeface="+mn-cs"/>
              </a:rPr>
              <a:t>Peace of mind tax services (additional fees apply) </a:t>
            </a:r>
          </a:p>
          <a:p>
            <a:pPr marL="228600" lvl="1" indent="-228600" algn="just" fontAlgn="auto">
              <a:spcBef>
                <a:spcPts val="0"/>
              </a:spcBef>
              <a:spcAft>
                <a:spcPts val="0"/>
              </a:spcAft>
              <a:buFont typeface="Arial" pitchFamily="34" charset="0"/>
              <a:buChar char="•"/>
              <a:defRPr/>
            </a:pPr>
            <a:r>
              <a:rPr lang="en-US" sz="1100" dirty="0">
                <a:solidFill>
                  <a:schemeClr val="bg1">
                    <a:lumMod val="50000"/>
                  </a:schemeClr>
                </a:solidFill>
                <a:latin typeface="+mn-lt"/>
                <a:cs typeface="+mn-cs"/>
              </a:rPr>
              <a:t>Track Tax Credits – real-time alerts </a:t>
            </a:r>
            <a:r>
              <a:rPr lang="en-US" sz="1100" dirty="0" smtClean="0">
                <a:solidFill>
                  <a:schemeClr val="bg1">
                    <a:lumMod val="50000"/>
                  </a:schemeClr>
                </a:solidFill>
                <a:latin typeface="+mn-lt"/>
                <a:cs typeface="+mn-cs"/>
              </a:rPr>
              <a:t>of tax credit for </a:t>
            </a:r>
            <a:r>
              <a:rPr lang="en-US" sz="1100" dirty="0">
                <a:solidFill>
                  <a:schemeClr val="bg1">
                    <a:lumMod val="50000"/>
                  </a:schemeClr>
                </a:solidFill>
                <a:latin typeface="+mn-lt"/>
                <a:cs typeface="+mn-cs"/>
              </a:rPr>
              <a:t>your PAN </a:t>
            </a:r>
          </a:p>
          <a:p>
            <a:pPr marL="228600" lvl="1" indent="-228600" algn="just" fontAlgn="auto">
              <a:spcBef>
                <a:spcPts val="0"/>
              </a:spcBef>
              <a:spcAft>
                <a:spcPts val="0"/>
              </a:spcAft>
              <a:buFont typeface="Arial" pitchFamily="34" charset="0"/>
              <a:buChar char="•"/>
              <a:defRPr/>
            </a:pPr>
            <a:r>
              <a:rPr lang="en-US" sz="1100" dirty="0">
                <a:solidFill>
                  <a:schemeClr val="bg1">
                    <a:lumMod val="50000"/>
                  </a:schemeClr>
                </a:solidFill>
                <a:latin typeface="+mn-lt"/>
                <a:cs typeface="+mn-cs"/>
              </a:rPr>
              <a:t>5-year Tax Report – compilation of your ITRs and assessment </a:t>
            </a:r>
          </a:p>
          <a:p>
            <a:pPr marL="228600" lvl="1" indent="-228600" algn="just" fontAlgn="auto">
              <a:spcBef>
                <a:spcPts val="0"/>
              </a:spcBef>
              <a:spcAft>
                <a:spcPts val="0"/>
              </a:spcAft>
              <a:buFont typeface="Arial" pitchFamily="34" charset="0"/>
              <a:buChar char="•"/>
              <a:defRPr/>
            </a:pPr>
            <a:r>
              <a:rPr lang="en-US" sz="1100" dirty="0">
                <a:solidFill>
                  <a:schemeClr val="bg1">
                    <a:lumMod val="50000"/>
                  </a:schemeClr>
                </a:solidFill>
                <a:latin typeface="+mn-lt"/>
                <a:cs typeface="+mn-cs"/>
              </a:rPr>
              <a:t>Refund tracking - tracking of your tax refund till it is credited </a:t>
            </a:r>
          </a:p>
        </p:txBody>
      </p:sp>
      <p:sp>
        <p:nvSpPr>
          <p:cNvPr id="49" name="TextBox 68"/>
          <p:cNvSpPr txBox="1">
            <a:spLocks noChangeArrowheads="1"/>
          </p:cNvSpPr>
          <p:nvPr/>
        </p:nvSpPr>
        <p:spPr bwMode="auto">
          <a:xfrm>
            <a:off x="180975" y="6629404"/>
            <a:ext cx="3886200" cy="307777"/>
          </a:xfrm>
          <a:prstGeom prst="rect">
            <a:avLst/>
          </a:prstGeom>
          <a:noFill/>
          <a:ln w="9525">
            <a:noFill/>
            <a:miter lim="800000"/>
            <a:headEnd/>
            <a:tailEnd/>
          </a:ln>
        </p:spPr>
        <p:txBody>
          <a:bodyPr wrap="square">
            <a:spAutoFit/>
          </a:bodyPr>
          <a:lstStyle/>
          <a:p>
            <a:pPr algn="ctr"/>
            <a:r>
              <a:rPr lang="en-US" sz="1400" dirty="0">
                <a:latin typeface="Calibri" pitchFamily="34" charset="0"/>
              </a:rPr>
              <a:t>SPECIAL 2013 OFFER FOR </a:t>
            </a:r>
            <a:r>
              <a:rPr lang="en-US" sz="1400" dirty="0" smtClean="0">
                <a:latin typeface="Calibri" pitchFamily="34" charset="0"/>
              </a:rPr>
              <a:t>SAP </a:t>
            </a:r>
            <a:r>
              <a:rPr lang="en-US" sz="1400" dirty="0">
                <a:latin typeface="Calibri" pitchFamily="34" charset="0"/>
              </a:rPr>
              <a:t>EMPLOYEES</a:t>
            </a:r>
          </a:p>
        </p:txBody>
      </p:sp>
      <p:grpSp>
        <p:nvGrpSpPr>
          <p:cNvPr id="50" name="Group 99"/>
          <p:cNvGrpSpPr>
            <a:grpSpLocks/>
          </p:cNvGrpSpPr>
          <p:nvPr/>
        </p:nvGrpSpPr>
        <p:grpSpPr bwMode="auto">
          <a:xfrm>
            <a:off x="4038600" y="6629401"/>
            <a:ext cx="2514600" cy="2666999"/>
            <a:chOff x="381000" y="1996322"/>
            <a:chExt cx="2209800" cy="3095928"/>
          </a:xfrm>
        </p:grpSpPr>
        <p:sp>
          <p:nvSpPr>
            <p:cNvPr id="51" name="TextBox 50"/>
            <p:cNvSpPr txBox="1"/>
            <p:nvPr/>
          </p:nvSpPr>
          <p:spPr>
            <a:xfrm>
              <a:off x="381000" y="1996322"/>
              <a:ext cx="2209800" cy="2589633"/>
            </a:xfrm>
            <a:prstGeom prst="rect">
              <a:avLst/>
            </a:prstGeom>
            <a:noFill/>
          </p:spPr>
          <p:txBody>
            <a:bodyPr>
              <a:spAutoFit/>
            </a:bodyPr>
            <a:lstStyle/>
            <a:p>
              <a:r>
                <a:rPr lang="en-US" sz="1100" dirty="0">
                  <a:latin typeface="Calibri" pitchFamily="34" charset="0"/>
                </a:rPr>
                <a:t>Services &amp; scope </a:t>
              </a:r>
              <a:endParaRPr lang="en-US" sz="1100" dirty="0">
                <a:solidFill>
                  <a:srgbClr val="7F7F7F"/>
                </a:solidFill>
                <a:latin typeface="Calibri" pitchFamily="34" charset="0"/>
              </a:endParaRPr>
            </a:p>
            <a:p>
              <a:endParaRPr lang="en-US" sz="1100" dirty="0">
                <a:solidFill>
                  <a:srgbClr val="7F7F7F"/>
                </a:solidFill>
                <a:latin typeface="Calibri" pitchFamily="34" charset="0"/>
              </a:endParaRPr>
            </a:p>
            <a:p>
              <a:r>
                <a:rPr lang="en-US" sz="1200" dirty="0">
                  <a:solidFill>
                    <a:srgbClr val="FF0000"/>
                  </a:solidFill>
                  <a:latin typeface="Calibri" pitchFamily="34" charset="0"/>
                </a:rPr>
                <a:t>Salary </a:t>
              </a:r>
              <a:r>
                <a:rPr lang="en-US" sz="1200" dirty="0" err="1">
                  <a:solidFill>
                    <a:srgbClr val="FF0000"/>
                  </a:solidFill>
                  <a:latin typeface="Calibri" pitchFamily="34" charset="0"/>
                </a:rPr>
                <a:t>eFile</a:t>
              </a:r>
              <a:r>
                <a:rPr lang="en-US" sz="1200" dirty="0">
                  <a:solidFill>
                    <a:srgbClr val="FF0000"/>
                  </a:solidFill>
                  <a:latin typeface="Calibri" pitchFamily="34" charset="0"/>
                </a:rPr>
                <a:t> Plus – Self E-file </a:t>
              </a:r>
              <a:r>
                <a:rPr lang="en-US" sz="1200" b="1" dirty="0">
                  <a:solidFill>
                    <a:srgbClr val="00B050"/>
                  </a:solidFill>
                  <a:latin typeface="Calibri" pitchFamily="34" charset="0"/>
                </a:rPr>
                <a:t>(Rs. 200)</a:t>
              </a:r>
            </a:p>
            <a:p>
              <a:pPr>
                <a:buFont typeface="Wingdings" pitchFamily="2" charset="2"/>
                <a:buChar char="§"/>
              </a:pPr>
              <a:r>
                <a:rPr lang="en-US" sz="1100" dirty="0">
                  <a:solidFill>
                    <a:srgbClr val="7F7F7F"/>
                  </a:solidFill>
                  <a:latin typeface="Calibri" pitchFamily="34" charset="0"/>
                </a:rPr>
                <a:t>All returns are Verified* (matched with ITD database) prior to e-filing</a:t>
              </a:r>
            </a:p>
            <a:p>
              <a:pPr>
                <a:buFont typeface="Wingdings" pitchFamily="2" charset="2"/>
                <a:buChar char="§"/>
              </a:pPr>
              <a:r>
                <a:rPr lang="en-US" sz="1100" dirty="0">
                  <a:solidFill>
                    <a:srgbClr val="7F7F7F"/>
                  </a:solidFill>
                  <a:latin typeface="Calibri" pitchFamily="34" charset="0"/>
                </a:rPr>
                <a:t>Special 55% discount for corporate with significant employee size</a:t>
              </a:r>
            </a:p>
            <a:p>
              <a:pPr>
                <a:buFont typeface="Wingdings" pitchFamily="2" charset="2"/>
                <a:buChar char="§"/>
              </a:pPr>
              <a:r>
                <a:rPr lang="en-US" sz="1100" dirty="0">
                  <a:solidFill>
                    <a:srgbClr val="7F7F7F"/>
                  </a:solidFill>
                  <a:latin typeface="Calibri" pitchFamily="34" charset="0"/>
                </a:rPr>
                <a:t>Email based assistance (24 hr TAT) </a:t>
              </a:r>
            </a:p>
            <a:p>
              <a:pPr>
                <a:buFont typeface="Wingdings" pitchFamily="2" charset="2"/>
                <a:buChar char="§"/>
              </a:pPr>
              <a:r>
                <a:rPr lang="en-US" sz="1100" dirty="0">
                  <a:solidFill>
                    <a:srgbClr val="7F7F7F"/>
                  </a:solidFill>
                  <a:latin typeface="Calibri" pitchFamily="34" charset="0"/>
                </a:rPr>
                <a:t>Includes drop-box pickup of ITR-V</a:t>
              </a:r>
            </a:p>
            <a:p>
              <a:endParaRPr lang="en-US" sz="1200" dirty="0">
                <a:solidFill>
                  <a:srgbClr val="FF0000"/>
                </a:solidFill>
                <a:latin typeface="Calibri" pitchFamily="34" charset="0"/>
              </a:endParaRPr>
            </a:p>
            <a:p>
              <a:r>
                <a:rPr lang="en-US" sz="1200" dirty="0">
                  <a:solidFill>
                    <a:srgbClr val="FF0000"/>
                  </a:solidFill>
                  <a:latin typeface="Calibri" pitchFamily="34" charset="0"/>
                </a:rPr>
                <a:t>Salary </a:t>
              </a:r>
              <a:r>
                <a:rPr lang="en-US" sz="1200" dirty="0" err="1">
                  <a:solidFill>
                    <a:srgbClr val="FF0000"/>
                  </a:solidFill>
                  <a:latin typeface="Calibri" pitchFamily="34" charset="0"/>
                </a:rPr>
                <a:t>eFile</a:t>
              </a:r>
              <a:r>
                <a:rPr lang="en-US" sz="1200" dirty="0">
                  <a:solidFill>
                    <a:srgbClr val="FF0000"/>
                  </a:solidFill>
                  <a:latin typeface="Calibri" pitchFamily="34" charset="0"/>
                </a:rPr>
                <a:t> Plus – Assisted </a:t>
              </a:r>
              <a:r>
                <a:rPr lang="en-US" sz="1200" b="1" dirty="0">
                  <a:solidFill>
                    <a:srgbClr val="00B050"/>
                  </a:solidFill>
                  <a:latin typeface="Calibri" pitchFamily="34" charset="0"/>
                </a:rPr>
                <a:t>(Rs. 400)</a:t>
              </a:r>
            </a:p>
            <a:p>
              <a:pPr>
                <a:buFont typeface="Wingdings" pitchFamily="2" charset="2"/>
                <a:buChar char="§"/>
              </a:pPr>
              <a:r>
                <a:rPr lang="en-US" sz="1100" dirty="0">
                  <a:solidFill>
                    <a:srgbClr val="7F7F7F"/>
                  </a:solidFill>
                  <a:latin typeface="Calibri" pitchFamily="34" charset="0"/>
                </a:rPr>
                <a:t>All returns are Verified</a:t>
              </a:r>
            </a:p>
            <a:p>
              <a:pPr>
                <a:buFont typeface="Wingdings" pitchFamily="2" charset="2"/>
                <a:buChar char="§"/>
              </a:pPr>
              <a:r>
                <a:rPr lang="en-US" sz="1100" dirty="0">
                  <a:solidFill>
                    <a:srgbClr val="7F7F7F"/>
                  </a:solidFill>
                  <a:latin typeface="Calibri" pitchFamily="34" charset="0"/>
                </a:rPr>
                <a:t>Complete Assistance beyond Form 16</a:t>
              </a:r>
            </a:p>
            <a:p>
              <a:pPr>
                <a:buFont typeface="Wingdings" pitchFamily="2" charset="2"/>
                <a:buChar char="§"/>
              </a:pPr>
              <a:r>
                <a:rPr lang="en-US" sz="1100" dirty="0">
                  <a:solidFill>
                    <a:srgbClr val="7F7F7F"/>
                  </a:solidFill>
                  <a:latin typeface="Calibri" pitchFamily="34" charset="0"/>
                </a:rPr>
                <a:t>Return is prepared by tax experts</a:t>
              </a:r>
            </a:p>
          </p:txBody>
        </p:sp>
        <p:cxnSp>
          <p:nvCxnSpPr>
            <p:cNvPr id="56" name="Straight Connector 55"/>
            <p:cNvCxnSpPr/>
            <p:nvPr/>
          </p:nvCxnSpPr>
          <p:spPr>
            <a:xfrm>
              <a:off x="457730" y="2286412"/>
              <a:ext cx="2056342"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57730" y="5092250"/>
              <a:ext cx="2056342"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5" name="Rectangle 64"/>
          <p:cNvSpPr/>
          <p:nvPr/>
        </p:nvSpPr>
        <p:spPr>
          <a:xfrm>
            <a:off x="304800" y="6915150"/>
            <a:ext cx="3657600" cy="238125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6" name="Straight Connector 65"/>
          <p:cNvCxnSpPr/>
          <p:nvPr/>
        </p:nvCxnSpPr>
        <p:spPr>
          <a:xfrm>
            <a:off x="381000" y="7370763"/>
            <a:ext cx="3352800" cy="1587"/>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33600" y="7026275"/>
            <a:ext cx="838200" cy="269875"/>
          </a:xfrm>
          <a:prstGeom prst="rect">
            <a:avLst/>
          </a:prstGeom>
          <a:noFill/>
        </p:spPr>
        <p:txBody>
          <a:bodyPr>
            <a:spAutoFit/>
          </a:bodyPr>
          <a:lstStyle/>
          <a:p>
            <a:pPr algn="ctr" fontAlgn="auto">
              <a:spcBef>
                <a:spcPts val="0"/>
              </a:spcBef>
              <a:spcAft>
                <a:spcPts val="0"/>
              </a:spcAft>
              <a:defRPr/>
            </a:pPr>
            <a:r>
              <a:rPr lang="en-US" sz="1100" b="1" dirty="0">
                <a:solidFill>
                  <a:schemeClr val="tx1">
                    <a:lumMod val="75000"/>
                    <a:lumOff val="25000"/>
                  </a:schemeClr>
                </a:solidFill>
                <a:latin typeface="Arial" pitchFamily="34" charset="0"/>
                <a:cs typeface="Arial" pitchFamily="34" charset="0"/>
              </a:rPr>
              <a:t>Self E-file</a:t>
            </a:r>
            <a:endParaRPr lang="en-US" sz="1100" dirty="0">
              <a:solidFill>
                <a:schemeClr val="tx1">
                  <a:lumMod val="75000"/>
                  <a:lumOff val="25000"/>
                </a:schemeClr>
              </a:solidFill>
              <a:latin typeface="Arial" pitchFamily="34" charset="0"/>
              <a:cs typeface="Arial" pitchFamily="34" charset="0"/>
            </a:endParaRPr>
          </a:p>
        </p:txBody>
      </p:sp>
      <p:sp>
        <p:nvSpPr>
          <p:cNvPr id="68" name="TextBox 67"/>
          <p:cNvSpPr txBox="1"/>
          <p:nvPr/>
        </p:nvSpPr>
        <p:spPr>
          <a:xfrm>
            <a:off x="3048000" y="6934200"/>
            <a:ext cx="838200" cy="430887"/>
          </a:xfrm>
          <a:prstGeom prst="rect">
            <a:avLst/>
          </a:prstGeom>
          <a:noFill/>
        </p:spPr>
        <p:txBody>
          <a:bodyPr>
            <a:spAutoFit/>
          </a:bodyPr>
          <a:lstStyle/>
          <a:p>
            <a:pPr algn="ctr" fontAlgn="auto">
              <a:spcBef>
                <a:spcPts val="0"/>
              </a:spcBef>
              <a:spcAft>
                <a:spcPts val="0"/>
              </a:spcAft>
              <a:defRPr/>
            </a:pPr>
            <a:r>
              <a:rPr lang="en-US" sz="1100" b="1" dirty="0" smtClean="0">
                <a:solidFill>
                  <a:schemeClr val="tx1">
                    <a:lumMod val="75000"/>
                    <a:lumOff val="25000"/>
                  </a:schemeClr>
                </a:solidFill>
                <a:latin typeface="Arial" pitchFamily="34" charset="0"/>
                <a:cs typeface="Arial" pitchFamily="34" charset="0"/>
              </a:rPr>
              <a:t>Online Assisted</a:t>
            </a:r>
            <a:endParaRPr lang="en-US" sz="1100" dirty="0">
              <a:solidFill>
                <a:schemeClr val="tx1">
                  <a:lumMod val="75000"/>
                  <a:lumOff val="25000"/>
                </a:schemeClr>
              </a:solidFill>
              <a:latin typeface="Arial" pitchFamily="34" charset="0"/>
              <a:cs typeface="Arial" pitchFamily="34" charset="0"/>
            </a:endParaRPr>
          </a:p>
        </p:txBody>
      </p:sp>
      <p:sp>
        <p:nvSpPr>
          <p:cNvPr id="69" name="TextBox 68"/>
          <p:cNvSpPr txBox="1"/>
          <p:nvPr/>
        </p:nvSpPr>
        <p:spPr>
          <a:xfrm>
            <a:off x="304800" y="7372350"/>
            <a:ext cx="1752600" cy="661988"/>
          </a:xfrm>
          <a:prstGeom prst="rect">
            <a:avLst/>
          </a:prstGeom>
          <a:noFill/>
        </p:spPr>
        <p:txBody>
          <a:bodyPr>
            <a:spAutoFit/>
          </a:bodyPr>
          <a:lstStyle/>
          <a:p>
            <a:pPr fontAlgn="auto">
              <a:spcBef>
                <a:spcPts val="0"/>
              </a:spcBef>
              <a:spcAft>
                <a:spcPts val="0"/>
              </a:spcAft>
              <a:defRPr/>
            </a:pPr>
            <a:r>
              <a:rPr lang="en-US" sz="1000" b="1" dirty="0">
                <a:solidFill>
                  <a:srgbClr val="0070C0"/>
                </a:solidFill>
                <a:latin typeface="+mj-lt"/>
                <a:cs typeface="Arial" pitchFamily="34" charset="0"/>
              </a:rPr>
              <a:t>Salary </a:t>
            </a:r>
            <a:r>
              <a:rPr lang="en-US" sz="1000" b="1" dirty="0" err="1">
                <a:solidFill>
                  <a:srgbClr val="0070C0"/>
                </a:solidFill>
                <a:latin typeface="+mj-lt"/>
                <a:cs typeface="Arial" pitchFamily="34" charset="0"/>
              </a:rPr>
              <a:t>eFile</a:t>
            </a:r>
            <a:r>
              <a:rPr lang="en-US" sz="1000" b="1" dirty="0">
                <a:solidFill>
                  <a:srgbClr val="0070C0"/>
                </a:solidFill>
                <a:latin typeface="+mj-lt"/>
                <a:cs typeface="Arial" pitchFamily="34" charset="0"/>
              </a:rPr>
              <a:t> Plus</a:t>
            </a:r>
            <a:endParaRPr lang="en-US" sz="900" dirty="0">
              <a:solidFill>
                <a:srgbClr val="0070C0"/>
              </a:solidFill>
              <a:latin typeface="+mj-lt"/>
              <a:cs typeface="Arial" pitchFamily="34" charset="0"/>
            </a:endParaRPr>
          </a:p>
          <a:p>
            <a:pPr fontAlgn="auto">
              <a:spcBef>
                <a:spcPts val="0"/>
              </a:spcBef>
              <a:spcAft>
                <a:spcPts val="0"/>
              </a:spcAft>
              <a:defRPr/>
            </a:pPr>
            <a:r>
              <a:rPr lang="en-US" sz="900" dirty="0">
                <a:solidFill>
                  <a:schemeClr val="tx1">
                    <a:lumMod val="75000"/>
                    <a:lumOff val="25000"/>
                  </a:schemeClr>
                </a:solidFill>
                <a:latin typeface="+mj-lt"/>
                <a:cs typeface="Arial" pitchFamily="34" charset="0"/>
              </a:rPr>
              <a:t>Verified E-filing of ITR </a:t>
            </a:r>
            <a:r>
              <a:rPr lang="en-US" sz="900" b="1" dirty="0">
                <a:solidFill>
                  <a:schemeClr val="tx1">
                    <a:lumMod val="75000"/>
                    <a:lumOff val="25000"/>
                  </a:schemeClr>
                </a:solidFill>
                <a:latin typeface="+mj-lt"/>
                <a:cs typeface="Arial" pitchFamily="34" charset="0"/>
              </a:rPr>
              <a:t>after</a:t>
            </a:r>
            <a:r>
              <a:rPr lang="en-US" sz="900" dirty="0">
                <a:solidFill>
                  <a:schemeClr val="tx1">
                    <a:lumMod val="75000"/>
                    <a:lumOff val="25000"/>
                  </a:schemeClr>
                </a:solidFill>
                <a:latin typeface="+mj-lt"/>
                <a:cs typeface="Arial" pitchFamily="34" charset="0"/>
              </a:rPr>
              <a:t> matching ITR data with transactions in ITD database . </a:t>
            </a:r>
          </a:p>
        </p:txBody>
      </p:sp>
      <p:cxnSp>
        <p:nvCxnSpPr>
          <p:cNvPr id="71" name="Straight Connector 70"/>
          <p:cNvCxnSpPr/>
          <p:nvPr/>
        </p:nvCxnSpPr>
        <p:spPr>
          <a:xfrm>
            <a:off x="381000" y="8058150"/>
            <a:ext cx="3352800" cy="1588"/>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2515394" y="7676356"/>
            <a:ext cx="1066800" cy="1588"/>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74" name="Group 77"/>
          <p:cNvGrpSpPr>
            <a:grpSpLocks/>
          </p:cNvGrpSpPr>
          <p:nvPr/>
        </p:nvGrpSpPr>
        <p:grpSpPr bwMode="auto">
          <a:xfrm>
            <a:off x="2286000" y="7523163"/>
            <a:ext cx="685800" cy="230187"/>
            <a:chOff x="2466975" y="7405271"/>
            <a:chExt cx="685800" cy="230832"/>
          </a:xfrm>
        </p:grpSpPr>
        <p:sp>
          <p:nvSpPr>
            <p:cNvPr id="76" name="TextBox 75"/>
            <p:cNvSpPr txBox="1"/>
            <p:nvPr/>
          </p:nvSpPr>
          <p:spPr>
            <a:xfrm>
              <a:off x="2513013" y="7405271"/>
              <a:ext cx="639762" cy="230832"/>
            </a:xfrm>
            <a:prstGeom prst="rect">
              <a:avLst/>
            </a:prstGeom>
            <a:noFill/>
          </p:spPr>
          <p:txBody>
            <a:bodyPr>
              <a:spAutoFit/>
            </a:bodyPr>
            <a:lstStyle/>
            <a:p>
              <a:pPr fontAlgn="auto">
                <a:spcBef>
                  <a:spcPts val="0"/>
                </a:spcBef>
                <a:spcAft>
                  <a:spcPts val="0"/>
                </a:spcAft>
                <a:defRPr/>
              </a:pPr>
              <a:r>
                <a:rPr lang="en-US" sz="900" b="1" dirty="0">
                  <a:solidFill>
                    <a:schemeClr val="tx1">
                      <a:lumMod val="75000"/>
                      <a:lumOff val="25000"/>
                    </a:schemeClr>
                  </a:solidFill>
                  <a:latin typeface="Arial" pitchFamily="34" charset="0"/>
                  <a:cs typeface="Arial" pitchFamily="34" charset="0"/>
                </a:rPr>
                <a:t>Rs. 449</a:t>
              </a:r>
              <a:endParaRPr lang="en-US" sz="900" dirty="0">
                <a:solidFill>
                  <a:schemeClr val="tx1">
                    <a:lumMod val="75000"/>
                    <a:lumOff val="25000"/>
                  </a:schemeClr>
                </a:solidFill>
                <a:latin typeface="Arial" pitchFamily="34" charset="0"/>
                <a:cs typeface="Arial" pitchFamily="34" charset="0"/>
              </a:endParaRPr>
            </a:p>
          </p:txBody>
        </p:sp>
        <p:pic>
          <p:nvPicPr>
            <p:cNvPr id="77" name="Picture 20"/>
            <p:cNvPicPr>
              <a:picLocks noChangeAspect="1" noChangeArrowheads="1"/>
            </p:cNvPicPr>
            <p:nvPr/>
          </p:nvPicPr>
          <p:blipFill>
            <a:blip r:embed="rId3"/>
            <a:srcRect l="39240" t="29332" r="59663" b="67410"/>
            <a:stretch>
              <a:fillRect/>
            </a:stretch>
          </p:blipFill>
          <p:spPr bwMode="auto">
            <a:xfrm>
              <a:off x="2466975" y="7411390"/>
              <a:ext cx="109362" cy="189560"/>
            </a:xfrm>
            <a:prstGeom prst="rect">
              <a:avLst/>
            </a:prstGeom>
            <a:noFill/>
            <a:ln w="9525">
              <a:noFill/>
              <a:miter lim="800000"/>
              <a:headEnd/>
              <a:tailEnd/>
            </a:ln>
          </p:spPr>
        </p:pic>
      </p:grpSp>
      <p:grpSp>
        <p:nvGrpSpPr>
          <p:cNvPr id="78" name="Group 86"/>
          <p:cNvGrpSpPr>
            <a:grpSpLocks/>
          </p:cNvGrpSpPr>
          <p:nvPr/>
        </p:nvGrpSpPr>
        <p:grpSpPr bwMode="auto">
          <a:xfrm>
            <a:off x="3200400" y="7523163"/>
            <a:ext cx="685800" cy="230187"/>
            <a:chOff x="2466975" y="7405271"/>
            <a:chExt cx="685800" cy="230832"/>
          </a:xfrm>
        </p:grpSpPr>
        <p:sp>
          <p:nvSpPr>
            <p:cNvPr id="80" name="TextBox 79"/>
            <p:cNvSpPr txBox="1"/>
            <p:nvPr/>
          </p:nvSpPr>
          <p:spPr>
            <a:xfrm>
              <a:off x="2513013" y="7405271"/>
              <a:ext cx="639762" cy="230832"/>
            </a:xfrm>
            <a:prstGeom prst="rect">
              <a:avLst/>
            </a:prstGeom>
            <a:noFill/>
          </p:spPr>
          <p:txBody>
            <a:bodyPr>
              <a:spAutoFit/>
            </a:bodyPr>
            <a:lstStyle/>
            <a:p>
              <a:pPr fontAlgn="auto">
                <a:spcBef>
                  <a:spcPts val="0"/>
                </a:spcBef>
                <a:spcAft>
                  <a:spcPts val="0"/>
                </a:spcAft>
                <a:defRPr/>
              </a:pPr>
              <a:r>
                <a:rPr lang="en-US" sz="900" b="1" dirty="0">
                  <a:solidFill>
                    <a:schemeClr val="tx1">
                      <a:lumMod val="75000"/>
                      <a:lumOff val="25000"/>
                    </a:schemeClr>
                  </a:solidFill>
                  <a:latin typeface="Arial" pitchFamily="34" charset="0"/>
                  <a:cs typeface="Arial" pitchFamily="34" charset="0"/>
                </a:rPr>
                <a:t>Rs. 699</a:t>
              </a:r>
              <a:endParaRPr lang="en-US" sz="900" dirty="0">
                <a:solidFill>
                  <a:schemeClr val="tx1">
                    <a:lumMod val="75000"/>
                    <a:lumOff val="25000"/>
                  </a:schemeClr>
                </a:solidFill>
                <a:latin typeface="Arial" pitchFamily="34" charset="0"/>
                <a:cs typeface="Arial" pitchFamily="34" charset="0"/>
              </a:endParaRPr>
            </a:p>
          </p:txBody>
        </p:sp>
        <p:pic>
          <p:nvPicPr>
            <p:cNvPr id="81" name="Picture 20"/>
            <p:cNvPicPr>
              <a:picLocks noChangeAspect="1" noChangeArrowheads="1"/>
            </p:cNvPicPr>
            <p:nvPr/>
          </p:nvPicPr>
          <p:blipFill>
            <a:blip r:embed="rId3"/>
            <a:srcRect l="39240" t="29332" r="59663" b="67410"/>
            <a:stretch>
              <a:fillRect/>
            </a:stretch>
          </p:blipFill>
          <p:spPr bwMode="auto">
            <a:xfrm>
              <a:off x="2466975" y="7411390"/>
              <a:ext cx="109362" cy="189560"/>
            </a:xfrm>
            <a:prstGeom prst="rect">
              <a:avLst/>
            </a:prstGeom>
            <a:noFill/>
            <a:ln w="9525">
              <a:noFill/>
              <a:miter lim="800000"/>
              <a:headEnd/>
              <a:tailEnd/>
            </a:ln>
          </p:spPr>
        </p:pic>
      </p:grpSp>
      <p:sp>
        <p:nvSpPr>
          <p:cNvPr id="82" name="Rectangle 81"/>
          <p:cNvSpPr/>
          <p:nvPr/>
        </p:nvSpPr>
        <p:spPr>
          <a:xfrm>
            <a:off x="2133600" y="7724775"/>
            <a:ext cx="838200" cy="180975"/>
          </a:xfrm>
          <a:prstGeom prst="rect">
            <a:avLst/>
          </a:prstGeom>
          <a:solidFill>
            <a:srgbClr val="FF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000" b="1" dirty="0"/>
              <a:t>Spl: Rs. 200</a:t>
            </a:r>
          </a:p>
        </p:txBody>
      </p:sp>
      <p:sp>
        <p:nvSpPr>
          <p:cNvPr id="83" name="Rectangle 82"/>
          <p:cNvSpPr/>
          <p:nvPr/>
        </p:nvSpPr>
        <p:spPr>
          <a:xfrm>
            <a:off x="3095625" y="7734300"/>
            <a:ext cx="838200" cy="180975"/>
          </a:xfrm>
          <a:prstGeom prst="rect">
            <a:avLst/>
          </a:prstGeom>
          <a:solidFill>
            <a:srgbClr val="FF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000" b="1" dirty="0"/>
              <a:t>Spl: Rs. 400</a:t>
            </a:r>
          </a:p>
        </p:txBody>
      </p:sp>
      <p:sp>
        <p:nvSpPr>
          <p:cNvPr id="84" name="TextBox 83"/>
          <p:cNvSpPr txBox="1"/>
          <p:nvPr/>
        </p:nvSpPr>
        <p:spPr>
          <a:xfrm>
            <a:off x="304800" y="8058150"/>
            <a:ext cx="3657600" cy="1354217"/>
          </a:xfrm>
          <a:prstGeom prst="rect">
            <a:avLst/>
          </a:prstGeom>
          <a:noFill/>
        </p:spPr>
        <p:txBody>
          <a:bodyPr>
            <a:spAutoFit/>
          </a:bodyPr>
          <a:lstStyle/>
          <a:p>
            <a:pPr fontAlgn="auto">
              <a:spcBef>
                <a:spcPts val="0"/>
              </a:spcBef>
              <a:spcAft>
                <a:spcPts val="0"/>
              </a:spcAft>
              <a:defRPr/>
            </a:pPr>
            <a:r>
              <a:rPr lang="en-US" sz="900" b="1" dirty="0">
                <a:solidFill>
                  <a:srgbClr val="0070C0"/>
                </a:solidFill>
                <a:latin typeface="+mj-lt"/>
                <a:cs typeface="Arial" pitchFamily="34" charset="0"/>
              </a:rPr>
              <a:t>What is Verified ITR?</a:t>
            </a:r>
          </a:p>
          <a:p>
            <a:pPr fontAlgn="auto">
              <a:spcBef>
                <a:spcPts val="0"/>
              </a:spcBef>
              <a:spcAft>
                <a:spcPts val="0"/>
              </a:spcAft>
              <a:defRPr/>
            </a:pPr>
            <a:r>
              <a:rPr lang="en-US" sz="800" dirty="0">
                <a:solidFill>
                  <a:schemeClr val="tx1">
                    <a:lumMod val="75000"/>
                    <a:lumOff val="25000"/>
                  </a:schemeClr>
                </a:solidFill>
                <a:latin typeface="+mj-lt"/>
                <a:cs typeface="Arial" pitchFamily="34" charset="0"/>
              </a:rPr>
              <a:t>Matching of your ITR data with the transactions database of ITD, prior to e-filing, is called verification of ITR. Such returns are called Verified Tax Returns. Matching of ITR data with I-T department database is </a:t>
            </a:r>
            <a:r>
              <a:rPr lang="en-US" sz="800" b="1" dirty="0">
                <a:solidFill>
                  <a:schemeClr val="tx1">
                    <a:lumMod val="75000"/>
                    <a:lumOff val="25000"/>
                  </a:schemeClr>
                </a:solidFill>
                <a:latin typeface="+mj-lt"/>
                <a:cs typeface="Arial" pitchFamily="34" charset="0"/>
              </a:rPr>
              <a:t>mandatory</a:t>
            </a:r>
            <a:r>
              <a:rPr lang="en-US" sz="800" dirty="0">
                <a:solidFill>
                  <a:schemeClr val="tx1">
                    <a:lumMod val="75000"/>
                    <a:lumOff val="25000"/>
                  </a:schemeClr>
                </a:solidFill>
                <a:latin typeface="+mj-lt"/>
                <a:cs typeface="Arial" pitchFamily="34" charset="0"/>
              </a:rPr>
              <a:t>.</a:t>
            </a:r>
          </a:p>
          <a:p>
            <a:pPr fontAlgn="auto">
              <a:spcBef>
                <a:spcPts val="0"/>
              </a:spcBef>
              <a:spcAft>
                <a:spcPts val="0"/>
              </a:spcAft>
              <a:defRPr/>
            </a:pPr>
            <a:endParaRPr lang="en-US" sz="800" b="1" dirty="0">
              <a:solidFill>
                <a:schemeClr val="tx1">
                  <a:lumMod val="75000"/>
                  <a:lumOff val="25000"/>
                </a:schemeClr>
              </a:solidFill>
              <a:latin typeface="+mj-lt"/>
              <a:cs typeface="Arial" pitchFamily="34" charset="0"/>
            </a:endParaRPr>
          </a:p>
          <a:p>
            <a:pPr fontAlgn="auto">
              <a:spcBef>
                <a:spcPts val="0"/>
              </a:spcBef>
              <a:spcAft>
                <a:spcPts val="0"/>
              </a:spcAft>
              <a:defRPr/>
            </a:pPr>
            <a:r>
              <a:rPr lang="en-US" sz="900" b="1" dirty="0">
                <a:solidFill>
                  <a:srgbClr val="0070C0"/>
                </a:solidFill>
                <a:latin typeface="+mj-lt"/>
                <a:cs typeface="Arial" pitchFamily="34" charset="0"/>
              </a:rPr>
              <a:t>Why verification of ITR is included in the default package?</a:t>
            </a:r>
            <a:endParaRPr lang="en-US" sz="800" b="1" dirty="0">
              <a:solidFill>
                <a:srgbClr val="0070C0"/>
              </a:solidFill>
              <a:latin typeface="+mj-lt"/>
              <a:cs typeface="Arial" pitchFamily="34" charset="0"/>
            </a:endParaRPr>
          </a:p>
          <a:p>
            <a:pPr fontAlgn="auto">
              <a:spcBef>
                <a:spcPts val="0"/>
              </a:spcBef>
              <a:spcAft>
                <a:spcPts val="0"/>
              </a:spcAft>
              <a:defRPr/>
            </a:pPr>
            <a:r>
              <a:rPr lang="en-US" sz="800" dirty="0">
                <a:solidFill>
                  <a:schemeClr val="tx1">
                    <a:lumMod val="75000"/>
                    <a:lumOff val="25000"/>
                  </a:schemeClr>
                </a:solidFill>
                <a:latin typeface="+mj-lt"/>
                <a:cs typeface="Arial" pitchFamily="34" charset="0"/>
              </a:rPr>
              <a:t>All the financial transactions of the individuals are under the lens of the income tax department. Verified returns eliminate the chances of receiving notice due to data mismatch with Form 26AS.</a:t>
            </a:r>
          </a:p>
          <a:p>
            <a:pPr fontAlgn="auto">
              <a:spcBef>
                <a:spcPts val="0"/>
              </a:spcBef>
              <a:spcAft>
                <a:spcPts val="0"/>
              </a:spcAft>
              <a:defRPr/>
            </a:pPr>
            <a:endParaRPr lang="en-US" sz="800" b="1" dirty="0">
              <a:solidFill>
                <a:schemeClr val="tx1">
                  <a:lumMod val="75000"/>
                  <a:lumOff val="25000"/>
                </a:schemeClr>
              </a:solidFill>
              <a:latin typeface="+mj-lt"/>
              <a:cs typeface="Arial" pitchFamily="34" charset="0"/>
            </a:endParaRPr>
          </a:p>
        </p:txBody>
      </p:sp>
      <p:cxnSp>
        <p:nvCxnSpPr>
          <p:cNvPr id="86" name="Straight Connector 85"/>
          <p:cNvCxnSpPr/>
          <p:nvPr/>
        </p:nvCxnSpPr>
        <p:spPr>
          <a:xfrm>
            <a:off x="333375" y="6477000"/>
            <a:ext cx="6096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EA4A0EB-D572-45B8-997E-B49EE6606CD7}" type="slidenum">
              <a:rPr lang="en-US"/>
              <a:pPr>
                <a:defRPr/>
              </a:pPr>
              <a:t>2</a:t>
            </a:fld>
            <a:endParaRPr lang="en-US"/>
          </a:p>
        </p:txBody>
      </p:sp>
      <p:grpSp>
        <p:nvGrpSpPr>
          <p:cNvPr id="18434" name="Group 86"/>
          <p:cNvGrpSpPr>
            <a:grpSpLocks/>
          </p:cNvGrpSpPr>
          <p:nvPr/>
        </p:nvGrpSpPr>
        <p:grpSpPr bwMode="auto">
          <a:xfrm>
            <a:off x="304800" y="990600"/>
            <a:ext cx="6248399" cy="6041141"/>
            <a:chOff x="2514599" y="8490846"/>
            <a:chExt cx="9485521" cy="7815606"/>
          </a:xfrm>
        </p:grpSpPr>
        <p:sp>
          <p:nvSpPr>
            <p:cNvPr id="18435" name="Content Placeholder 2"/>
            <p:cNvSpPr txBox="1">
              <a:spLocks/>
            </p:cNvSpPr>
            <p:nvPr/>
          </p:nvSpPr>
          <p:spPr bwMode="auto">
            <a:xfrm>
              <a:off x="2514601" y="8490846"/>
              <a:ext cx="9144000" cy="1173165"/>
            </a:xfrm>
            <a:prstGeom prst="rect">
              <a:avLst/>
            </a:prstGeom>
            <a:noFill/>
            <a:ln w="9525">
              <a:noFill/>
              <a:miter lim="800000"/>
              <a:headEnd/>
              <a:tailEnd/>
            </a:ln>
          </p:spPr>
          <p:txBody>
            <a:bodyPr/>
            <a:lstStyle/>
            <a:p>
              <a:pPr algn="ctr">
                <a:spcBef>
                  <a:spcPct val="20000"/>
                </a:spcBef>
                <a:buFont typeface="Arial" charset="0"/>
                <a:buNone/>
              </a:pPr>
              <a:r>
                <a:rPr lang="en-US" sz="2400" dirty="0">
                  <a:solidFill>
                    <a:srgbClr val="232323"/>
                  </a:solidFill>
                  <a:latin typeface="Andalus" pitchFamily="2" charset="-78"/>
                  <a:cs typeface="Andalus" pitchFamily="2" charset="-78"/>
                </a:rPr>
                <a:t>5</a:t>
              </a:r>
              <a:r>
                <a:rPr lang="en-US" sz="2400" dirty="0" smtClean="0">
                  <a:solidFill>
                    <a:srgbClr val="232323"/>
                  </a:solidFill>
                  <a:latin typeface="Andalus" pitchFamily="2" charset="-78"/>
                  <a:cs typeface="Andalus" pitchFamily="2" charset="-78"/>
                </a:rPr>
                <a:t> </a:t>
              </a:r>
              <a:r>
                <a:rPr lang="en-US" sz="2400" dirty="0">
                  <a:solidFill>
                    <a:srgbClr val="232323"/>
                  </a:solidFill>
                  <a:latin typeface="Andalus" pitchFamily="2" charset="-78"/>
                  <a:cs typeface="Andalus" pitchFamily="2" charset="-78"/>
                </a:rPr>
                <a:t>Reasons </a:t>
              </a:r>
              <a:r>
                <a:rPr lang="en-US" sz="2400" dirty="0" smtClean="0">
                  <a:solidFill>
                    <a:srgbClr val="232323"/>
                  </a:solidFill>
                  <a:latin typeface="Andalus" pitchFamily="2" charset="-78"/>
                  <a:cs typeface="Andalus" pitchFamily="2" charset="-78"/>
                </a:rPr>
                <a:t>to </a:t>
              </a:r>
              <a:r>
                <a:rPr lang="en-US" sz="2400" dirty="0">
                  <a:solidFill>
                    <a:srgbClr val="232323"/>
                  </a:solidFill>
                  <a:latin typeface="Andalus" pitchFamily="2" charset="-78"/>
                  <a:cs typeface="Andalus" pitchFamily="2" charset="-78"/>
                </a:rPr>
                <a:t>choose </a:t>
              </a:r>
              <a:r>
                <a:rPr lang="en-US" sz="2400" dirty="0" smtClean="0">
                  <a:solidFill>
                    <a:srgbClr val="232323"/>
                  </a:solidFill>
                  <a:latin typeface="Andalus" pitchFamily="2" charset="-78"/>
                  <a:cs typeface="Andalus" pitchFamily="2" charset="-78"/>
                </a:rPr>
                <a:t>TaxSpanner.com?</a:t>
              </a:r>
              <a:endParaRPr lang="en-US" sz="2400" dirty="0">
                <a:solidFill>
                  <a:srgbClr val="232323"/>
                </a:solidFill>
                <a:latin typeface="Andalus" pitchFamily="2" charset="-78"/>
                <a:cs typeface="Andalus" pitchFamily="2" charset="-78"/>
              </a:endParaRPr>
            </a:p>
          </p:txBody>
        </p:sp>
        <p:grpSp>
          <p:nvGrpSpPr>
            <p:cNvPr id="18436" name="Group 45"/>
            <p:cNvGrpSpPr>
              <a:grpSpLocks/>
            </p:cNvGrpSpPr>
            <p:nvPr/>
          </p:nvGrpSpPr>
          <p:grpSpPr bwMode="auto">
            <a:xfrm>
              <a:off x="2514599" y="10129776"/>
              <a:ext cx="9138493" cy="3470402"/>
              <a:chOff x="2514599" y="20492976"/>
              <a:chExt cx="9138493" cy="3470402"/>
            </a:xfrm>
          </p:grpSpPr>
          <p:sp>
            <p:nvSpPr>
              <p:cNvPr id="37" name="TextBox 36"/>
              <p:cNvSpPr txBox="1"/>
              <p:nvPr/>
            </p:nvSpPr>
            <p:spPr>
              <a:xfrm>
                <a:off x="3208662" y="23167019"/>
                <a:ext cx="8444430" cy="796359"/>
              </a:xfrm>
              <a:prstGeom prst="rect">
                <a:avLst/>
              </a:prstGeom>
              <a:noFill/>
            </p:spPr>
            <p:txBody>
              <a:bodyPr wrap="square">
                <a:spAutoFit/>
              </a:bodyPr>
              <a:lstStyle/>
              <a:p>
                <a:r>
                  <a:rPr lang="en-US" sz="1400" b="1" dirty="0">
                    <a:solidFill>
                      <a:srgbClr val="FF0000"/>
                    </a:solidFill>
                    <a:latin typeface="Calibri" pitchFamily="34" charset="0"/>
                  </a:rPr>
                  <a:t>Return filing is no </a:t>
                </a:r>
                <a:r>
                  <a:rPr lang="en-US" sz="1400" b="1" dirty="0" smtClean="0">
                    <a:solidFill>
                      <a:srgbClr val="FF0000"/>
                    </a:solidFill>
                    <a:latin typeface="Calibri" pitchFamily="34" charset="0"/>
                  </a:rPr>
                  <a:t>longer file-it-forget-it</a:t>
                </a:r>
                <a:endParaRPr lang="en-US" sz="1400" b="1" dirty="0">
                  <a:solidFill>
                    <a:srgbClr val="FF0000"/>
                  </a:solidFill>
                  <a:latin typeface="Calibri" pitchFamily="34" charset="0"/>
                </a:endParaRPr>
              </a:p>
              <a:p>
                <a:r>
                  <a:rPr lang="en-US" sz="1000" dirty="0">
                    <a:latin typeface="Calibri" pitchFamily="34" charset="0"/>
                  </a:rPr>
                  <a:t>We are always there to support you. Our processes ensure that we are there for you during – preparation, filing, assessment, scrutiny, liaison, rectification or refund.</a:t>
                </a:r>
              </a:p>
            </p:txBody>
          </p:sp>
          <p:sp>
            <p:nvSpPr>
              <p:cNvPr id="38" name="TextBox 37"/>
              <p:cNvSpPr txBox="1"/>
              <p:nvPr/>
            </p:nvSpPr>
            <p:spPr>
              <a:xfrm>
                <a:off x="2514599" y="20492976"/>
                <a:ext cx="380770" cy="995449"/>
              </a:xfrm>
              <a:prstGeom prst="rect">
                <a:avLst/>
              </a:prstGeom>
              <a:noFill/>
            </p:spPr>
            <p:txBody>
              <a:bodyPr>
                <a:spAutoFit/>
              </a:bodyPr>
              <a:lstStyle/>
              <a:p>
                <a:pPr fontAlgn="auto">
                  <a:spcBef>
                    <a:spcPts val="0"/>
                  </a:spcBef>
                  <a:spcAft>
                    <a:spcPts val="0"/>
                  </a:spcAft>
                  <a:defRPr/>
                </a:pPr>
                <a:r>
                  <a:rPr lang="en-US" sz="4400" dirty="0">
                    <a:solidFill>
                      <a:schemeClr val="bg1">
                        <a:lumMod val="85000"/>
                      </a:schemeClr>
                    </a:solidFill>
                    <a:latin typeface="+mn-lt"/>
                    <a:cs typeface="+mn-cs"/>
                  </a:rPr>
                  <a:t>1</a:t>
                </a:r>
              </a:p>
            </p:txBody>
          </p:sp>
        </p:grpSp>
        <p:sp>
          <p:nvSpPr>
            <p:cNvPr id="36" name="TextBox 35"/>
            <p:cNvSpPr txBox="1"/>
            <p:nvPr/>
          </p:nvSpPr>
          <p:spPr bwMode="auto">
            <a:xfrm>
              <a:off x="2514599" y="11450367"/>
              <a:ext cx="400050" cy="995449"/>
            </a:xfrm>
            <a:prstGeom prst="rect">
              <a:avLst/>
            </a:prstGeom>
            <a:noFill/>
          </p:spPr>
          <p:txBody>
            <a:bodyPr>
              <a:spAutoFit/>
            </a:bodyPr>
            <a:lstStyle/>
            <a:p>
              <a:pPr fontAlgn="auto">
                <a:spcBef>
                  <a:spcPts val="0"/>
                </a:spcBef>
                <a:spcAft>
                  <a:spcPts val="0"/>
                </a:spcAft>
                <a:defRPr/>
              </a:pPr>
              <a:r>
                <a:rPr lang="en-US" sz="4400" dirty="0">
                  <a:solidFill>
                    <a:schemeClr val="bg1">
                      <a:lumMod val="85000"/>
                    </a:schemeClr>
                  </a:solidFill>
                  <a:latin typeface="+mn-lt"/>
                  <a:cs typeface="+mn-cs"/>
                </a:rPr>
                <a:t>2</a:t>
              </a:r>
            </a:p>
          </p:txBody>
        </p:sp>
        <p:sp>
          <p:nvSpPr>
            <p:cNvPr id="33" name="TextBox 32"/>
            <p:cNvSpPr txBox="1"/>
            <p:nvPr/>
          </p:nvSpPr>
          <p:spPr bwMode="auto">
            <a:xfrm>
              <a:off x="3324339" y="15490183"/>
              <a:ext cx="8444430" cy="816269"/>
            </a:xfrm>
            <a:prstGeom prst="rect">
              <a:avLst/>
            </a:prstGeom>
            <a:noFill/>
          </p:spPr>
          <p:txBody>
            <a:bodyPr wrap="square">
              <a:spAutoFit/>
            </a:bodyPr>
            <a:lstStyle/>
            <a:p>
              <a:pPr fontAlgn="auto">
                <a:spcBef>
                  <a:spcPts val="0"/>
                </a:spcBef>
                <a:spcAft>
                  <a:spcPts val="0"/>
                </a:spcAft>
                <a:defRPr/>
              </a:pPr>
              <a:r>
                <a:rPr lang="en-US" sz="1400" b="1" dirty="0" smtClean="0">
                  <a:solidFill>
                    <a:srgbClr val="FF0000"/>
                  </a:solidFill>
                  <a:latin typeface="+mn-lt"/>
                  <a:cs typeface="+mn-cs"/>
                </a:rPr>
                <a:t>Data </a:t>
              </a:r>
              <a:r>
                <a:rPr lang="en-US" sz="1400" b="1" dirty="0">
                  <a:solidFill>
                    <a:srgbClr val="FF0000"/>
                  </a:solidFill>
                  <a:latin typeface="+mn-lt"/>
                  <a:cs typeface="+mn-cs"/>
                </a:rPr>
                <a:t>Privacy &amp; Confidentiality First</a:t>
              </a:r>
            </a:p>
            <a:p>
              <a:pPr fontAlgn="auto">
                <a:spcBef>
                  <a:spcPts val="0"/>
                </a:spcBef>
                <a:spcAft>
                  <a:spcPts val="0"/>
                </a:spcAft>
                <a:defRPr/>
              </a:pPr>
              <a:r>
                <a:rPr lang="en-US" sz="1050" dirty="0">
                  <a:latin typeface="+mn-lt"/>
                  <a:cs typeface="+mn-cs"/>
                </a:rPr>
                <a:t>As the largest E-return Intermediary of the income-tax department, we strictly adhere to the legal guidelines of data privacy, as mandated in the intermediary license</a:t>
              </a:r>
            </a:p>
          </p:txBody>
        </p:sp>
        <p:sp>
          <p:nvSpPr>
            <p:cNvPr id="31" name="TextBox 30"/>
            <p:cNvSpPr txBox="1"/>
            <p:nvPr/>
          </p:nvSpPr>
          <p:spPr bwMode="auto">
            <a:xfrm>
              <a:off x="3208662" y="14181003"/>
              <a:ext cx="8328753" cy="816269"/>
            </a:xfrm>
            <a:prstGeom prst="rect">
              <a:avLst/>
            </a:prstGeom>
            <a:noFill/>
          </p:spPr>
          <p:txBody>
            <a:bodyPr wrap="square">
              <a:spAutoFit/>
            </a:bodyPr>
            <a:lstStyle/>
            <a:p>
              <a:pPr fontAlgn="auto">
                <a:spcBef>
                  <a:spcPts val="0"/>
                </a:spcBef>
                <a:spcAft>
                  <a:spcPts val="0"/>
                </a:spcAft>
                <a:defRPr/>
              </a:pPr>
              <a:r>
                <a:rPr lang="en-US" sz="1400" b="1" dirty="0" smtClean="0">
                  <a:solidFill>
                    <a:srgbClr val="FF0000"/>
                  </a:solidFill>
                  <a:latin typeface="+mn-lt"/>
                  <a:cs typeface="+mn-cs"/>
                </a:rPr>
                <a:t>Track your income tax or refund status</a:t>
              </a:r>
              <a:endParaRPr lang="en-US" sz="1400" b="1" dirty="0">
                <a:solidFill>
                  <a:srgbClr val="FF0000"/>
                </a:solidFill>
                <a:latin typeface="+mn-lt"/>
                <a:cs typeface="+mn-cs"/>
              </a:endParaRPr>
            </a:p>
            <a:p>
              <a:pPr fontAlgn="auto">
                <a:spcBef>
                  <a:spcPts val="0"/>
                </a:spcBef>
                <a:spcAft>
                  <a:spcPts val="0"/>
                </a:spcAft>
                <a:defRPr/>
              </a:pPr>
              <a:r>
                <a:rPr lang="en-US" sz="1050" dirty="0" smtClean="0">
                  <a:latin typeface="+mn-lt"/>
                  <a:cs typeface="+mn-cs"/>
                </a:rPr>
                <a:t>Now you can track any outstanding demand raised by department, discrepancy notice, ITR processing status, and refund status with TaxSpanner.com. </a:t>
              </a:r>
              <a:endParaRPr lang="en-US" sz="1050" dirty="0">
                <a:latin typeface="+mn-lt"/>
                <a:cs typeface="+mn-cs"/>
              </a:endParaRPr>
            </a:p>
          </p:txBody>
        </p:sp>
        <p:sp>
          <p:nvSpPr>
            <p:cNvPr id="26" name="TextBox 25"/>
            <p:cNvSpPr txBox="1"/>
            <p:nvPr/>
          </p:nvSpPr>
          <p:spPr bwMode="auto">
            <a:xfrm>
              <a:off x="2514599" y="15290967"/>
              <a:ext cx="380770" cy="995449"/>
            </a:xfrm>
            <a:prstGeom prst="rect">
              <a:avLst/>
            </a:prstGeom>
            <a:noFill/>
          </p:spPr>
          <p:txBody>
            <a:bodyPr>
              <a:spAutoFit/>
            </a:bodyPr>
            <a:lstStyle/>
            <a:p>
              <a:pPr fontAlgn="auto">
                <a:spcBef>
                  <a:spcPts val="0"/>
                </a:spcBef>
                <a:spcAft>
                  <a:spcPts val="0"/>
                </a:spcAft>
                <a:defRPr/>
              </a:pPr>
              <a:r>
                <a:rPr lang="en-US" sz="4400" dirty="0">
                  <a:solidFill>
                    <a:schemeClr val="bg1">
                      <a:lumMod val="85000"/>
                    </a:schemeClr>
                  </a:solidFill>
                  <a:latin typeface="+mn-lt"/>
                  <a:cs typeface="+mn-cs"/>
                </a:rPr>
                <a:t>5</a:t>
              </a:r>
            </a:p>
          </p:txBody>
        </p:sp>
        <p:grpSp>
          <p:nvGrpSpPr>
            <p:cNvPr id="18443" name="Group 82"/>
            <p:cNvGrpSpPr>
              <a:grpSpLocks/>
            </p:cNvGrpSpPr>
            <p:nvPr/>
          </p:nvGrpSpPr>
          <p:grpSpPr bwMode="auto">
            <a:xfrm>
              <a:off x="2514599" y="11559218"/>
              <a:ext cx="9369844" cy="2086017"/>
              <a:chOff x="7391399" y="13027378"/>
              <a:chExt cx="9369844" cy="2086017"/>
            </a:xfrm>
          </p:grpSpPr>
          <p:sp>
            <p:nvSpPr>
              <p:cNvPr id="23" name="TextBox 22"/>
              <p:cNvSpPr txBox="1"/>
              <p:nvPr/>
            </p:nvSpPr>
            <p:spPr>
              <a:xfrm>
                <a:off x="8174629" y="13027378"/>
                <a:ext cx="8586614" cy="796360"/>
              </a:xfrm>
              <a:prstGeom prst="rect">
                <a:avLst/>
              </a:prstGeom>
              <a:noFill/>
            </p:spPr>
            <p:txBody>
              <a:bodyPr wrap="square">
                <a:spAutoFit/>
              </a:bodyPr>
              <a:lstStyle/>
              <a:p>
                <a:r>
                  <a:rPr lang="en-US" sz="1400" b="1" dirty="0">
                    <a:solidFill>
                      <a:srgbClr val="FF0000"/>
                    </a:solidFill>
                    <a:latin typeface="Calibri" pitchFamily="34" charset="0"/>
                  </a:rPr>
                  <a:t>Only company to offer Verified Returns</a:t>
                </a:r>
              </a:p>
              <a:p>
                <a:r>
                  <a:rPr lang="en-US" sz="1000" dirty="0">
                    <a:latin typeface="Calibri" pitchFamily="34" charset="0"/>
                  </a:rPr>
                  <a:t>TaxSpanner.com is the only tax website to offer verified returns, with the data already known to Income Tax Department. You can not go wrong with us !</a:t>
                </a:r>
              </a:p>
            </p:txBody>
          </p:sp>
          <p:sp>
            <p:nvSpPr>
              <p:cNvPr id="24" name="TextBox 23"/>
              <p:cNvSpPr txBox="1"/>
              <p:nvPr/>
            </p:nvSpPr>
            <p:spPr>
              <a:xfrm>
                <a:off x="7391399" y="14117946"/>
                <a:ext cx="380770" cy="995449"/>
              </a:xfrm>
              <a:prstGeom prst="rect">
                <a:avLst/>
              </a:prstGeom>
              <a:noFill/>
            </p:spPr>
            <p:txBody>
              <a:bodyPr>
                <a:spAutoFit/>
              </a:bodyPr>
              <a:lstStyle/>
              <a:p>
                <a:pPr fontAlgn="auto">
                  <a:spcBef>
                    <a:spcPts val="0"/>
                  </a:spcBef>
                  <a:spcAft>
                    <a:spcPts val="0"/>
                  </a:spcAft>
                  <a:defRPr/>
                </a:pPr>
                <a:r>
                  <a:rPr lang="en-US" sz="4400" dirty="0">
                    <a:solidFill>
                      <a:schemeClr val="bg1">
                        <a:lumMod val="85000"/>
                      </a:schemeClr>
                    </a:solidFill>
                    <a:latin typeface="+mn-lt"/>
                    <a:cs typeface="+mn-cs"/>
                  </a:rPr>
                  <a:t>3</a:t>
                </a:r>
              </a:p>
            </p:txBody>
          </p:sp>
        </p:grpSp>
        <p:grpSp>
          <p:nvGrpSpPr>
            <p:cNvPr id="18445" name="Group 84"/>
            <p:cNvGrpSpPr>
              <a:grpSpLocks/>
            </p:cNvGrpSpPr>
            <p:nvPr/>
          </p:nvGrpSpPr>
          <p:grpSpPr bwMode="auto">
            <a:xfrm>
              <a:off x="2514599" y="10129775"/>
              <a:ext cx="9485521" cy="4887395"/>
              <a:chOff x="7391399" y="11382491"/>
              <a:chExt cx="9485521" cy="4887395"/>
            </a:xfrm>
          </p:grpSpPr>
          <p:sp>
            <p:nvSpPr>
              <p:cNvPr id="19" name="TextBox 18"/>
              <p:cNvSpPr txBox="1"/>
              <p:nvPr/>
            </p:nvSpPr>
            <p:spPr>
              <a:xfrm>
                <a:off x="8174630" y="11382491"/>
                <a:ext cx="8702290" cy="995449"/>
              </a:xfrm>
              <a:prstGeom prst="rect">
                <a:avLst/>
              </a:prstGeom>
              <a:noFill/>
            </p:spPr>
            <p:txBody>
              <a:bodyPr wrap="square">
                <a:spAutoFit/>
              </a:bodyPr>
              <a:lstStyle/>
              <a:p>
                <a:r>
                  <a:rPr lang="en-US" sz="1400" b="1" dirty="0">
                    <a:solidFill>
                      <a:srgbClr val="FF0000"/>
                    </a:solidFill>
                    <a:latin typeface="Calibri" pitchFamily="34" charset="0"/>
                  </a:rPr>
                  <a:t>Income Tax department knows it all</a:t>
                </a:r>
              </a:p>
              <a:p>
                <a:r>
                  <a:rPr lang="en-US" sz="1000" dirty="0">
                    <a:latin typeface="Calibri" pitchFamily="34" charset="0"/>
                  </a:rPr>
                  <a:t>We make sure that you do not leave anything by chance or ignorance. Our access to the I-T department database ensures that your return is in accordance to information available with ITD, your tax </a:t>
                </a:r>
                <a:r>
                  <a:rPr lang="en-US" sz="1000" dirty="0" smtClean="0">
                    <a:latin typeface="Calibri" pitchFamily="34" charset="0"/>
                  </a:rPr>
                  <a:t>return filed through TaxSpanner.com </a:t>
                </a:r>
                <a:r>
                  <a:rPr lang="en-US" sz="1000" dirty="0">
                    <a:latin typeface="Calibri" pitchFamily="34" charset="0"/>
                  </a:rPr>
                  <a:t>can never go wrong! </a:t>
                </a:r>
              </a:p>
            </p:txBody>
          </p:sp>
          <p:sp>
            <p:nvSpPr>
              <p:cNvPr id="20" name="TextBox 19"/>
              <p:cNvSpPr txBox="1"/>
              <p:nvPr/>
            </p:nvSpPr>
            <p:spPr>
              <a:xfrm>
                <a:off x="7391399" y="15274437"/>
                <a:ext cx="380770" cy="995449"/>
              </a:xfrm>
              <a:prstGeom prst="rect">
                <a:avLst/>
              </a:prstGeom>
              <a:noFill/>
            </p:spPr>
            <p:txBody>
              <a:bodyPr>
                <a:spAutoFit/>
              </a:bodyPr>
              <a:lstStyle/>
              <a:p>
                <a:pPr fontAlgn="auto">
                  <a:spcBef>
                    <a:spcPts val="0"/>
                  </a:spcBef>
                  <a:spcAft>
                    <a:spcPts val="0"/>
                  </a:spcAft>
                  <a:defRPr/>
                </a:pPr>
                <a:r>
                  <a:rPr lang="en-US" sz="4400" dirty="0">
                    <a:solidFill>
                      <a:schemeClr val="bg1">
                        <a:lumMod val="85000"/>
                      </a:schemeClr>
                    </a:solidFill>
                    <a:latin typeface="+mn-lt"/>
                    <a:cs typeface="+mn-cs"/>
                  </a:rPr>
                  <a:t>4</a:t>
                </a: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2288</TotalTime>
  <Words>796</Words>
  <Application>Microsoft Office PowerPoint</Application>
  <PresentationFormat>A4 Paper (210x297 mm)</PresentationFormat>
  <Paragraphs>84</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 Bhuvaneshwari</cp:lastModifiedBy>
  <cp:revision>128</cp:revision>
  <dcterms:created xsi:type="dcterms:W3CDTF">2011-11-07T15:57:21Z</dcterms:created>
  <dcterms:modified xsi:type="dcterms:W3CDTF">2013-07-10T13:06:39Z</dcterms:modified>
</cp:coreProperties>
</file>