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59" r:id="rId2"/>
    <p:sldId id="284" r:id="rId3"/>
    <p:sldId id="362" r:id="rId4"/>
    <p:sldId id="363" r:id="rId5"/>
    <p:sldId id="364" r:id="rId6"/>
    <p:sldId id="365" r:id="rId7"/>
    <p:sldId id="366" r:id="rId8"/>
    <p:sldId id="367" r:id="rId9"/>
    <p:sldId id="368" r:id="rId10"/>
    <p:sldId id="369" r:id="rId11"/>
    <p:sldId id="310" r:id="rId1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17">
          <p15:clr>
            <a:srgbClr val="A4A3A4"/>
          </p15:clr>
        </p15:guide>
        <p15:guide id="2" orient="horz" pos="190">
          <p15:clr>
            <a:srgbClr val="A4A3A4"/>
          </p15:clr>
        </p15:guide>
        <p15:guide id="3" orient="horz" pos="3834">
          <p15:clr>
            <a:srgbClr val="A4A3A4"/>
          </p15:clr>
        </p15:guide>
        <p15:guide id="4" orient="horz" pos="1065">
          <p15:clr>
            <a:srgbClr val="A4A3A4"/>
          </p15:clr>
        </p15:guide>
        <p15:guide id="5" orient="horz" pos="779">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5277" autoAdjust="0"/>
  </p:normalViewPr>
  <p:slideViewPr>
    <p:cSldViewPr snapToGrid="0" showGuides="1">
      <p:cViewPr varScale="1">
        <p:scale>
          <a:sx n="68" d="100"/>
          <a:sy n="68" d="100"/>
        </p:scale>
        <p:origin x="-2346" y="-102"/>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06056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74171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5680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32143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08608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548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6356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961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7966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062445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53503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58924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913748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extLst>
      <p:ext uri="{BB962C8B-B14F-4D97-AF65-F5344CB8AC3E}">
        <p14:creationId xmlns:p14="http://schemas.microsoft.com/office/powerpoint/2010/main" val="2878025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56664\AppData\Local\Microsoft\Windows\Temporary Internet Files\Content.IE5\17P6Y1JA\273371_l_srgb_s_gl[1].jpg"/>
          <p:cNvPicPr>
            <a:picLocks noChangeAspect="1" noChangeArrowheads="1"/>
          </p:cNvPicPr>
          <p:nvPr/>
        </p:nvPicPr>
        <p:blipFill>
          <a:blip r:embed="rId3" cstate="print"/>
          <a:srcRect l="5564" r="5564"/>
          <a:stretch>
            <a:fillRect/>
          </a:stretch>
        </p:blipFill>
        <p:spPr bwMode="auto">
          <a:xfrm>
            <a:off x="0" y="-1"/>
            <a:ext cx="9144000" cy="6858001"/>
          </a:xfrm>
          <a:prstGeom prst="rect">
            <a:avLst/>
          </a:prstGeom>
          <a:noFill/>
        </p:spPr>
      </p:pic>
      <p:sp>
        <p:nvSpPr>
          <p:cNvPr id="8" name="Rectangle 7"/>
          <p:cNvSpPr/>
          <p:nvPr/>
        </p:nvSpPr>
        <p:spPr bwMode="gray">
          <a:xfrm>
            <a:off x="353425" y="0"/>
            <a:ext cx="8496000" cy="2143126"/>
          </a:xfrm>
          <a:prstGeom prst="rect">
            <a:avLst/>
          </a:prstGeom>
          <a:solidFill>
            <a:srgbClr val="FFFFFF">
              <a:alpha val="75000"/>
            </a:srgbClr>
          </a:solidFill>
          <a:ln w="6350" algn="ctr">
            <a:no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14000" y="119975"/>
            <a:ext cx="8280000" cy="1228074"/>
          </a:xfrm>
        </p:spPr>
        <p:txBody>
          <a:bodyPr/>
          <a:lstStyle/>
          <a:p>
            <a:r>
              <a:rPr lang="en-US" sz="3200" dirty="0" smtClean="0"/>
              <a:t>Form16 Digital Signature validation</a:t>
            </a:r>
            <a:br>
              <a:rPr lang="en-US" sz="3200" dirty="0" smtClean="0"/>
            </a:br>
            <a:r>
              <a:rPr lang="en-US" sz="3200" dirty="0" smtClean="0"/>
              <a:t/>
            </a:r>
            <a:br>
              <a:rPr lang="en-US" sz="3200" dirty="0" smtClean="0"/>
            </a:br>
            <a:endParaRPr lang="en-US" sz="2400" b="0" dirty="0"/>
          </a:p>
        </p:txBody>
      </p:sp>
      <p:sp>
        <p:nvSpPr>
          <p:cNvPr id="3" name="Subtitle 2"/>
          <p:cNvSpPr>
            <a:spLocks noGrp="1"/>
          </p:cNvSpPr>
          <p:nvPr>
            <p:ph type="subTitle" idx="1"/>
          </p:nvPr>
        </p:nvSpPr>
        <p:spPr>
          <a:xfrm>
            <a:off x="413999" y="1499870"/>
            <a:ext cx="8225175" cy="492443"/>
          </a:xfrm>
        </p:spPr>
        <p:txBody>
          <a:bodyPr/>
          <a:lstStyle/>
          <a:p>
            <a:r>
              <a:rPr lang="en-US" sz="2400" dirty="0" smtClean="0"/>
              <a:t>Payroll Team 					</a:t>
            </a:r>
            <a:endParaRPr lang="en-US" sz="2400" dirty="0"/>
          </a:p>
        </p:txBody>
      </p:sp>
    </p:spTree>
    <p:extLst>
      <p:ext uri="{BB962C8B-B14F-4D97-AF65-F5344CB8AC3E}">
        <p14:creationId xmlns:p14="http://schemas.microsoft.com/office/powerpoint/2010/main" val="33169095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Finally Digital Signature will get Validated </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p:txBody>
      </p:sp>
      <p:pic>
        <p:nvPicPr>
          <p:cNvPr id="4" name="Picture 3"/>
          <p:cNvPicPr>
            <a:picLocks noChangeAspect="1"/>
          </p:cNvPicPr>
          <p:nvPr/>
        </p:nvPicPr>
        <p:blipFill>
          <a:blip r:embed="rId3"/>
          <a:stretch>
            <a:fillRect/>
          </a:stretch>
        </p:blipFill>
        <p:spPr>
          <a:xfrm>
            <a:off x="323999" y="1238250"/>
            <a:ext cx="8494713" cy="4843463"/>
          </a:xfrm>
          <a:prstGeom prst="rect">
            <a:avLst/>
          </a:prstGeom>
        </p:spPr>
      </p:pic>
    </p:spTree>
    <p:extLst>
      <p:ext uri="{BB962C8B-B14F-4D97-AF65-F5344CB8AC3E}">
        <p14:creationId xmlns:p14="http://schemas.microsoft.com/office/powerpoint/2010/main" val="266995945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br>
              <a:rPr lang="en-US" dirty="0" smtClean="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sz="1500" b="1" dirty="0" smtClean="0">
                <a:latin typeface="Calibri" pitchFamily="34" charset="0"/>
              </a:rPr>
              <a:t>E-mail </a:t>
            </a:r>
            <a:r>
              <a:rPr lang="en-US" sz="1500" b="1" dirty="0">
                <a:latin typeface="Calibri" pitchFamily="34" charset="0"/>
              </a:rPr>
              <a:t>–  hrdirectapj@sap.com</a:t>
            </a:r>
            <a:endParaRPr lang="en-US" sz="1500" b="1" dirty="0" smtClean="0">
              <a:latin typeface="Calibri" pitchFamily="34" charset="0"/>
            </a:endParaRPr>
          </a:p>
          <a:p>
            <a:pPr lvl="1"/>
            <a:r>
              <a:rPr lang="en-US" sz="1500" b="1" dirty="0" smtClean="0">
                <a:latin typeface="Calibri" pitchFamily="34" charset="0"/>
              </a:rPr>
              <a:t> Phone – Bangalore: 7138</a:t>
            </a:r>
          </a:p>
          <a:p>
            <a:pPr lvl="1"/>
            <a:r>
              <a:rPr lang="en-US" sz="1500" b="1" dirty="0" smtClean="0">
                <a:latin typeface="Calibri"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Form16 Certification signature need to be changed by clicking on Digital Signature below</a:t>
            </a:r>
            <a:endParaRPr lang="en-US" sz="2200" dirty="0">
              <a:solidFill>
                <a:schemeClr val="accent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747" y="2016641"/>
            <a:ext cx="5205046" cy="273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6"/>
          <p:cNvSpPr>
            <a:spLocks noGrp="1" noChangeArrowheads="1"/>
          </p:cNvSpPr>
          <p:nvPr>
            <p:ph type="body" sz="quarter" idx="10"/>
          </p:nvPr>
        </p:nvSpPr>
        <p:spPr bwMode="auto">
          <a:xfrm>
            <a:off x="3502855" y="5330561"/>
            <a:ext cx="1477108" cy="929561"/>
          </a:xfrm>
          <a:prstGeom prst="wedgeRoundRectCallout">
            <a:avLst>
              <a:gd name="adj1" fmla="val 18406"/>
              <a:gd name="adj2" fmla="val -171287"/>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marL="0" marR="0">
              <a:spcBef>
                <a:spcPts val="0"/>
              </a:spcBef>
              <a:spcAft>
                <a:spcPts val="0"/>
              </a:spcAft>
            </a:pPr>
            <a:r>
              <a:rPr lang="en-US"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on Digital Signature from your Form16</a:t>
            </a:r>
            <a:endParaRPr lang="en-US" sz="1200" dirty="0">
              <a:effectLst/>
              <a:latin typeface="Times New Roman" panose="02020603050405020304" pitchFamily="18" charset="0"/>
              <a:ea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Select Signature properties radio button</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18" y="1195753"/>
            <a:ext cx="8693833" cy="496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69194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Select Show Certificate radio button</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p:txBody>
      </p:sp>
      <p:pic>
        <p:nvPicPr>
          <p:cNvPr id="8" name="Picture 7"/>
          <p:cNvPicPr/>
          <p:nvPr/>
        </p:nvPicPr>
        <p:blipFill>
          <a:blip r:embed="rId3"/>
          <a:stretch>
            <a:fillRect/>
          </a:stretch>
        </p:blipFill>
        <p:spPr>
          <a:xfrm>
            <a:off x="309490" y="1237957"/>
            <a:ext cx="8539088" cy="4839285"/>
          </a:xfrm>
          <a:prstGeom prst="rect">
            <a:avLst/>
          </a:prstGeom>
        </p:spPr>
      </p:pic>
      <p:sp>
        <p:nvSpPr>
          <p:cNvPr id="9" name="AutoShape 6"/>
          <p:cNvSpPr txBox="1">
            <a:spLocks noChangeArrowheads="1"/>
          </p:cNvSpPr>
          <p:nvPr/>
        </p:nvSpPr>
        <p:spPr bwMode="auto">
          <a:xfrm flipH="1">
            <a:off x="2420474" y="3620135"/>
            <a:ext cx="1517650" cy="382270"/>
          </a:xfrm>
          <a:prstGeom prst="wedgeRoundRectCallout">
            <a:avLst>
              <a:gd name="adj1" fmla="val -9067"/>
              <a:gd name="adj2" fmla="val 170901"/>
              <a:gd name="adj3" fmla="val 16667"/>
            </a:avLst>
          </a:prstGeom>
          <a:solidFill>
            <a:schemeClr val="accent6">
              <a:lumMod val="20000"/>
              <a:lumOff val="80000"/>
            </a:schemeClr>
          </a:solidFill>
          <a:ln w="12700">
            <a:solidFill>
              <a:schemeClr val="tx1"/>
            </a:solidFill>
            <a:miter lim="800000"/>
            <a:headEnd/>
            <a:tailEnd/>
          </a:ln>
        </p:spPr>
        <p:txBody>
          <a:bodyPr vert="horz" lIns="90000" tIns="46800" rIns="90000" bIns="46800" rtlCol="0">
            <a:noAutofit/>
          </a:bodyPr>
          <a:lstStyle/>
          <a:p>
            <a:pPr marL="0" marR="0">
              <a:spcBef>
                <a:spcPts val="0"/>
              </a:spcBef>
              <a:spcAft>
                <a:spcPts val="0"/>
              </a:spcAft>
            </a:pPr>
            <a:r>
              <a:rPr lang="en-US" sz="900" kern="1200">
                <a:solidFill>
                  <a:srgbClr val="000000"/>
                </a:solidFill>
                <a:effectLst/>
                <a:latin typeface="Arial"/>
                <a:ea typeface="Times New Roman"/>
                <a:cs typeface="Times New Roman"/>
              </a:rPr>
              <a:t>Click on show signer’s certificate.</a:t>
            </a:r>
            <a:endParaRPr lang="en-US" sz="1200">
              <a:effectLst/>
              <a:latin typeface="Times New Roman"/>
              <a:ea typeface="Times New Roman"/>
            </a:endParaRPr>
          </a:p>
        </p:txBody>
      </p:sp>
    </p:spTree>
    <p:extLst>
      <p:ext uri="{BB962C8B-B14F-4D97-AF65-F5344CB8AC3E}">
        <p14:creationId xmlns:p14="http://schemas.microsoft.com/office/powerpoint/2010/main" val="68071323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Select Trust menu</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p:txBody>
      </p:sp>
      <p:pic>
        <p:nvPicPr>
          <p:cNvPr id="4" name="Picture 3"/>
          <p:cNvPicPr>
            <a:picLocks noChangeAspect="1"/>
          </p:cNvPicPr>
          <p:nvPr/>
        </p:nvPicPr>
        <p:blipFill>
          <a:blip r:embed="rId3"/>
          <a:stretch>
            <a:fillRect/>
          </a:stretch>
        </p:blipFill>
        <p:spPr>
          <a:xfrm>
            <a:off x="323999" y="1238249"/>
            <a:ext cx="8494713" cy="4843463"/>
          </a:xfrm>
          <a:prstGeom prst="rect">
            <a:avLst/>
          </a:prstGeom>
        </p:spPr>
      </p:pic>
      <p:sp>
        <p:nvSpPr>
          <p:cNvPr id="8" name="AutoShape 6"/>
          <p:cNvSpPr>
            <a:spLocks noChangeArrowheads="1"/>
          </p:cNvSpPr>
          <p:nvPr/>
        </p:nvSpPr>
        <p:spPr bwMode="auto">
          <a:xfrm flipH="1">
            <a:off x="5135801" y="3101077"/>
            <a:ext cx="1646105" cy="780226"/>
          </a:xfrm>
          <a:prstGeom prst="wedgeRoundRectCallout">
            <a:avLst>
              <a:gd name="adj1" fmla="val 10944"/>
              <a:gd name="adj2" fmla="val -16079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Click on Trust Menu</a:t>
            </a:r>
            <a:endParaRPr lang="en-US" sz="900" dirty="0"/>
          </a:p>
        </p:txBody>
      </p:sp>
    </p:spTree>
    <p:extLst>
      <p:ext uri="{BB962C8B-B14F-4D97-AF65-F5344CB8AC3E}">
        <p14:creationId xmlns:p14="http://schemas.microsoft.com/office/powerpoint/2010/main" val="67767610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Select Add to Trusted Identities radio button &amp; click ok</a:t>
            </a:r>
            <a:endParaRPr lang="en-US" sz="2200" dirty="0">
              <a:solidFill>
                <a:schemeClr val="accent1"/>
              </a:solidFill>
            </a:endParaRPr>
          </a:p>
        </p:txBody>
      </p:sp>
      <p:sp>
        <p:nvSpPr>
          <p:cNvPr id="3" name="Text Placeholder 2"/>
          <p:cNvSpPr>
            <a:spLocks noGrp="1"/>
          </p:cNvSpPr>
          <p:nvPr>
            <p:ph type="body" sz="quarter" idx="10"/>
          </p:nvPr>
        </p:nvSpPr>
        <p:spPr>
          <a:xfrm>
            <a:off x="324000" y="1238250"/>
            <a:ext cx="8494713" cy="4843463"/>
          </a:xfrm>
        </p:spPr>
        <p:txBody>
          <a:bodyPr/>
          <a:lstStyle/>
          <a:p>
            <a:pPr lvl="1">
              <a:defRPr/>
            </a:pPr>
            <a:endParaRPr lang="en-US" sz="2000" dirty="0" smtClean="0">
              <a:solidFill>
                <a:srgbClr val="002060"/>
              </a:solidFill>
              <a:latin typeface="Calibri" pitchFamily="34" charset="0"/>
            </a:endParaRPr>
          </a:p>
        </p:txBody>
      </p:sp>
      <p:pic>
        <p:nvPicPr>
          <p:cNvPr id="4" name="Picture 3"/>
          <p:cNvPicPr>
            <a:picLocks noChangeAspect="1"/>
          </p:cNvPicPr>
          <p:nvPr/>
        </p:nvPicPr>
        <p:blipFill>
          <a:blip r:embed="rId3"/>
          <a:stretch>
            <a:fillRect/>
          </a:stretch>
        </p:blipFill>
        <p:spPr>
          <a:xfrm>
            <a:off x="324000" y="1213308"/>
            <a:ext cx="8584330" cy="5417074"/>
          </a:xfrm>
          <a:prstGeom prst="rect">
            <a:avLst/>
          </a:prstGeom>
        </p:spPr>
      </p:pic>
      <p:sp>
        <p:nvSpPr>
          <p:cNvPr id="8" name="AutoShape 6"/>
          <p:cNvSpPr>
            <a:spLocks noChangeArrowheads="1"/>
          </p:cNvSpPr>
          <p:nvPr/>
        </p:nvSpPr>
        <p:spPr bwMode="auto">
          <a:xfrm flipH="1">
            <a:off x="5285299" y="5434795"/>
            <a:ext cx="1646105" cy="780226"/>
          </a:xfrm>
          <a:prstGeom prst="wedgeRoundRectCallout">
            <a:avLst>
              <a:gd name="adj1" fmla="val 10944"/>
              <a:gd name="adj2" fmla="val -16079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Click on ok</a:t>
            </a:r>
            <a:endParaRPr lang="en-US" sz="900" dirty="0"/>
          </a:p>
        </p:txBody>
      </p:sp>
    </p:spTree>
    <p:extLst>
      <p:ext uri="{BB962C8B-B14F-4D97-AF65-F5344CB8AC3E}">
        <p14:creationId xmlns:p14="http://schemas.microsoft.com/office/powerpoint/2010/main" val="422643902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Import contact setting click ok radio button </a:t>
            </a:r>
            <a:endParaRPr lang="en-US" sz="2200" dirty="0">
              <a:solidFill>
                <a:schemeClr val="accent1"/>
              </a:solidFill>
            </a:endParaRPr>
          </a:p>
        </p:txBody>
      </p:sp>
      <p:pic>
        <p:nvPicPr>
          <p:cNvPr id="3" name="Picture 2"/>
          <p:cNvPicPr>
            <a:picLocks noChangeAspect="1"/>
          </p:cNvPicPr>
          <p:nvPr/>
        </p:nvPicPr>
        <p:blipFill>
          <a:blip r:embed="rId3"/>
          <a:stretch>
            <a:fillRect/>
          </a:stretch>
        </p:blipFill>
        <p:spPr>
          <a:xfrm>
            <a:off x="323999" y="1254369"/>
            <a:ext cx="8494713" cy="4827344"/>
          </a:xfrm>
          <a:prstGeom prst="rect">
            <a:avLst/>
          </a:prstGeom>
        </p:spPr>
      </p:pic>
      <p:sp>
        <p:nvSpPr>
          <p:cNvPr id="8" name="AutoShape 6"/>
          <p:cNvSpPr>
            <a:spLocks noGrp="1" noChangeArrowheads="1"/>
          </p:cNvSpPr>
          <p:nvPr>
            <p:ph type="body" sz="quarter" idx="10"/>
          </p:nvPr>
        </p:nvSpPr>
        <p:spPr bwMode="auto">
          <a:xfrm>
            <a:off x="5533534" y="4876949"/>
            <a:ext cx="1338606" cy="439770"/>
          </a:xfrm>
          <a:prstGeom prst="wedgeRoundRectCallout">
            <a:avLst>
              <a:gd name="adj1" fmla="val 26668"/>
              <a:gd name="adj2" fmla="val 12848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a:defRPr/>
            </a:pPr>
            <a:r>
              <a:rPr lang="en-US" sz="900" dirty="0" smtClean="0"/>
              <a:t>Click on ok</a:t>
            </a:r>
            <a:endParaRPr lang="en-US" sz="900" dirty="0"/>
          </a:p>
        </p:txBody>
      </p:sp>
    </p:spTree>
    <p:extLst>
      <p:ext uri="{BB962C8B-B14F-4D97-AF65-F5344CB8AC3E}">
        <p14:creationId xmlns:p14="http://schemas.microsoft.com/office/powerpoint/2010/main" val="319667137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Certificate Viewer click ok radio button </a:t>
            </a:r>
            <a:endParaRPr lang="en-US" sz="2200" dirty="0">
              <a:solidFill>
                <a:schemeClr val="accent1"/>
              </a:solidFill>
            </a:endParaRPr>
          </a:p>
        </p:txBody>
      </p:sp>
      <p:pic>
        <p:nvPicPr>
          <p:cNvPr id="6" name="Picture 5"/>
          <p:cNvPicPr>
            <a:picLocks noChangeAspect="1"/>
          </p:cNvPicPr>
          <p:nvPr/>
        </p:nvPicPr>
        <p:blipFill>
          <a:blip r:embed="rId3"/>
          <a:stretch>
            <a:fillRect/>
          </a:stretch>
        </p:blipFill>
        <p:spPr>
          <a:xfrm>
            <a:off x="117230" y="1201477"/>
            <a:ext cx="8701481" cy="5040643"/>
          </a:xfrm>
          <a:prstGeom prst="rect">
            <a:avLst/>
          </a:prstGeom>
        </p:spPr>
      </p:pic>
      <p:sp>
        <p:nvSpPr>
          <p:cNvPr id="8" name="AutoShape 6"/>
          <p:cNvSpPr txBox="1">
            <a:spLocks noChangeArrowheads="1"/>
          </p:cNvSpPr>
          <p:nvPr/>
        </p:nvSpPr>
        <p:spPr bwMode="auto">
          <a:xfrm flipH="1">
            <a:off x="6495266" y="5169876"/>
            <a:ext cx="2062579" cy="323757"/>
          </a:xfrm>
          <a:prstGeom prst="wedgeRoundRectCallout">
            <a:avLst>
              <a:gd name="adj1" fmla="val -9067"/>
              <a:gd name="adj2" fmla="val 170901"/>
              <a:gd name="adj3" fmla="val 16667"/>
            </a:avLst>
          </a:prstGeom>
          <a:solidFill>
            <a:schemeClr val="accent6">
              <a:lumMod val="20000"/>
              <a:lumOff val="80000"/>
            </a:schemeClr>
          </a:solidFill>
          <a:ln w="12700">
            <a:solidFill>
              <a:schemeClr val="tx1"/>
            </a:solidFill>
            <a:miter lim="800000"/>
            <a:headEnd/>
            <a:tailEnd/>
          </a:ln>
        </p:spPr>
        <p:txBody>
          <a:bodyPr vert="horz" lIns="90000" tIns="46800" rIns="90000" bIns="4680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900" smtClean="0"/>
              <a:t>Click on ok</a:t>
            </a:r>
            <a:endParaRPr lang="en-US" sz="900" dirty="0"/>
          </a:p>
        </p:txBody>
      </p:sp>
    </p:spTree>
    <p:extLst>
      <p:ext uri="{BB962C8B-B14F-4D97-AF65-F5344CB8AC3E}">
        <p14:creationId xmlns:p14="http://schemas.microsoft.com/office/powerpoint/2010/main" val="46768467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solidFill>
                  <a:schemeClr val="accent1"/>
                </a:solidFill>
              </a:rPr>
              <a:t>Signature Properties click Validate Signature radio button </a:t>
            </a:r>
            <a:endParaRPr lang="en-US" sz="2200" dirty="0">
              <a:solidFill>
                <a:schemeClr val="accent1"/>
              </a:solidFill>
            </a:endParaRPr>
          </a:p>
        </p:txBody>
      </p:sp>
      <p:pic>
        <p:nvPicPr>
          <p:cNvPr id="4" name="Picture 3"/>
          <p:cNvPicPr>
            <a:picLocks noChangeAspect="1"/>
          </p:cNvPicPr>
          <p:nvPr/>
        </p:nvPicPr>
        <p:blipFill>
          <a:blip r:embed="rId3"/>
          <a:stretch>
            <a:fillRect/>
          </a:stretch>
        </p:blipFill>
        <p:spPr>
          <a:xfrm>
            <a:off x="324000" y="1238250"/>
            <a:ext cx="8494713" cy="4943475"/>
          </a:xfrm>
          <a:prstGeom prst="rect">
            <a:avLst/>
          </a:prstGeom>
        </p:spPr>
      </p:pic>
      <p:sp>
        <p:nvSpPr>
          <p:cNvPr id="9" name="AutoShape 6"/>
          <p:cNvSpPr txBox="1">
            <a:spLocks noChangeArrowheads="1"/>
          </p:cNvSpPr>
          <p:nvPr/>
        </p:nvSpPr>
        <p:spPr bwMode="auto">
          <a:xfrm flipH="1">
            <a:off x="6143232" y="4466491"/>
            <a:ext cx="2227043" cy="605111"/>
          </a:xfrm>
          <a:prstGeom prst="wedgeRoundRectCallout">
            <a:avLst>
              <a:gd name="adj1" fmla="val 36305"/>
              <a:gd name="adj2" fmla="val 144958"/>
              <a:gd name="adj3" fmla="val 16667"/>
            </a:avLst>
          </a:prstGeom>
          <a:solidFill>
            <a:schemeClr val="accent6">
              <a:lumMod val="20000"/>
              <a:lumOff val="80000"/>
            </a:schemeClr>
          </a:solidFill>
          <a:ln w="12700">
            <a:solidFill>
              <a:schemeClr val="tx1"/>
            </a:solidFill>
            <a:miter lim="800000"/>
            <a:headEnd/>
            <a:tailEnd/>
          </a:ln>
        </p:spPr>
        <p:txBody>
          <a:bodyPr vert="horz" lIns="90000" tIns="46800" rIns="90000" bIns="4680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900" dirty="0" smtClean="0"/>
              <a:t>Click on Validate Signature</a:t>
            </a:r>
            <a:endParaRPr lang="en-US" sz="900" dirty="0"/>
          </a:p>
        </p:txBody>
      </p:sp>
    </p:spTree>
    <p:extLst>
      <p:ext uri="{BB962C8B-B14F-4D97-AF65-F5344CB8AC3E}">
        <p14:creationId xmlns:p14="http://schemas.microsoft.com/office/powerpoint/2010/main" val="105914148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718</TotalTime>
  <Words>122</Words>
  <Application>Microsoft Office PowerPoint</Application>
  <PresentationFormat>On-screen Show (4:3)</PresentationFormat>
  <Paragraphs>33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SAP_2011_v1.2[1]</vt:lpstr>
      <vt:lpstr>Form16 Digital Signature validation  </vt:lpstr>
      <vt:lpstr>Form16 Certification signature need to be changed by clicking on Digital Signature below</vt:lpstr>
      <vt:lpstr>Select Signature properties radio button</vt:lpstr>
      <vt:lpstr>Select Show Certificate radio button</vt:lpstr>
      <vt:lpstr>Select Trust menu</vt:lpstr>
      <vt:lpstr>Select Add to Trusted Identities radio button &amp; click ok</vt:lpstr>
      <vt:lpstr>Import contact setting click ok radio button </vt:lpstr>
      <vt:lpstr>Certificate Viewer click ok radio button </vt:lpstr>
      <vt:lpstr>Signature Properties click Validate Signature radio button </vt:lpstr>
      <vt:lpstr>Finally Digital Signature will get Validated </vt:lpstr>
      <vt:lpstr>Thank You!  </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Bysani, Supraja (external - Temp Staff)</cp:lastModifiedBy>
  <cp:revision>57</cp:revision>
  <dcterms:created xsi:type="dcterms:W3CDTF">2011-04-11T09:47:12Z</dcterms:created>
  <dcterms:modified xsi:type="dcterms:W3CDTF">2015-06-10T05:44:29Z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226234318</vt:i4>
  </property>
  <property fmtid="{D5CDD505-2E9C-101B-9397-08002B2CF9AE}" pid="3" name="_NewReviewCycle">
    <vt:lpwstr/>
  </property>
  <property fmtid="{D5CDD505-2E9C-101B-9397-08002B2CF9AE}" pid="4" name="_EmailSubject">
    <vt:lpwstr>SAP LABS: FORM 16 FOR THE FY 2014-15</vt:lpwstr>
  </property>
  <property fmtid="{D5CDD505-2E9C-101B-9397-08002B2CF9AE}" pid="5" name="_AuthorEmail">
    <vt:lpwstr>bhuvaneshwari.k01@sap.com</vt:lpwstr>
  </property>
  <property fmtid="{D5CDD505-2E9C-101B-9397-08002B2CF9AE}" pid="6" name="_AuthorEmailDisplayName">
    <vt:lpwstr>K, Bhuvaneshwari</vt:lpwstr>
  </property>
  <property fmtid="{D5CDD505-2E9C-101B-9397-08002B2CF9AE}" pid="7" name="_PreviousAdHocReviewCycleID">
    <vt:i4>-1113361168</vt:i4>
  </property>
</Properties>
</file>