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340" r:id="rId2"/>
    <p:sldId id="347" r:id="rId3"/>
    <p:sldId id="357" r:id="rId4"/>
    <p:sldId id="348" r:id="rId5"/>
    <p:sldId id="349" r:id="rId6"/>
    <p:sldId id="353" r:id="rId7"/>
    <p:sldId id="354" r:id="rId8"/>
    <p:sldId id="355" r:id="rId9"/>
    <p:sldId id="356" r:id="rId10"/>
    <p:sldId id="359" r:id="rId11"/>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7">
          <p15:clr>
            <a:srgbClr val="A4A3A4"/>
          </p15:clr>
        </p15:guide>
        <p15:guide id="2" orient="horz" pos="190">
          <p15:clr>
            <a:srgbClr val="A4A3A4"/>
          </p15:clr>
        </p15:guide>
        <p15:guide id="3" orient="horz" pos="3834">
          <p15:clr>
            <a:srgbClr val="A4A3A4"/>
          </p15:clr>
        </p15:guide>
        <p15:guide id="4" orient="horz" pos="1065">
          <p15:clr>
            <a:srgbClr val="A4A3A4"/>
          </p15:clr>
        </p15:guide>
        <p15:guide id="5" orient="horz" pos="779">
          <p15:clr>
            <a:srgbClr val="A4A3A4"/>
          </p15:clr>
        </p15:guide>
        <p15:guide id="6" pos="5556">
          <p15:clr>
            <a:srgbClr val="A4A3A4"/>
          </p15:clr>
        </p15:guide>
        <p15:guide id="7" pos="206">
          <p15:clr>
            <a:srgbClr val="A4A3A4"/>
          </p15:clr>
        </p15:guide>
        <p15:guide id="8" pos="288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2B3F7B"/>
    <a:srgbClr val="003283"/>
    <a:srgbClr val="FF0000"/>
    <a:srgbClr val="666666"/>
    <a:srgbClr val="9C277B"/>
    <a:srgbClr val="D4652D"/>
    <a:srgbClr val="9E3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84" autoAdjust="0"/>
    <p:restoredTop sz="94645" autoAdjust="0"/>
  </p:normalViewPr>
  <p:slideViewPr>
    <p:cSldViewPr snapToGrid="0" showGuides="1">
      <p:cViewPr varScale="1">
        <p:scale>
          <a:sx n="114" d="100"/>
          <a:sy n="114" d="100"/>
        </p:scale>
        <p:origin x="1896" y="108"/>
      </p:cViewPr>
      <p:guideLst>
        <p:guide orient="horz" pos="4117"/>
        <p:guide orient="horz" pos="190"/>
        <p:guide orient="horz" pos="3834"/>
        <p:guide orient="horz" pos="1065"/>
        <p:guide orient="horz" pos="779"/>
        <p:guide pos="5556"/>
        <p:guide pos="206"/>
        <p:guide pos="288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7" d="100"/>
          <a:sy n="77" d="100"/>
        </p:scale>
        <p:origin x="-204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39129250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3873388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70000" indent="-180000" algn="l" defTabSz="914400"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32390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E2FA9078-7A3A-4A14-8077-C6AEB24F01C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F6F85230-DE0C-4856-A1AD-5680CA6BA4A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628" name="Slide Number Placeholder 3">
            <a:extLst>
              <a:ext uri="{FF2B5EF4-FFF2-40B4-BE49-F238E27FC236}">
                <a16:creationId xmlns:a16="http://schemas.microsoft.com/office/drawing/2014/main" id="{830CF883-00A9-4F78-9DBA-3D8793D10D0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fontAlgn="base">
              <a:spcBef>
                <a:spcPct val="0"/>
              </a:spcBef>
              <a:spcAft>
                <a:spcPct val="0"/>
              </a:spcAft>
            </a:pPr>
            <a:fld id="{6878D34F-C89A-471D-B20A-1CB3A80535CB}" type="slidenum">
              <a:rPr lang="de-DE" altLang="en-US" sz="1000" smtClean="0"/>
              <a:pPr fontAlgn="base">
                <a:spcBef>
                  <a:spcPct val="0"/>
                </a:spcBef>
                <a:spcAft>
                  <a:spcPct val="0"/>
                </a:spcAft>
              </a:pPr>
              <a:t>10</a:t>
            </a:fld>
            <a:endParaRPr lang="de-DE" altLang="en-US" sz="1000"/>
          </a:p>
        </p:txBody>
      </p:sp>
    </p:spTree>
    <p:extLst>
      <p:ext uri="{BB962C8B-B14F-4D97-AF65-F5344CB8AC3E}">
        <p14:creationId xmlns:p14="http://schemas.microsoft.com/office/powerpoint/2010/main" val="353527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Speaker’s Name/Department (delete if not needed)</a:t>
            </a:r>
            <a:br>
              <a:rPr lang="en-US" dirty="0"/>
            </a:br>
            <a:r>
              <a:rPr lang="en-US" dirty="0"/>
              <a:t>Month 00, 2011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8"/>
            <a:ext cx="8496000" cy="4392000"/>
          </a:xfrm>
        </p:spPr>
        <p:txBody>
          <a:bodyPr tIns="1440000"/>
          <a:lstStyle>
            <a:lvl1pPr algn="ctr">
              <a:defRPr b="0"/>
            </a:lvl1pPr>
          </a:lstStyle>
          <a:p>
            <a:pPr lvl="0"/>
            <a:r>
              <a:rPr lang="en-US" dirty="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Speaker’s Name/Department (delete if not needed)</a:t>
            </a:r>
            <a:br>
              <a:rPr lang="en-US" dirty="0"/>
            </a:br>
            <a:r>
              <a:rPr lang="en-US" dirty="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a:t>Alternate Presentation Title</a:t>
            </a:r>
            <a:br>
              <a:rPr lang="en-US" sz="3000" dirty="0"/>
            </a:br>
            <a:r>
              <a:rPr lang="en-US" sz="3000" dirty="0"/>
              <a:t>Breaks to Two Lines</a:t>
            </a:r>
            <a:endParaRPr lang="de-DE"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000"/>
            <a:ext cx="4165200" cy="4201150"/>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en-GB" sz="9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endParaRPr lang="de-DE" sz="900" kern="1200" noProof="1">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endParaRPr lang="de-DE" sz="900" kern="1200" noProof="1">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a:solidFill>
                  <a:schemeClr val="tx1"/>
                </a:solidFill>
                <a:latin typeface="Arial"/>
                <a:ea typeface="MS PGothic" pitchFamily="34" charset="-128"/>
                <a:cs typeface="+mn-cs"/>
              </a:rPr>
              <a:t>Microsoft, Windows, Excel, Outlook, and PowerPoint are registered trademarks of Microsoft Corporation. </a:t>
            </a:r>
            <a:endParaRPr lang="de-DE" sz="900" kern="1200" noProof="1">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900" kern="1200" noProof="1">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a:solidFill>
                  <a:schemeClr val="tx1"/>
                </a:solidFill>
                <a:latin typeface="Arial"/>
                <a:ea typeface="MS PGothic" pitchFamily="34" charset="-128"/>
                <a:cs typeface="+mn-cs"/>
              </a:rPr>
              <a:t>Linux is the registered trademark of Linus Torvalds in the U.S. and other countries.</a:t>
            </a:r>
            <a:endParaRPr lang="de-DE" sz="900" kern="1200" noProof="1">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a:solidFill>
                  <a:schemeClr val="tx1"/>
                </a:solidFill>
                <a:latin typeface="Arial"/>
                <a:ea typeface="MS PGothic" pitchFamily="34" charset="-128"/>
                <a:cs typeface="+mn-cs"/>
              </a:rPr>
              <a:t>Adobe, the Adobe logo, Acrobat, PostScript, and Reader are either trademarks or registered trademarks of Adobe Systems Incorporated in the United States and/or other countries.</a:t>
            </a:r>
            <a:endParaRPr lang="de-DE" sz="900" kern="1200" noProof="1">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a:solidFill>
                  <a:schemeClr val="tx1"/>
                </a:solidFill>
                <a:latin typeface="Arial"/>
                <a:ea typeface="MS PGothic" pitchFamily="34" charset="-128"/>
                <a:cs typeface="+mn-cs"/>
              </a:rPr>
              <a:t>Oracle and Java are registered trademarks of Oracle and/or its affiliates.</a:t>
            </a:r>
            <a:endParaRPr lang="de-DE" sz="900" kern="1200" noProof="1">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a:solidFill>
                  <a:schemeClr val="tx1"/>
                </a:solidFill>
                <a:latin typeface="Arial"/>
                <a:ea typeface="MS PGothic" pitchFamily="34" charset="-128"/>
                <a:cs typeface="+mn-cs"/>
              </a:rPr>
              <a:t>UNIX, X/Open, OSF/1, and Motif are registered trademarks of the Open Group.</a:t>
            </a:r>
            <a:endParaRPr lang="de-DE" sz="900" kern="1200" noProof="1">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a:solidFill>
                  <a:schemeClr val="tx1"/>
                </a:solidFill>
                <a:latin typeface="Arial"/>
                <a:ea typeface="MS PGothic" pitchFamily="34" charset="-128"/>
                <a:cs typeface="+mn-cs"/>
              </a:rPr>
              <a:t>Citrix, ICA, Program Neighborhood, MetaFrame, WinFrame, VideoFrame, and MultiWin are trademarks or registered trademarks of Citrix Systems, Inc.</a:t>
            </a:r>
            <a:endParaRPr lang="de-DE" sz="900" kern="1200" noProof="1">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a:solidFill>
                  <a:schemeClr val="tx1"/>
                </a:solidFill>
                <a:latin typeface="Arial"/>
                <a:ea typeface="MS PGothic" pitchFamily="34" charset="-128"/>
                <a:cs typeface="+mn-cs"/>
              </a:rPr>
              <a:t>HTML, XML, XHTML and W3C are trademarks or registered trademarks of W3C</a:t>
            </a:r>
            <a:r>
              <a:rPr lang="en-GB" sz="900" kern="1200" baseline="30000" noProof="1">
                <a:solidFill>
                  <a:schemeClr val="tx1"/>
                </a:solidFill>
                <a:latin typeface="Arial"/>
                <a:ea typeface="MS PGothic" pitchFamily="34" charset="-128"/>
                <a:cs typeface="+mn-cs"/>
              </a:rPr>
              <a:t>®</a:t>
            </a:r>
            <a:r>
              <a:rPr lang="en-GB" sz="900" kern="1200" noProof="1">
                <a:solidFill>
                  <a:schemeClr val="tx1"/>
                </a:solidFill>
                <a:latin typeface="Arial"/>
                <a:ea typeface="MS PGothic" pitchFamily="34" charset="-128"/>
                <a:cs typeface="+mn-cs"/>
              </a:rPr>
              <a:t>, World Wide Web Consortium, Massachusetts Institute of Technology. </a:t>
            </a:r>
            <a:endParaRPr lang="de-DE" sz="900" kern="1200" noProof="1">
              <a:solidFill>
                <a:schemeClr val="tx1"/>
              </a:solidFill>
              <a:latin typeface="Arial"/>
              <a:ea typeface="MS PGothic" pitchFamily="34" charset="-128"/>
              <a:cs typeface="+mn-cs"/>
            </a:endParaRPr>
          </a:p>
        </p:txBody>
      </p:sp>
      <p:sp>
        <p:nvSpPr>
          <p:cNvPr id="11" name="TextBox 10"/>
          <p:cNvSpPr txBox="1"/>
          <p:nvPr userDrawn="1"/>
        </p:nvSpPr>
        <p:spPr bwMode="gray">
          <a:xfrm>
            <a:off x="324000" y="324000"/>
            <a:ext cx="5311198"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a:solidFill>
                  <a:schemeClr val="accent2"/>
                </a:solidFill>
                <a:latin typeface="+mj-lt"/>
                <a:ea typeface="+mj-ea"/>
                <a:cs typeface="+mj-cs"/>
              </a:rPr>
              <a:t>© </a:t>
            </a:r>
            <a:r>
              <a:rPr lang="de-DE" sz="2400" b="1" kern="1200" noProof="0" dirty="0">
                <a:solidFill>
                  <a:schemeClr val="accent2"/>
                </a:solidFill>
                <a:latin typeface="+mj-lt"/>
                <a:ea typeface="+mj-ea"/>
                <a:cs typeface="+mj-cs"/>
              </a:rPr>
              <a:t>2011 SAP AG. All rights reserved.</a:t>
            </a:r>
          </a:p>
        </p:txBody>
      </p:sp>
      <p:sp>
        <p:nvSpPr>
          <p:cNvPr id="6" name="TextBox 5"/>
          <p:cNvSpPr txBox="1"/>
          <p:nvPr userDrawn="1"/>
        </p:nvSpPr>
        <p:spPr bwMode="gray">
          <a:xfrm>
            <a:off x="4654800" y="1692000"/>
            <a:ext cx="4165200" cy="3077766"/>
          </a:xfrm>
          <a:prstGeom prst="rect">
            <a:avLst/>
          </a:prstGeom>
          <a:noFill/>
        </p:spPr>
        <p:txBody>
          <a:bodyPr wrap="square" lIns="0" tIns="0" rIns="0" bIns="0" rtlCol="0">
            <a:spAutoFit/>
          </a:bodyPr>
          <a:lstStyle/>
          <a:p>
            <a:pPr marL="0" marR="0" indent="0" algn="l" defTabSz="914400" rtl="0" eaLnBrk="1" fontAlgn="t" latinLnBrk="0" hangingPunct="1">
              <a:lnSpc>
                <a:spcPct val="100000"/>
              </a:lnSpc>
              <a:spcBef>
                <a:spcPts val="600"/>
              </a:spcBef>
              <a:spcAft>
                <a:spcPts val="0"/>
              </a:spcAft>
              <a:buClrTx/>
              <a:buSzTx/>
              <a:buFontTx/>
              <a:buNone/>
              <a:tabLst/>
              <a:defRPr/>
            </a:pPr>
            <a:r>
              <a:rPr lang="en-US" sz="900" kern="1200" noProof="1">
                <a:solidFill>
                  <a:schemeClr val="tx1"/>
                </a:solidFill>
                <a:latin typeface="Arial"/>
                <a:ea typeface="MS PGothic" pitchFamily="34" charset="-128"/>
                <a:cs typeface="+mn-cs"/>
              </a:rPr>
              <a:t>SAP, R/3, SAP NetWeaver, Duet, PartnerEdge, ByDesign, SAP BusinessObjects Explorer, StreamWork, and other SAP products and services mentioned herein as well as their respective logos are trademarks or registered trademarks of SAP AG in Germany and other countries.</a:t>
            </a:r>
            <a:endParaRPr lang="en-US" sz="900" kern="1200" noProof="1">
              <a:solidFill>
                <a:schemeClr val="tx1"/>
              </a:solidFill>
              <a:latin typeface="+mn-lt"/>
              <a:ea typeface="MS PGothic" pitchFamily="34" charset="-128"/>
              <a:cs typeface="+mn-cs"/>
            </a:endParaRPr>
          </a:p>
          <a:p>
            <a:pPr marL="0" algn="l" defTabSz="914400" rtl="0" eaLnBrk="1" fontAlgn="t" latinLnBrk="0" hangingPunct="1">
              <a:lnSpc>
                <a:spcPct val="100000"/>
              </a:lnSpc>
              <a:spcBef>
                <a:spcPts val="600"/>
              </a:spcBef>
            </a:pPr>
            <a:r>
              <a:rPr lang="en-US" sz="900" kern="1200" noProof="1">
                <a:solidFill>
                  <a:schemeClr val="tx1"/>
                </a:solidFill>
                <a:latin typeface="+mn-lt"/>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a:t>
            </a:r>
            <a:br>
              <a:rPr lang="en-US" sz="900" kern="1200" noProof="1">
                <a:solidFill>
                  <a:schemeClr val="tx1"/>
                </a:solidFill>
                <a:latin typeface="+mn-lt"/>
                <a:ea typeface="MS PGothic" pitchFamily="34" charset="-128"/>
                <a:cs typeface="+mn-cs"/>
              </a:rPr>
            </a:br>
            <a:r>
              <a:rPr lang="en-US" sz="900" kern="1200" noProof="1">
                <a:solidFill>
                  <a:schemeClr val="tx1"/>
                </a:solidFill>
                <a:latin typeface="+mn-lt"/>
                <a:ea typeface="MS PGothic" pitchFamily="34" charset="-128"/>
                <a:cs typeface="+mn-cs"/>
              </a:rPr>
              <a:t>SAP company.</a:t>
            </a:r>
            <a:endParaRPr lang="de-DE" sz="900" kern="1200" noProof="1">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a:solidFill>
                  <a:schemeClr val="tx1"/>
                </a:solidFill>
                <a:latin typeface="+mn-lt"/>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endParaRPr lang="de-DE" sz="900" kern="1200" noProof="1">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a:solidFill>
                  <a:schemeClr val="tx1"/>
                </a:solidFill>
                <a:latin typeface="+mn-lt"/>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endParaRPr lang="de-DE" sz="900" kern="1200" noProof="1">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US" sz="900" kern="1200" noProof="1">
                <a:solidFill>
                  <a:schemeClr val="tx1"/>
                </a:solidFill>
                <a:latin typeface="+mn-lt"/>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endParaRPr lang="de-DE" sz="900" kern="1200" noProof="1">
              <a:solidFill>
                <a:schemeClr val="tx1"/>
              </a:solidFill>
              <a:latin typeface="+mn-lt"/>
              <a:ea typeface="MS PGothic" pitchFamily="34" charset="-128"/>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735950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a:solidFill>
                  <a:schemeClr val="accent2"/>
                </a:solidFill>
                <a:latin typeface="+mj-lt"/>
                <a:ea typeface="+mj-ea"/>
                <a:cs typeface="+mj-cs"/>
              </a:rPr>
              <a:t>© </a:t>
            </a:r>
            <a:r>
              <a:rPr lang="de-DE" sz="2400" b="1" kern="1200" noProof="0" dirty="0">
                <a:solidFill>
                  <a:schemeClr val="accent2"/>
                </a:solidFill>
                <a:latin typeface="+mj-lt"/>
                <a:ea typeface="+mj-ea"/>
                <a:cs typeface="+mj-cs"/>
              </a:rPr>
              <a:t>2011 SAP AG. Alle Rechte vorbehalten.</a:t>
            </a:r>
          </a:p>
        </p:txBody>
      </p:sp>
      <p:sp>
        <p:nvSpPr>
          <p:cNvPr id="5" name="TextBox 4"/>
          <p:cNvSpPr txBox="1"/>
          <p:nvPr userDrawn="1"/>
        </p:nvSpPr>
        <p:spPr bwMode="gray">
          <a:xfrm>
            <a:off x="324000" y="1692000"/>
            <a:ext cx="4165200" cy="4149854"/>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de-DE" sz="9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400"/>
              </a:spcBef>
            </a:pPr>
            <a:r>
              <a:rPr lang="de-DE" sz="900" kern="1200" noProof="1">
                <a:solidFill>
                  <a:schemeClr val="tx1"/>
                </a:solidFill>
                <a:latin typeface="Arial"/>
                <a:ea typeface="MS PGothic" pitchFamily="34" charset="-128"/>
                <a:cs typeface="+mn-cs"/>
              </a:rPr>
              <a:t>Die von SAP AG oder deren Vertriebsfirmen angebotenen Softwareprodukte können Softwarekomponenten auch anderer Softwarehersteller enthalten.</a:t>
            </a:r>
          </a:p>
          <a:p>
            <a:pPr marL="0" indent="0" algn="l" defTabSz="914400" rtl="0" eaLnBrk="1" latinLnBrk="0" hangingPunct="1">
              <a:lnSpc>
                <a:spcPct val="100000"/>
              </a:lnSpc>
              <a:spcBef>
                <a:spcPts val="400"/>
              </a:spcBef>
            </a:pPr>
            <a:r>
              <a:rPr lang="en-US" sz="900" kern="1200" noProof="1">
                <a:solidFill>
                  <a:schemeClr val="tx1"/>
                </a:solidFill>
                <a:latin typeface="Arial"/>
                <a:ea typeface="MS PGothic" pitchFamily="34" charset="-128"/>
                <a:cs typeface="+mn-cs"/>
              </a:rPr>
              <a:t>Microsoft, Windows, Excel, Outlook, und PowerPoint sind eingetragene Marken der Microsoft Corporation. </a:t>
            </a:r>
            <a:endParaRPr lang="de-DE" sz="900" kern="1200" noProof="1">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und Informix sind Marken oder eingetragene Marken der IBM Corporation.</a:t>
            </a:r>
            <a:endParaRPr lang="de-DE" sz="900" kern="1200" noProof="1">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de-DE" sz="900" kern="1200" noProof="1">
                <a:solidFill>
                  <a:schemeClr val="tx1"/>
                </a:solidFill>
                <a:latin typeface="Arial"/>
                <a:ea typeface="MS PGothic" pitchFamily="34" charset="-128"/>
                <a:cs typeface="+mn-cs"/>
              </a:rPr>
              <a:t>Linux ist eine eingetragene Marke von Linus Torvalds in den USA und anderen Ländern.</a:t>
            </a:r>
          </a:p>
          <a:p>
            <a:pPr marL="0" indent="0" algn="l" defTabSz="914400" rtl="0" eaLnBrk="1" latinLnBrk="0" hangingPunct="1">
              <a:lnSpc>
                <a:spcPct val="100000"/>
              </a:lnSpc>
              <a:spcBef>
                <a:spcPts val="400"/>
              </a:spcBef>
            </a:pPr>
            <a:r>
              <a:rPr lang="de-DE" sz="900" kern="1200" noProof="1">
                <a:solidFill>
                  <a:schemeClr val="tx1"/>
                </a:solidFill>
                <a:latin typeface="Arial"/>
                <a:ea typeface="MS PGothic" pitchFamily="34" charset="-128"/>
                <a:cs typeface="+mn-cs"/>
              </a:rPr>
              <a:t>Adobe, das Adobe-Logo, Acrobat, PostScript und Reader sind Marken oder eingetragene Marken von Adobe Systems Incorporated in den USA und/oder anderen Ländern.</a:t>
            </a:r>
          </a:p>
          <a:p>
            <a:pPr marL="0" indent="0" algn="l" defTabSz="914400" rtl="0" eaLnBrk="1" latinLnBrk="0" hangingPunct="1">
              <a:lnSpc>
                <a:spcPct val="100000"/>
              </a:lnSpc>
              <a:spcBef>
                <a:spcPts val="400"/>
              </a:spcBef>
            </a:pPr>
            <a:r>
              <a:rPr lang="de-DE" sz="900" kern="1200" noProof="1">
                <a:solidFill>
                  <a:schemeClr val="tx1"/>
                </a:solidFill>
                <a:latin typeface="Arial"/>
                <a:ea typeface="MS PGothic" pitchFamily="34" charset="-128"/>
                <a:cs typeface="+mn-cs"/>
              </a:rPr>
              <a:t>Oracle und Java sind eingetragene Marken von Oracle und/oder ihrer Tochtergesellschaften.</a:t>
            </a:r>
          </a:p>
          <a:p>
            <a:pPr marL="0" indent="0" algn="l" defTabSz="914400" rtl="0" eaLnBrk="1" latinLnBrk="0" hangingPunct="1">
              <a:lnSpc>
                <a:spcPct val="100000"/>
              </a:lnSpc>
              <a:spcBef>
                <a:spcPts val="400"/>
              </a:spcBef>
            </a:pPr>
            <a:r>
              <a:rPr lang="de-DE" sz="900" kern="1200" noProof="1">
                <a:solidFill>
                  <a:schemeClr val="tx1"/>
                </a:solidFill>
                <a:latin typeface="Arial"/>
                <a:ea typeface="MS PGothic" pitchFamily="34" charset="-128"/>
                <a:cs typeface="+mn-cs"/>
              </a:rPr>
              <a:t>UNIX, X/Open, OSF/1 und Motif sind eingetragene Marken der Open Group.</a:t>
            </a:r>
          </a:p>
          <a:p>
            <a:pPr marL="0" indent="0" algn="l" defTabSz="914400" rtl="0" eaLnBrk="1" latinLnBrk="0" hangingPunct="1">
              <a:lnSpc>
                <a:spcPct val="100000"/>
              </a:lnSpc>
              <a:spcBef>
                <a:spcPts val="400"/>
              </a:spcBef>
            </a:pPr>
            <a:r>
              <a:rPr lang="de-DE" sz="900" kern="1200" noProof="1">
                <a:solidFill>
                  <a:schemeClr val="tx1"/>
                </a:solidFill>
                <a:latin typeface="Arial"/>
                <a:ea typeface="MS PGothic" pitchFamily="34" charset="-128"/>
                <a:cs typeface="+mn-cs"/>
              </a:rPr>
              <a:t>Citrix, ICA, Program Neighborhood, MetaFrame, WinFrame, VideoFrame und MultiWin sind Marken oder eingetragene Marken von Citrix Systems, Inc.</a:t>
            </a:r>
          </a:p>
        </p:txBody>
      </p:sp>
      <p:sp>
        <p:nvSpPr>
          <p:cNvPr id="8" name="TextBox 7"/>
          <p:cNvSpPr txBox="1"/>
          <p:nvPr userDrawn="1"/>
        </p:nvSpPr>
        <p:spPr bwMode="gray">
          <a:xfrm>
            <a:off x="4654800" y="1692000"/>
            <a:ext cx="4165200" cy="3631763"/>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400"/>
              </a:spcBef>
              <a:spcAft>
                <a:spcPts val="0"/>
              </a:spcAft>
              <a:buClrTx/>
              <a:buSzTx/>
              <a:buFontTx/>
              <a:buNone/>
              <a:tabLst/>
              <a:defRPr/>
            </a:pPr>
            <a:r>
              <a:rPr lang="de-DE" sz="900" kern="1200" noProof="1">
                <a:solidFill>
                  <a:schemeClr val="tx1"/>
                </a:solidFill>
                <a:latin typeface="Arial"/>
                <a:ea typeface="MS PGothic" pitchFamily="34" charset="-128"/>
                <a:cs typeface="+mn-cs"/>
              </a:rPr>
              <a:t>HTML, XML, XHTML und W3C sind Marken oder eingetragene Marken des W3C</a:t>
            </a:r>
            <a:r>
              <a:rPr lang="de-DE" sz="900" kern="1200" baseline="30000" noProof="1">
                <a:solidFill>
                  <a:schemeClr val="tx1"/>
                </a:solidFill>
                <a:latin typeface="Arial"/>
                <a:ea typeface="MS PGothic" pitchFamily="34" charset="-128"/>
                <a:cs typeface="+mn-cs"/>
              </a:rPr>
              <a:t>®</a:t>
            </a:r>
            <a:r>
              <a:rPr lang="de-DE" sz="900" kern="1200" noProof="1">
                <a:solidFill>
                  <a:schemeClr val="tx1"/>
                </a:solidFill>
                <a:latin typeface="Arial"/>
                <a:ea typeface="MS PGothic" pitchFamily="34" charset="-128"/>
                <a:cs typeface="+mn-cs"/>
              </a:rPr>
              <a:t>, World Wide Web Consortium, Massachusetts Institute of Technology.</a:t>
            </a:r>
          </a:p>
          <a:p>
            <a:pPr marL="0" indent="0" algn="l" defTabSz="914400" rtl="0" eaLnBrk="1" latinLnBrk="0" hangingPunct="1">
              <a:lnSpc>
                <a:spcPct val="100000"/>
              </a:lnSpc>
              <a:spcBef>
                <a:spcPts val="400"/>
              </a:spcBef>
            </a:pPr>
            <a:r>
              <a:rPr lang="de-DE" sz="900" kern="1200" noProof="1">
                <a:solidFill>
                  <a:schemeClr val="tx1"/>
                </a:solidFill>
                <a:latin typeface="Arial"/>
                <a:ea typeface="MS PGothic" pitchFamily="34" charset="-128"/>
                <a:cs typeface="+mn-cs"/>
              </a:rPr>
              <a:t>SAP, R/3, SAP NetWeaver, Duet, PartnerEdge, ByDesign, SAP BusinessObjects Explorer, StreamWork und weitere im Text erwähnte SAP-Produkte und ­Dienstleistungen sowie die entsprechenden Logos sind Marken oder eingetragene Marken der SAP AG in Deutschland und anderen Ländern.</a:t>
            </a:r>
          </a:p>
          <a:p>
            <a:pPr marL="0" indent="0" algn="l" defTabSz="914400" rtl="0" eaLnBrk="1" fontAlgn="t" latinLnBrk="0" hangingPunct="1">
              <a:lnSpc>
                <a:spcPct val="100000"/>
              </a:lnSpc>
              <a:spcBef>
                <a:spcPts val="400"/>
              </a:spcBef>
            </a:pPr>
            <a:r>
              <a:rPr lang="de-DE" sz="900" kern="1200" noProof="1">
                <a:solidFill>
                  <a:schemeClr val="tx1"/>
                </a:solidFill>
                <a:latin typeface="Arial"/>
                <a:ea typeface="MS PGothic" pitchFamily="34" charset="-128"/>
                <a:cs typeface="+mn-cs"/>
              </a:rPr>
              <a:t>Business Objects und das Business-Objects-Logo, BusinessObjects, Crystal Reports, Crystal Decisions, Web Intelligence, Xcelsius und andere im Text erwähnte Business-Objects-Produkte und ­Dienstleistungen sowie die entsprechenden Logos sind Marken oder eingetragene Marken der Business Objects Software Ltd. Business Objects ist ein Unternehmen der SAP AG.</a:t>
            </a:r>
          </a:p>
          <a:p>
            <a:pPr marL="0" indent="0" algn="l" defTabSz="914400" rtl="0" eaLnBrk="1" latinLnBrk="0" hangingPunct="1">
              <a:lnSpc>
                <a:spcPct val="100000"/>
              </a:lnSpc>
              <a:spcBef>
                <a:spcPts val="400"/>
              </a:spcBef>
            </a:pPr>
            <a:r>
              <a:rPr lang="de-DE" sz="900" kern="1200" noProof="1">
                <a:solidFill>
                  <a:schemeClr val="tx1"/>
                </a:solidFill>
                <a:latin typeface="Arial"/>
                <a:ea typeface="MS PGothic" pitchFamily="34" charset="-128"/>
                <a:cs typeface="+mn-cs"/>
              </a:rPr>
              <a:t>Sybase und Adaptive Server, iAnywhere, Sybase 365, SQL Anywhere und weitere im Text erwähnte Sybase-Produkte und -Dienstleistungen sowie die entsprechenden Logos sind Marken oder eingetragene Marken der Sybase Inc. Sybase ist ein Unternehmen der SAP AG.</a:t>
            </a:r>
          </a:p>
          <a:p>
            <a:pPr marL="0" indent="0" algn="l" defTabSz="914400" rtl="0" eaLnBrk="1" latinLnBrk="0" hangingPunct="1">
              <a:lnSpc>
                <a:spcPct val="100000"/>
              </a:lnSpc>
              <a:spcBef>
                <a:spcPts val="400"/>
              </a:spcBef>
            </a:pPr>
            <a:r>
              <a:rPr lang="de-DE" sz="900" kern="1200" noProof="1">
                <a:solidFill>
                  <a:schemeClr val="tx1"/>
                </a:solidFill>
                <a:latin typeface="Arial"/>
                <a:ea typeface="MS PGothic" pitchFamily="34" charset="-128"/>
                <a:cs typeface="+mn-cs"/>
              </a:rPr>
              <a:t>Alle anderen Namen von Produkten und Dienstleistungen sind Marken der jeweiligen Firmen. Die Angaben im Text sind unverbindlich und dienen lediglich zu Informationszwecken. Produkte können länderspezifische Unterschiede aufweisen.</a:t>
            </a:r>
          </a:p>
          <a:p>
            <a:pPr marL="0" indent="0" algn="l" defTabSz="914400" rtl="0" eaLnBrk="1" latinLnBrk="0" hangingPunct="1">
              <a:lnSpc>
                <a:spcPct val="100000"/>
              </a:lnSpc>
              <a:spcBef>
                <a:spcPts val="400"/>
              </a:spcBef>
            </a:pPr>
            <a:r>
              <a:rPr lang="de-DE" sz="900" kern="1200" noProof="1">
                <a:solidFill>
                  <a:schemeClr val="tx1"/>
                </a:solidFill>
                <a:latin typeface="Arial"/>
                <a:ea typeface="MS PGothic" pitchFamily="34" charset="-128"/>
                <a:cs typeface="+mn-cs"/>
              </a:rPr>
              <a:t>Die in dieser Publikation enthaltene Information ist Eigentum der SAP. Weitergabe und Vervielfältigung dieser Publikation oder von Teilen daraus sind, zu welchem Zweck und in welcher Form auch immer, nur mit ausdrücklicher schriftlicher Genehmigung durch SAP AG gestattet.</a:t>
            </a:r>
          </a:p>
          <a:p>
            <a:pPr marL="0" indent="0" algn="l" defTabSz="914400" rtl="0" eaLnBrk="1" latinLnBrk="0" hangingPunct="1">
              <a:lnSpc>
                <a:spcPct val="100000"/>
              </a:lnSpc>
              <a:spcBef>
                <a:spcPts val="400"/>
              </a:spcBef>
            </a:pPr>
            <a:endParaRPr lang="de-DE" sz="900" kern="1200" noProof="1">
              <a:solidFill>
                <a:schemeClr val="tx1"/>
              </a:solidFill>
              <a:latin typeface="Arial"/>
              <a:ea typeface="MS PGothic" pitchFamily="34" charset="-128"/>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Speaker’s Name/Department (delete if not needed)</a:t>
            </a:r>
            <a:br>
              <a:rPr lang="en-US" dirty="0"/>
            </a:br>
            <a:r>
              <a:rPr lang="en-US" dirty="0"/>
              <a:t>Month 00, 2011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Speaker’s Name/Department (delete if not needed)</a:t>
            </a:r>
            <a:br>
              <a:rPr lang="en-US" dirty="0"/>
            </a:br>
            <a:r>
              <a:rPr lang="en-US" dirty="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a:t>Alternate Presentation Title</a:t>
            </a:r>
            <a:br>
              <a:rPr lang="en-US" sz="3000" dirty="0"/>
            </a:br>
            <a:r>
              <a:rPr lang="en-US" sz="3000" dirty="0"/>
              <a:t>Breaks to Two Lines</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1"/>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Agenda</a:t>
            </a:r>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27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45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a:buClr>
                <a:schemeClr val="accent2"/>
              </a:buClr>
              <a:buFont typeface="Courier New" pitchFamily="49" charset="0"/>
              <a:buChar char="o"/>
              <a:defRPr/>
            </a:lvl5pPr>
          </a:lstStyle>
          <a:p>
            <a:pPr lvl="0"/>
            <a:r>
              <a:rPr lang="en-US" dirty="0"/>
              <a:t>Agenda Item/Divider Headline</a:t>
            </a:r>
          </a:p>
          <a:p>
            <a:pPr lvl="1"/>
            <a:r>
              <a:rPr lang="en-US" dirty="0"/>
              <a:t>Details</a:t>
            </a:r>
          </a:p>
          <a:p>
            <a:pPr lvl="2"/>
            <a:r>
              <a:rPr lang="en-US" dirty="0"/>
              <a:t>Third Level</a:t>
            </a:r>
          </a:p>
          <a:p>
            <a:pPr lvl="4"/>
            <a:r>
              <a:rPr lang="en-US" dirty="0"/>
              <a:t>Fourth Level</a:t>
            </a:r>
          </a:p>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181035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a:solidFill>
                  <a:schemeClr val="bg1"/>
                </a:solidFill>
              </a:rPr>
              <a:t>2011 SAP AG.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5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20"/>
        </a:spcBef>
        <a:buClr>
          <a:schemeClr val="accent1"/>
        </a:buClr>
        <a:buSzPct val="100000"/>
        <a:buFont typeface="Wingdings" pitchFamily="2" charset="2"/>
        <a:buChar char=""/>
        <a:defRPr sz="1600" kern="1200">
          <a:solidFill>
            <a:schemeClr val="tx1"/>
          </a:solidFill>
          <a:latin typeface="+mn-lt"/>
          <a:ea typeface="+mn-ea"/>
          <a:cs typeface="+mn-cs"/>
        </a:defRPr>
      </a:lvl3pPr>
      <a:lvl4pPr marL="447675" indent="-177800" algn="l" defTabSz="914400" rtl="0" eaLnBrk="1" latinLnBrk="0" hangingPunct="1">
        <a:spcBef>
          <a:spcPts val="420"/>
        </a:spcBef>
        <a:buClr>
          <a:schemeClr val="accent2"/>
        </a:buClr>
        <a:buSzPct val="100000"/>
        <a:buFont typeface="Arial" pitchFamily="34" charset="0"/>
        <a:buChar char="–"/>
        <a:defRPr sz="14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s://fiorilaunchpad.sap.com/sites#Help-Create&amp;/create/YHRR/null/null/03/null/null/"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Templates_Guidelines\eOn\Templates\2011\Corporate\PSD_Bilder_rechts\titelbild2.jpg"/>
          <p:cNvPicPr>
            <a:picLocks noChangeAspect="1" noChangeArrowheads="1"/>
          </p:cNvPicPr>
          <p:nvPr/>
        </p:nvPicPr>
        <p:blipFill>
          <a:blip r:embed="rId3" cstate="print"/>
          <a:srcRect/>
          <a:stretch>
            <a:fillRect/>
          </a:stretch>
        </p:blipFill>
        <p:spPr bwMode="auto">
          <a:xfrm>
            <a:off x="0" y="19050"/>
            <a:ext cx="9144000" cy="6858000"/>
          </a:xfrm>
          <a:prstGeom prst="rect">
            <a:avLst/>
          </a:prstGeom>
          <a:noFill/>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br>
              <a:rPr lang="en-US" sz="3200" dirty="0">
                <a:solidFill>
                  <a:schemeClr val="accent1"/>
                </a:solidFill>
              </a:rPr>
            </a:br>
            <a:r>
              <a:rPr lang="en-US" sz="3200" dirty="0">
                <a:solidFill>
                  <a:schemeClr val="accent1"/>
                </a:solidFill>
              </a:rPr>
              <a:t>Online Investments Declaration</a:t>
            </a:r>
            <a:br>
              <a:rPr lang="en-US" dirty="0">
                <a:solidFill>
                  <a:schemeClr val="accent1"/>
                </a:solidFill>
                <a:latin typeface="Calibri" pitchFamily="34" charset="0"/>
              </a:rPr>
            </a:br>
            <a:endParaRPr lang="en-US" dirty="0">
              <a:solidFill>
                <a:srgbClr val="002060"/>
              </a:solidFill>
              <a:latin typeface="Calibri" pitchFamily="34" charset="0"/>
            </a:endParaRPr>
          </a:p>
        </p:txBody>
      </p:sp>
      <p:sp>
        <p:nvSpPr>
          <p:cNvPr id="9" name="Rectangle 8"/>
          <p:cNvSpPr/>
          <p:nvPr/>
        </p:nvSpPr>
        <p:spPr>
          <a:xfrm>
            <a:off x="414000" y="1359674"/>
            <a:ext cx="5105400" cy="954107"/>
          </a:xfrm>
          <a:prstGeom prst="rect">
            <a:avLst/>
          </a:prstGeom>
        </p:spPr>
        <p:txBody>
          <a:bodyPr wrap="square">
            <a:spAutoFit/>
          </a:bodyPr>
          <a:lstStyle/>
          <a:p>
            <a:pPr>
              <a:spcBef>
                <a:spcPct val="0"/>
              </a:spcBef>
              <a:buNone/>
            </a:pPr>
            <a:r>
              <a:rPr lang="en-US" sz="2800" b="1" dirty="0">
                <a:solidFill>
                  <a:srgbClr val="2B3F7B"/>
                </a:solidFill>
                <a:latin typeface="Calibri" pitchFamily="34" charset="0"/>
              </a:rPr>
              <a:t>Global Payroll </a:t>
            </a:r>
          </a:p>
          <a:p>
            <a:pPr>
              <a:spcBef>
                <a:spcPct val="0"/>
              </a:spcBef>
              <a:buNone/>
            </a:pPr>
            <a:endParaRPr lang="en-US" sz="28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a:extLst>
              <a:ext uri="{FF2B5EF4-FFF2-40B4-BE49-F238E27FC236}">
                <a16:creationId xmlns:a16="http://schemas.microsoft.com/office/drawing/2014/main" id="{7F642C14-1831-423E-B56F-DA83A31F197C}"/>
              </a:ext>
            </a:extLst>
          </p:cNvPr>
          <p:cNvSpPr>
            <a:spLocks noGrp="1" noChangeArrowheads="1"/>
          </p:cNvSpPr>
          <p:nvPr>
            <p:ph type="ctrTitle"/>
          </p:nvPr>
        </p:nvSpPr>
        <p:spPr>
          <a:xfrm>
            <a:off x="323850" y="2444750"/>
            <a:ext cx="8496300" cy="738188"/>
          </a:xfrm>
        </p:spPr>
        <p:txBody>
          <a:bodyPr/>
          <a:lstStyle/>
          <a:p>
            <a:pPr eaLnBrk="1" hangingPunct="1"/>
            <a:r>
              <a:rPr lang="en-US" altLang="en-US"/>
              <a:t>Thank You!</a:t>
            </a:r>
            <a:br>
              <a:rPr lang="en-US" altLang="en-US"/>
            </a:br>
            <a:br>
              <a:rPr lang="en-US" altLang="en-US"/>
            </a:br>
            <a:endParaRPr lang="en-US" altLang="en-US"/>
          </a:p>
        </p:txBody>
      </p:sp>
      <p:sp>
        <p:nvSpPr>
          <p:cNvPr id="25603" name="Text Placeholder 2">
            <a:extLst>
              <a:ext uri="{FF2B5EF4-FFF2-40B4-BE49-F238E27FC236}">
                <a16:creationId xmlns:a16="http://schemas.microsoft.com/office/drawing/2014/main" id="{84C72780-C7D8-417A-BAAB-2A8DE27BFD27}"/>
              </a:ext>
            </a:extLst>
          </p:cNvPr>
          <p:cNvSpPr>
            <a:spLocks noGrp="1" noChangeArrowheads="1"/>
          </p:cNvSpPr>
          <p:nvPr>
            <p:ph type="body" sz="quarter" idx="10"/>
          </p:nvPr>
        </p:nvSpPr>
        <p:spPr>
          <a:xfrm>
            <a:off x="323850" y="4603750"/>
            <a:ext cx="8496300" cy="1477963"/>
          </a:xfrm>
        </p:spPr>
        <p:txBody>
          <a:bodyPr/>
          <a:lstStyle/>
          <a:p>
            <a:pPr>
              <a:spcBef>
                <a:spcPct val="0"/>
              </a:spcBef>
            </a:pPr>
            <a:r>
              <a:rPr lang="en-US" sz="2400" b="1" dirty="0">
                <a:latin typeface="Calibri" pitchFamily="34" charset="0"/>
                <a:hlinkClick r:id="rId3"/>
              </a:rPr>
              <a:t>HRdirect</a:t>
            </a:r>
            <a:r>
              <a:rPr lang="en-US" sz="2400" b="1" dirty="0">
                <a:latin typeface="Calibri" pitchFamily="34" charset="0"/>
              </a:rPr>
              <a:t> ticket</a:t>
            </a:r>
            <a:endParaRPr lang="en-US" sz="2400" dirty="0"/>
          </a:p>
          <a:p>
            <a:pPr eaLnBrk="1" hangingPunct="1">
              <a:spcBef>
                <a:spcPct val="0"/>
              </a:spcBef>
            </a:pPr>
            <a:endParaRPr lang="en-US" altLang="en-US" sz="1500" b="1" dirty="0">
              <a:latin typeface="Calibri" panose="020F0502020204030204" pitchFamily="34" charset="0"/>
            </a:endParaRPr>
          </a:p>
          <a:p>
            <a:pPr lvl="1" eaLnBrk="1" hangingPunct="1"/>
            <a:r>
              <a:rPr lang="en-US" altLang="en-US" sz="1500" b="1" dirty="0">
                <a:latin typeface="Calibri" panose="020F0502020204030204" pitchFamily="34" charset="0"/>
              </a:rPr>
              <a:t> </a:t>
            </a:r>
          </a:p>
        </p:txBody>
      </p:sp>
    </p:spTree>
    <p:extLst>
      <p:ext uri="{BB962C8B-B14F-4D97-AF65-F5344CB8AC3E}">
        <p14:creationId xmlns:p14="http://schemas.microsoft.com/office/powerpoint/2010/main" val="212853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650" y="387000"/>
            <a:ext cx="8496000" cy="756000"/>
          </a:xfrm>
        </p:spPr>
        <p:txBody>
          <a:bodyPr/>
          <a:lstStyle/>
          <a:p>
            <a:r>
              <a:rPr lang="en-US" dirty="0">
                <a:solidFill>
                  <a:schemeClr val="accent1"/>
                </a:solidFill>
              </a:rPr>
              <a:t>Investment proposal – Landing screen</a:t>
            </a:r>
            <a:endParaRPr lang="en-US" dirty="0"/>
          </a:p>
        </p:txBody>
      </p:sp>
      <p:pic>
        <p:nvPicPr>
          <p:cNvPr id="4" name="Picture 3">
            <a:extLst>
              <a:ext uri="{FF2B5EF4-FFF2-40B4-BE49-F238E27FC236}">
                <a16:creationId xmlns:a16="http://schemas.microsoft.com/office/drawing/2014/main" id="{D77BCE55-1162-4012-B8F3-4E1C461724CA}"/>
              </a:ext>
            </a:extLst>
          </p:cNvPr>
          <p:cNvPicPr>
            <a:picLocks noChangeAspect="1"/>
          </p:cNvPicPr>
          <p:nvPr/>
        </p:nvPicPr>
        <p:blipFill>
          <a:blip r:embed="rId2"/>
          <a:stretch>
            <a:fillRect/>
          </a:stretch>
        </p:blipFill>
        <p:spPr>
          <a:xfrm>
            <a:off x="340242" y="1761415"/>
            <a:ext cx="7697972" cy="2803541"/>
          </a:xfrm>
          <a:prstGeom prst="rect">
            <a:avLst/>
          </a:prstGeom>
        </p:spPr>
      </p:pic>
      <p:sp>
        <p:nvSpPr>
          <p:cNvPr id="6" name="Speech Bubble: Oval 5">
            <a:extLst>
              <a:ext uri="{FF2B5EF4-FFF2-40B4-BE49-F238E27FC236}">
                <a16:creationId xmlns:a16="http://schemas.microsoft.com/office/drawing/2014/main" id="{59361792-7678-47EA-9100-EE23D5116916}"/>
              </a:ext>
            </a:extLst>
          </p:cNvPr>
          <p:cNvSpPr/>
          <p:nvPr/>
        </p:nvSpPr>
        <p:spPr bwMode="gray">
          <a:xfrm>
            <a:off x="2700670" y="3646967"/>
            <a:ext cx="1605516" cy="382773"/>
          </a:xfrm>
          <a:prstGeom prst="wedgeEllipseCallout">
            <a:avLst>
              <a:gd name="adj1" fmla="val -64855"/>
              <a:gd name="adj2" fmla="val 100325"/>
            </a:avLst>
          </a:prstGeom>
          <a:solidFill>
            <a:schemeClr val="bg1"/>
          </a:solidFill>
          <a:ln w="1905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00" b="1" i="0" u="none" strike="noStrike" kern="0" cap="none" spc="0" normalizeH="0" baseline="0" noProof="0" dirty="0">
                <a:ln>
                  <a:noFill/>
                </a:ln>
                <a:effectLst/>
                <a:uLnTx/>
                <a:uFillTx/>
                <a:ea typeface="Arial Unicode MS" pitchFamily="34" charset="-128"/>
                <a:cs typeface="Arial Unicode MS" pitchFamily="34" charset="-128"/>
              </a:rPr>
              <a:t>Click on create</a:t>
            </a:r>
          </a:p>
        </p:txBody>
      </p:sp>
    </p:spTree>
    <p:extLst>
      <p:ext uri="{BB962C8B-B14F-4D97-AF65-F5344CB8AC3E}">
        <p14:creationId xmlns:p14="http://schemas.microsoft.com/office/powerpoint/2010/main" val="2462815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650" y="387000"/>
            <a:ext cx="8496000" cy="756000"/>
          </a:xfrm>
        </p:spPr>
        <p:txBody>
          <a:bodyPr/>
          <a:lstStyle/>
          <a:p>
            <a:r>
              <a:rPr lang="en-US" dirty="0">
                <a:solidFill>
                  <a:schemeClr val="accent1"/>
                </a:solidFill>
              </a:rPr>
              <a:t>Investment proposal – IT declaration Type selection</a:t>
            </a:r>
            <a:endParaRPr lang="en-US" dirty="0"/>
          </a:p>
        </p:txBody>
      </p:sp>
      <p:pic>
        <p:nvPicPr>
          <p:cNvPr id="5" name="Picture 4">
            <a:extLst>
              <a:ext uri="{FF2B5EF4-FFF2-40B4-BE49-F238E27FC236}">
                <a16:creationId xmlns:a16="http://schemas.microsoft.com/office/drawing/2014/main" id="{4721DA6E-F4E6-43C8-96C4-23F22BF67111}"/>
              </a:ext>
            </a:extLst>
          </p:cNvPr>
          <p:cNvPicPr/>
          <p:nvPr/>
        </p:nvPicPr>
        <p:blipFill>
          <a:blip r:embed="rId2"/>
          <a:stretch>
            <a:fillRect/>
          </a:stretch>
        </p:blipFill>
        <p:spPr>
          <a:xfrm>
            <a:off x="919715" y="1559596"/>
            <a:ext cx="6671931" cy="3831111"/>
          </a:xfrm>
          <a:prstGeom prst="rect">
            <a:avLst/>
          </a:prstGeom>
        </p:spPr>
      </p:pic>
      <p:sp>
        <p:nvSpPr>
          <p:cNvPr id="7" name="Speech Bubble: Oval 6">
            <a:extLst>
              <a:ext uri="{FF2B5EF4-FFF2-40B4-BE49-F238E27FC236}">
                <a16:creationId xmlns:a16="http://schemas.microsoft.com/office/drawing/2014/main" id="{DEE4E4CB-297A-41E1-9D0F-0274438D2F90}"/>
              </a:ext>
            </a:extLst>
          </p:cNvPr>
          <p:cNvSpPr/>
          <p:nvPr/>
        </p:nvSpPr>
        <p:spPr bwMode="gray">
          <a:xfrm>
            <a:off x="4016891" y="2243469"/>
            <a:ext cx="1979871" cy="382773"/>
          </a:xfrm>
          <a:prstGeom prst="wedgeEllipseCallout">
            <a:avLst>
              <a:gd name="adj1" fmla="val -64855"/>
              <a:gd name="adj2" fmla="val 100325"/>
            </a:avLst>
          </a:prstGeom>
          <a:solidFill>
            <a:schemeClr val="bg1"/>
          </a:solidFill>
          <a:ln w="1905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00" b="1" i="0" u="none" strike="noStrike" kern="0" cap="none" spc="0" normalizeH="0" baseline="0" noProof="0" dirty="0">
                <a:ln>
                  <a:noFill/>
                </a:ln>
                <a:effectLst/>
                <a:uLnTx/>
                <a:uFillTx/>
                <a:ea typeface="Arial Unicode MS" pitchFamily="34" charset="-128"/>
                <a:cs typeface="Arial Unicode MS" pitchFamily="34" charset="-128"/>
              </a:rPr>
              <a:t>Click here to select option</a:t>
            </a:r>
          </a:p>
        </p:txBody>
      </p:sp>
      <p:sp>
        <p:nvSpPr>
          <p:cNvPr id="8" name="Speech Bubble: Oval 7">
            <a:extLst>
              <a:ext uri="{FF2B5EF4-FFF2-40B4-BE49-F238E27FC236}">
                <a16:creationId xmlns:a16="http://schemas.microsoft.com/office/drawing/2014/main" id="{EB493BE7-B8BC-49DE-B033-0DD62F290480}"/>
              </a:ext>
            </a:extLst>
          </p:cNvPr>
          <p:cNvSpPr/>
          <p:nvPr/>
        </p:nvSpPr>
        <p:spPr bwMode="gray">
          <a:xfrm>
            <a:off x="2234164" y="1320364"/>
            <a:ext cx="2422895" cy="476538"/>
          </a:xfrm>
          <a:prstGeom prst="wedgeEllipseCallout">
            <a:avLst>
              <a:gd name="adj1" fmla="val -64855"/>
              <a:gd name="adj2" fmla="val 100325"/>
            </a:avLst>
          </a:prstGeom>
          <a:solidFill>
            <a:schemeClr val="bg1"/>
          </a:solidFill>
          <a:ln w="19050" algn="ctr">
            <a:solidFill>
              <a:srgbClr val="FF0000"/>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900" b="1" i="0" u="none" strike="noStrike" kern="0" cap="none" spc="0" normalizeH="0" baseline="0" noProof="0" dirty="0">
                <a:ln>
                  <a:noFill/>
                </a:ln>
                <a:effectLst/>
                <a:uLnTx/>
                <a:uFillTx/>
                <a:ea typeface="Arial Unicode MS" pitchFamily="34" charset="-128"/>
                <a:cs typeface="Arial Unicode MS" pitchFamily="34" charset="-128"/>
              </a:rPr>
              <a:t>Click next, once declaration type is selected</a:t>
            </a:r>
          </a:p>
        </p:txBody>
      </p:sp>
    </p:spTree>
    <p:extLst>
      <p:ext uri="{BB962C8B-B14F-4D97-AF65-F5344CB8AC3E}">
        <p14:creationId xmlns:p14="http://schemas.microsoft.com/office/powerpoint/2010/main" val="3830494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Investment proposal – 80c declarations</a:t>
            </a:r>
            <a:endParaRPr lang="en-US" dirty="0"/>
          </a:p>
        </p:txBody>
      </p:sp>
      <p:pic>
        <p:nvPicPr>
          <p:cNvPr id="4" name="Picture 3">
            <a:extLst>
              <a:ext uri="{FF2B5EF4-FFF2-40B4-BE49-F238E27FC236}">
                <a16:creationId xmlns:a16="http://schemas.microsoft.com/office/drawing/2014/main" id="{1463B300-049D-4B73-83E2-596DD26EDEAF}"/>
              </a:ext>
            </a:extLst>
          </p:cNvPr>
          <p:cNvPicPr/>
          <p:nvPr/>
        </p:nvPicPr>
        <p:blipFill>
          <a:blip r:embed="rId2">
            <a:extLst>
              <a:ext uri="{28A0092B-C50C-407E-A947-70E740481C1C}">
                <a14:useLocalDpi xmlns:a14="http://schemas.microsoft.com/office/drawing/2010/main" val="0"/>
              </a:ext>
            </a:extLst>
          </a:blip>
          <a:stretch>
            <a:fillRect/>
          </a:stretch>
        </p:blipFill>
        <p:spPr>
          <a:xfrm>
            <a:off x="440958" y="1432295"/>
            <a:ext cx="7304566" cy="4610100"/>
          </a:xfrm>
          <a:prstGeom prst="rect">
            <a:avLst/>
          </a:prstGeom>
        </p:spPr>
      </p:pic>
      <p:sp>
        <p:nvSpPr>
          <p:cNvPr id="5" name="Speech Bubble: Oval 4">
            <a:extLst>
              <a:ext uri="{FF2B5EF4-FFF2-40B4-BE49-F238E27FC236}">
                <a16:creationId xmlns:a16="http://schemas.microsoft.com/office/drawing/2014/main" id="{02759387-2DCA-4F23-8A99-E78EC9C7414C}"/>
              </a:ext>
            </a:extLst>
          </p:cNvPr>
          <p:cNvSpPr/>
          <p:nvPr/>
        </p:nvSpPr>
        <p:spPr bwMode="gray">
          <a:xfrm>
            <a:off x="7166345" y="2424223"/>
            <a:ext cx="2200939" cy="701749"/>
          </a:xfrm>
          <a:prstGeom prst="wedgeEllipseCallout">
            <a:avLst>
              <a:gd name="adj1" fmla="val -56807"/>
              <a:gd name="adj2" fmla="val 130150"/>
            </a:avLst>
          </a:prstGeom>
          <a:solidFill>
            <a:schemeClr val="bg1"/>
          </a:solidFill>
          <a:ln w="19050" algn="ctr">
            <a:solidFill>
              <a:srgbClr val="FF0000"/>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900" b="1" i="0" u="none" strike="noStrike" kern="0" cap="none" spc="0" normalizeH="0" baseline="0" noProof="0" dirty="0">
                <a:ln>
                  <a:noFill/>
                </a:ln>
                <a:effectLst/>
                <a:uLnTx/>
                <a:uFillTx/>
                <a:ea typeface="Arial Unicode MS" pitchFamily="34" charset="-128"/>
                <a:cs typeface="Arial Unicode MS" pitchFamily="34" charset="-128"/>
              </a:rPr>
              <a:t>Enter proposed amount for each investment done by you</a:t>
            </a:r>
          </a:p>
        </p:txBody>
      </p:sp>
      <p:sp>
        <p:nvSpPr>
          <p:cNvPr id="8" name="Speech Bubble: Oval 7">
            <a:extLst>
              <a:ext uri="{FF2B5EF4-FFF2-40B4-BE49-F238E27FC236}">
                <a16:creationId xmlns:a16="http://schemas.microsoft.com/office/drawing/2014/main" id="{BEDF4291-706D-4ABF-8966-C4ABFDBEED4A}"/>
              </a:ext>
            </a:extLst>
          </p:cNvPr>
          <p:cNvSpPr/>
          <p:nvPr/>
        </p:nvSpPr>
        <p:spPr bwMode="gray">
          <a:xfrm>
            <a:off x="907312" y="5209953"/>
            <a:ext cx="1867786" cy="350876"/>
          </a:xfrm>
          <a:prstGeom prst="wedgeEllipseCallout">
            <a:avLst>
              <a:gd name="adj1" fmla="val -57773"/>
              <a:gd name="adj2" fmla="val 111592"/>
            </a:avLst>
          </a:prstGeom>
          <a:solidFill>
            <a:schemeClr val="bg1"/>
          </a:solidFill>
          <a:ln w="19050" algn="ctr">
            <a:solidFill>
              <a:srgbClr val="FF0000"/>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900" b="1" i="0" u="none" strike="noStrike" kern="0" cap="none" spc="0" normalizeH="0" baseline="0" noProof="0" dirty="0">
                <a:ln>
                  <a:noFill/>
                </a:ln>
                <a:effectLst/>
                <a:uLnTx/>
                <a:uFillTx/>
                <a:ea typeface="Arial Unicode MS" pitchFamily="34" charset="-128"/>
                <a:cs typeface="Arial Unicode MS" pitchFamily="34" charset="-128"/>
              </a:rPr>
              <a:t>Tick the check box</a:t>
            </a:r>
          </a:p>
        </p:txBody>
      </p:sp>
    </p:spTree>
    <p:extLst>
      <p:ext uri="{BB962C8B-B14F-4D97-AF65-F5344CB8AC3E}">
        <p14:creationId xmlns:p14="http://schemas.microsoft.com/office/powerpoint/2010/main" val="1871155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000" y="345266"/>
            <a:ext cx="8496000" cy="686093"/>
          </a:xfrm>
        </p:spPr>
        <p:txBody>
          <a:bodyPr/>
          <a:lstStyle/>
          <a:p>
            <a:r>
              <a:rPr lang="en-US" dirty="0">
                <a:solidFill>
                  <a:schemeClr val="accent1"/>
                </a:solidFill>
              </a:rPr>
              <a:t>Investment proposal – House Rent Declaration</a:t>
            </a:r>
            <a:endParaRPr lang="en-US" dirty="0"/>
          </a:p>
        </p:txBody>
      </p:sp>
      <p:pic>
        <p:nvPicPr>
          <p:cNvPr id="8" name="Picture 7">
            <a:extLst>
              <a:ext uri="{FF2B5EF4-FFF2-40B4-BE49-F238E27FC236}">
                <a16:creationId xmlns:a16="http://schemas.microsoft.com/office/drawing/2014/main" id="{6A4C0BEE-4FEC-44B2-A907-55439C35B5ED}"/>
              </a:ext>
            </a:extLst>
          </p:cNvPr>
          <p:cNvPicPr>
            <a:picLocks noChangeAspect="1"/>
          </p:cNvPicPr>
          <p:nvPr/>
        </p:nvPicPr>
        <p:blipFill>
          <a:blip r:embed="rId2"/>
          <a:stretch>
            <a:fillRect/>
          </a:stretch>
        </p:blipFill>
        <p:spPr>
          <a:xfrm>
            <a:off x="324000" y="1297172"/>
            <a:ext cx="6730899" cy="5263116"/>
          </a:xfrm>
          <a:prstGeom prst="rect">
            <a:avLst/>
          </a:prstGeom>
        </p:spPr>
      </p:pic>
      <p:sp>
        <p:nvSpPr>
          <p:cNvPr id="9" name="Speech Bubble: Oval 8">
            <a:extLst>
              <a:ext uri="{FF2B5EF4-FFF2-40B4-BE49-F238E27FC236}">
                <a16:creationId xmlns:a16="http://schemas.microsoft.com/office/drawing/2014/main" id="{F6E543A6-6FDF-498D-82D8-A13AE3547694}"/>
              </a:ext>
            </a:extLst>
          </p:cNvPr>
          <p:cNvSpPr/>
          <p:nvPr/>
        </p:nvSpPr>
        <p:spPr bwMode="gray">
          <a:xfrm>
            <a:off x="4263322" y="1690858"/>
            <a:ext cx="1924050" cy="563245"/>
          </a:xfrm>
          <a:prstGeom prst="wedgeEllipseCallout">
            <a:avLst>
              <a:gd name="adj1" fmla="val -61155"/>
              <a:gd name="adj2" fmla="val 124089"/>
            </a:avLst>
          </a:prstGeom>
          <a:solidFill>
            <a:schemeClr val="bg1"/>
          </a:solidFill>
          <a:ln w="19050" algn="ctr">
            <a:solidFill>
              <a:srgbClr val="FF0000"/>
            </a:solidFill>
            <a:miter lim="800000"/>
            <a:headEnd/>
            <a:tailEnd/>
          </a:ln>
        </p:spPr>
        <p:txBody>
          <a:bodyPr rot="0" spcFirstLastPara="0" vert="horz" wrap="square" lIns="90000" tIns="72000" rIns="90000" bIns="72000" numCol="1" spcCol="0" rtlCol="0" fromWordArt="0" anchor="ctr" anchorCtr="0" forceAA="0" compatLnSpc="1">
            <a:prstTxWarp prst="textNoShape">
              <a:avLst/>
            </a:prstTxWarp>
            <a:noAutofit/>
          </a:bodyPr>
          <a:lstStyle/>
          <a:p>
            <a:pPr marL="0" marR="0" fontAlgn="base">
              <a:spcBef>
                <a:spcPts val="540"/>
              </a:spcBef>
              <a:spcAft>
                <a:spcPts val="0"/>
              </a:spcAft>
            </a:pPr>
            <a:r>
              <a:rPr lang="en-US" sz="900" b="1">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Enter proposed  monthly rent amount</a:t>
            </a:r>
            <a:endParaRPr lang="en-US" sz="1200">
              <a:effectLst/>
              <a:latin typeface="Times New Roman" panose="02020603050405020304" pitchFamily="18" charset="0"/>
              <a:ea typeface="Times New Roman" panose="02020603050405020304" pitchFamily="18" charset="0"/>
            </a:endParaRPr>
          </a:p>
        </p:txBody>
      </p:sp>
      <p:sp>
        <p:nvSpPr>
          <p:cNvPr id="11" name="Speech Bubble: Oval 10">
            <a:extLst>
              <a:ext uri="{FF2B5EF4-FFF2-40B4-BE49-F238E27FC236}">
                <a16:creationId xmlns:a16="http://schemas.microsoft.com/office/drawing/2014/main" id="{A7657FFC-488B-4F88-AFFA-FE5EC44F097E}"/>
              </a:ext>
            </a:extLst>
          </p:cNvPr>
          <p:cNvSpPr/>
          <p:nvPr/>
        </p:nvSpPr>
        <p:spPr bwMode="gray">
          <a:xfrm>
            <a:off x="822252" y="5741581"/>
            <a:ext cx="1867786" cy="350876"/>
          </a:xfrm>
          <a:prstGeom prst="wedgeEllipseCallout">
            <a:avLst>
              <a:gd name="adj1" fmla="val -57773"/>
              <a:gd name="adj2" fmla="val 111592"/>
            </a:avLst>
          </a:prstGeom>
          <a:solidFill>
            <a:schemeClr val="bg1"/>
          </a:solidFill>
          <a:ln w="19050" algn="ctr">
            <a:solidFill>
              <a:srgbClr val="FF0000"/>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900" b="1" i="0" u="none" strike="noStrike" kern="0" cap="none" spc="0" normalizeH="0" baseline="0" noProof="0" dirty="0">
                <a:ln>
                  <a:noFill/>
                </a:ln>
                <a:effectLst/>
                <a:uLnTx/>
                <a:uFillTx/>
                <a:ea typeface="Arial Unicode MS" pitchFamily="34" charset="-128"/>
                <a:cs typeface="Arial Unicode MS" pitchFamily="34" charset="-128"/>
              </a:rPr>
              <a:t>Tick the check box</a:t>
            </a:r>
          </a:p>
        </p:txBody>
      </p:sp>
      <p:sp>
        <p:nvSpPr>
          <p:cNvPr id="12" name="Speech Bubble: Oval 11">
            <a:extLst>
              <a:ext uri="{FF2B5EF4-FFF2-40B4-BE49-F238E27FC236}">
                <a16:creationId xmlns:a16="http://schemas.microsoft.com/office/drawing/2014/main" id="{B114A2A9-1748-47AD-9C2A-C64BD5120A8A}"/>
              </a:ext>
            </a:extLst>
          </p:cNvPr>
          <p:cNvSpPr/>
          <p:nvPr/>
        </p:nvSpPr>
        <p:spPr bwMode="gray">
          <a:xfrm>
            <a:off x="5027648" y="2381693"/>
            <a:ext cx="2319449" cy="574158"/>
          </a:xfrm>
          <a:prstGeom prst="wedgeEllipseCallout">
            <a:avLst>
              <a:gd name="adj1" fmla="val -54640"/>
              <a:gd name="adj2" fmla="val 92727"/>
            </a:avLst>
          </a:prstGeom>
          <a:solidFill>
            <a:schemeClr val="bg1"/>
          </a:solidFill>
          <a:ln w="19050" algn="ctr">
            <a:solidFill>
              <a:srgbClr val="FF0000"/>
            </a:solidFill>
            <a:miter lim="800000"/>
            <a:headEnd/>
            <a:tailEnd/>
          </a:ln>
        </p:spPr>
        <p:txBody>
          <a:bodyPr rot="0" spcFirstLastPara="0" vert="horz" wrap="square" lIns="90000" tIns="72000" rIns="90000" bIns="72000" numCol="1" spcCol="0" rtlCol="0" fromWordArt="0" anchor="ctr" anchorCtr="0" forceAA="0" compatLnSpc="1">
            <a:prstTxWarp prst="textNoShape">
              <a:avLst/>
            </a:prstTxWarp>
            <a:noAutofit/>
          </a:bodyPr>
          <a:lstStyle/>
          <a:p>
            <a:pPr marL="0" marR="0" fontAlgn="base">
              <a:spcBef>
                <a:spcPts val="540"/>
              </a:spcBef>
              <a:spcAft>
                <a:spcPts val="0"/>
              </a:spcAft>
            </a:pPr>
            <a:r>
              <a:rPr lang="en-US" sz="900" b="1" dirty="0">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Enter land lord details, PAN of land lord  ( If rent amount is  &gt; 8,333.33 PM )</a:t>
            </a:r>
            <a:endParaRPr lang="en-US" sz="9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47859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Investment proposal – Income / loss from house property</a:t>
            </a:r>
            <a:endParaRPr lang="en-US" dirty="0"/>
          </a:p>
        </p:txBody>
      </p:sp>
      <p:pic>
        <p:nvPicPr>
          <p:cNvPr id="3" name="Picture 2">
            <a:extLst>
              <a:ext uri="{FF2B5EF4-FFF2-40B4-BE49-F238E27FC236}">
                <a16:creationId xmlns:a16="http://schemas.microsoft.com/office/drawing/2014/main" id="{8C15ECD3-D70E-4D37-B72F-7CB1AF97B2EB}"/>
              </a:ext>
            </a:extLst>
          </p:cNvPr>
          <p:cNvPicPr>
            <a:picLocks noChangeAspect="1"/>
          </p:cNvPicPr>
          <p:nvPr/>
        </p:nvPicPr>
        <p:blipFill>
          <a:blip r:embed="rId2"/>
          <a:stretch>
            <a:fillRect/>
          </a:stretch>
        </p:blipFill>
        <p:spPr>
          <a:xfrm>
            <a:off x="324000" y="1244009"/>
            <a:ext cx="7623544" cy="4752951"/>
          </a:xfrm>
          <a:prstGeom prst="rect">
            <a:avLst/>
          </a:prstGeom>
        </p:spPr>
      </p:pic>
      <p:sp>
        <p:nvSpPr>
          <p:cNvPr id="5" name="Speech Bubble: Oval 4">
            <a:extLst>
              <a:ext uri="{FF2B5EF4-FFF2-40B4-BE49-F238E27FC236}">
                <a16:creationId xmlns:a16="http://schemas.microsoft.com/office/drawing/2014/main" id="{2E38AEED-47F3-44BE-9336-04AF7F08EF9E}"/>
              </a:ext>
            </a:extLst>
          </p:cNvPr>
          <p:cNvSpPr/>
          <p:nvPr/>
        </p:nvSpPr>
        <p:spPr bwMode="gray">
          <a:xfrm>
            <a:off x="4795282" y="2328811"/>
            <a:ext cx="2030819" cy="627040"/>
          </a:xfrm>
          <a:prstGeom prst="wedgeEllipseCallout">
            <a:avLst>
              <a:gd name="adj1" fmla="val -59584"/>
              <a:gd name="adj2" fmla="val 112219"/>
            </a:avLst>
          </a:prstGeom>
          <a:solidFill>
            <a:schemeClr val="bg1"/>
          </a:solidFill>
          <a:ln w="19050" algn="ctr">
            <a:solidFill>
              <a:srgbClr val="FF0000"/>
            </a:solidFill>
            <a:miter lim="800000"/>
            <a:headEnd/>
            <a:tailEnd/>
          </a:ln>
        </p:spPr>
        <p:txBody>
          <a:bodyPr rot="0" spcFirstLastPara="0" vert="horz" wrap="square" lIns="90000" tIns="72000" rIns="90000" bIns="72000" numCol="1" spcCol="0" rtlCol="0" fromWordArt="0" anchor="ctr" anchorCtr="0" forceAA="0" compatLnSpc="1">
            <a:prstTxWarp prst="textNoShape">
              <a:avLst/>
            </a:prstTxWarp>
            <a:noAutofit/>
          </a:bodyPr>
          <a:lstStyle/>
          <a:p>
            <a:pPr marL="0" marR="0" fontAlgn="base">
              <a:spcBef>
                <a:spcPts val="540"/>
              </a:spcBef>
              <a:spcAft>
                <a:spcPts val="0"/>
              </a:spcAft>
            </a:pPr>
            <a:r>
              <a:rPr lang="en-US" sz="900" dirty="0">
                <a:effectLst/>
                <a:latin typeface="Arial" panose="020B0604020202020204" pitchFamily="34" charset="0"/>
                <a:ea typeface="Times New Roman" panose="02020603050405020304" pitchFamily="18" charset="0"/>
                <a:cs typeface="Arial" panose="020B0604020202020204" pitchFamily="34" charset="0"/>
              </a:rPr>
              <a:t>Select the required option and </a:t>
            </a:r>
            <a:r>
              <a:rPr lang="en-US" sz="900" dirty="0">
                <a:latin typeface="Arial" panose="020B0604020202020204" pitchFamily="34" charset="0"/>
                <a:ea typeface="Times New Roman" panose="02020603050405020304" pitchFamily="18" charset="0"/>
                <a:cs typeface="Arial" panose="020B0604020202020204" pitchFamily="34" charset="0"/>
              </a:rPr>
              <a:t>fill in all the tabs</a:t>
            </a:r>
            <a:endParaRPr lang="en-US" sz="900" dirty="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7" name="Picture 6">
            <a:extLst>
              <a:ext uri="{FF2B5EF4-FFF2-40B4-BE49-F238E27FC236}">
                <a16:creationId xmlns:a16="http://schemas.microsoft.com/office/drawing/2014/main" id="{0CCA5B3E-C9CC-45C2-B0E0-F08956098358}"/>
              </a:ext>
            </a:extLst>
          </p:cNvPr>
          <p:cNvPicPr>
            <a:picLocks noChangeAspect="1"/>
          </p:cNvPicPr>
          <p:nvPr/>
        </p:nvPicPr>
        <p:blipFill>
          <a:blip r:embed="rId3"/>
          <a:stretch>
            <a:fillRect/>
          </a:stretch>
        </p:blipFill>
        <p:spPr>
          <a:xfrm>
            <a:off x="324000" y="6020853"/>
            <a:ext cx="2647950" cy="314325"/>
          </a:xfrm>
          <a:prstGeom prst="rect">
            <a:avLst/>
          </a:prstGeom>
        </p:spPr>
      </p:pic>
      <p:sp>
        <p:nvSpPr>
          <p:cNvPr id="8" name="Speech Bubble: Oval 7">
            <a:extLst>
              <a:ext uri="{FF2B5EF4-FFF2-40B4-BE49-F238E27FC236}">
                <a16:creationId xmlns:a16="http://schemas.microsoft.com/office/drawing/2014/main" id="{0C766514-82C0-4295-8A32-7F382086C8BC}"/>
              </a:ext>
            </a:extLst>
          </p:cNvPr>
          <p:cNvSpPr/>
          <p:nvPr/>
        </p:nvSpPr>
        <p:spPr bwMode="gray">
          <a:xfrm>
            <a:off x="714082" y="5480483"/>
            <a:ext cx="1867786" cy="350876"/>
          </a:xfrm>
          <a:prstGeom prst="wedgeEllipseCallout">
            <a:avLst>
              <a:gd name="adj1" fmla="val -57773"/>
              <a:gd name="adj2" fmla="val 111592"/>
            </a:avLst>
          </a:prstGeom>
          <a:solidFill>
            <a:schemeClr val="bg1"/>
          </a:solidFill>
          <a:ln w="19050" algn="ctr">
            <a:solidFill>
              <a:srgbClr val="FF0000"/>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900" b="1" i="0" u="none" strike="noStrike" kern="0" cap="none" spc="0" normalizeH="0" baseline="0" noProof="0" dirty="0">
                <a:ln>
                  <a:noFill/>
                </a:ln>
                <a:effectLst/>
                <a:uLnTx/>
                <a:uFillTx/>
                <a:ea typeface="Arial Unicode MS" pitchFamily="34" charset="-128"/>
                <a:cs typeface="Arial Unicode MS" pitchFamily="34" charset="-128"/>
              </a:rPr>
              <a:t>Tick the check box</a:t>
            </a:r>
          </a:p>
        </p:txBody>
      </p:sp>
    </p:spTree>
    <p:extLst>
      <p:ext uri="{BB962C8B-B14F-4D97-AF65-F5344CB8AC3E}">
        <p14:creationId xmlns:p14="http://schemas.microsoft.com/office/powerpoint/2010/main" val="2647386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Investment proposal 80D</a:t>
            </a:r>
            <a:endParaRPr lang="en-US" dirty="0"/>
          </a:p>
        </p:txBody>
      </p:sp>
      <p:pic>
        <p:nvPicPr>
          <p:cNvPr id="5" name="Picture 4">
            <a:extLst>
              <a:ext uri="{FF2B5EF4-FFF2-40B4-BE49-F238E27FC236}">
                <a16:creationId xmlns:a16="http://schemas.microsoft.com/office/drawing/2014/main" id="{055792B7-9A12-40E0-B745-5F2F30C39116}"/>
              </a:ext>
            </a:extLst>
          </p:cNvPr>
          <p:cNvPicPr>
            <a:picLocks noChangeAspect="1"/>
          </p:cNvPicPr>
          <p:nvPr/>
        </p:nvPicPr>
        <p:blipFill>
          <a:blip r:embed="rId2"/>
          <a:stretch>
            <a:fillRect/>
          </a:stretch>
        </p:blipFill>
        <p:spPr>
          <a:xfrm>
            <a:off x="372140" y="1360967"/>
            <a:ext cx="7719237" cy="4940290"/>
          </a:xfrm>
          <a:prstGeom prst="rect">
            <a:avLst/>
          </a:prstGeom>
        </p:spPr>
      </p:pic>
      <p:sp>
        <p:nvSpPr>
          <p:cNvPr id="8" name="Speech Bubble: Oval 7">
            <a:extLst>
              <a:ext uri="{FF2B5EF4-FFF2-40B4-BE49-F238E27FC236}">
                <a16:creationId xmlns:a16="http://schemas.microsoft.com/office/drawing/2014/main" id="{B5FCB2CA-43CE-4CF1-AC18-D5528FE39034}"/>
              </a:ext>
            </a:extLst>
          </p:cNvPr>
          <p:cNvSpPr/>
          <p:nvPr/>
        </p:nvSpPr>
        <p:spPr bwMode="gray">
          <a:xfrm>
            <a:off x="7719530" y="2608367"/>
            <a:ext cx="2200939" cy="701749"/>
          </a:xfrm>
          <a:prstGeom prst="wedgeEllipseCallout">
            <a:avLst>
              <a:gd name="adj1" fmla="val -56807"/>
              <a:gd name="adj2" fmla="val 130150"/>
            </a:avLst>
          </a:prstGeom>
          <a:solidFill>
            <a:schemeClr val="bg1"/>
          </a:solidFill>
          <a:ln w="19050" algn="ctr">
            <a:solidFill>
              <a:srgbClr val="FF0000"/>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900" b="1" i="0" u="none" strike="noStrike" kern="0" cap="none" spc="0" normalizeH="0" baseline="0" noProof="0" dirty="0">
                <a:ln>
                  <a:noFill/>
                </a:ln>
                <a:effectLst/>
                <a:uLnTx/>
                <a:uFillTx/>
                <a:ea typeface="Arial Unicode MS" pitchFamily="34" charset="-128"/>
                <a:cs typeface="Arial Unicode MS" pitchFamily="34" charset="-128"/>
              </a:rPr>
              <a:t>Enter proposed amount for each investment done by you</a:t>
            </a:r>
          </a:p>
        </p:txBody>
      </p:sp>
      <p:sp>
        <p:nvSpPr>
          <p:cNvPr id="9" name="Speech Bubble: Oval 8">
            <a:extLst>
              <a:ext uri="{FF2B5EF4-FFF2-40B4-BE49-F238E27FC236}">
                <a16:creationId xmlns:a16="http://schemas.microsoft.com/office/drawing/2014/main" id="{E8957206-A4F3-4F6F-BA1A-3CAA69C08FEE}"/>
              </a:ext>
            </a:extLst>
          </p:cNvPr>
          <p:cNvSpPr/>
          <p:nvPr/>
        </p:nvSpPr>
        <p:spPr bwMode="gray">
          <a:xfrm>
            <a:off x="886047" y="5475767"/>
            <a:ext cx="1867786" cy="350876"/>
          </a:xfrm>
          <a:prstGeom prst="wedgeEllipseCallout">
            <a:avLst>
              <a:gd name="adj1" fmla="val -57773"/>
              <a:gd name="adj2" fmla="val 111592"/>
            </a:avLst>
          </a:prstGeom>
          <a:solidFill>
            <a:schemeClr val="bg1"/>
          </a:solidFill>
          <a:ln w="19050" algn="ctr">
            <a:solidFill>
              <a:srgbClr val="FF0000"/>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900" b="1" i="0" u="none" strike="noStrike" kern="0" cap="none" spc="0" normalizeH="0" baseline="0" noProof="0" dirty="0">
                <a:ln>
                  <a:noFill/>
                </a:ln>
                <a:effectLst/>
                <a:uLnTx/>
                <a:uFillTx/>
                <a:ea typeface="Arial Unicode MS" pitchFamily="34" charset="-128"/>
                <a:cs typeface="Arial Unicode MS" pitchFamily="34" charset="-128"/>
              </a:rPr>
              <a:t>Tick the check box</a:t>
            </a:r>
          </a:p>
        </p:txBody>
      </p:sp>
    </p:spTree>
    <p:extLst>
      <p:ext uri="{BB962C8B-B14F-4D97-AF65-F5344CB8AC3E}">
        <p14:creationId xmlns:p14="http://schemas.microsoft.com/office/powerpoint/2010/main" val="2852729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Investment proposal </a:t>
            </a:r>
            <a:r>
              <a:rPr lang="en-US" dirty="0" err="1">
                <a:solidFill>
                  <a:schemeClr val="accent1"/>
                </a:solidFill>
              </a:rPr>
              <a:t>contnd</a:t>
            </a:r>
            <a:r>
              <a:rPr lang="en-US" dirty="0">
                <a:solidFill>
                  <a:schemeClr val="accent1"/>
                </a:solidFill>
              </a:rPr>
              <a:t>..</a:t>
            </a:r>
            <a:endParaRPr lang="en-US" dirty="0"/>
          </a:p>
        </p:txBody>
      </p:sp>
      <p:pic>
        <p:nvPicPr>
          <p:cNvPr id="6" name="Picture 5">
            <a:extLst>
              <a:ext uri="{FF2B5EF4-FFF2-40B4-BE49-F238E27FC236}">
                <a16:creationId xmlns:a16="http://schemas.microsoft.com/office/drawing/2014/main" id="{45F348F4-E14E-4703-8823-878EEC043BA2}"/>
              </a:ext>
            </a:extLst>
          </p:cNvPr>
          <p:cNvPicPr>
            <a:picLocks noChangeAspect="1"/>
          </p:cNvPicPr>
          <p:nvPr/>
        </p:nvPicPr>
        <p:blipFill>
          <a:blip r:embed="rId2"/>
          <a:stretch>
            <a:fillRect/>
          </a:stretch>
        </p:blipFill>
        <p:spPr>
          <a:xfrm>
            <a:off x="324000" y="1625478"/>
            <a:ext cx="6932428" cy="2147977"/>
          </a:xfrm>
          <a:prstGeom prst="rect">
            <a:avLst/>
          </a:prstGeom>
        </p:spPr>
      </p:pic>
      <p:sp>
        <p:nvSpPr>
          <p:cNvPr id="7" name="Speech Bubble: Oval 6">
            <a:extLst>
              <a:ext uri="{FF2B5EF4-FFF2-40B4-BE49-F238E27FC236}">
                <a16:creationId xmlns:a16="http://schemas.microsoft.com/office/drawing/2014/main" id="{4297E953-B935-4469-9CF6-18E85BFD5012}"/>
              </a:ext>
            </a:extLst>
          </p:cNvPr>
          <p:cNvSpPr/>
          <p:nvPr/>
        </p:nvSpPr>
        <p:spPr bwMode="gray">
          <a:xfrm>
            <a:off x="2137435" y="1149785"/>
            <a:ext cx="2200939" cy="615791"/>
          </a:xfrm>
          <a:prstGeom prst="wedgeEllipseCallout">
            <a:avLst>
              <a:gd name="adj1" fmla="val -59222"/>
              <a:gd name="adj2" fmla="val 130150"/>
            </a:avLst>
          </a:prstGeom>
          <a:solidFill>
            <a:schemeClr val="bg1"/>
          </a:solidFill>
          <a:ln w="19050" algn="ctr">
            <a:solidFill>
              <a:srgbClr val="FF0000"/>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900" b="1" i="0" u="none" strike="noStrike" kern="0" cap="none" spc="0" normalizeH="0" baseline="0" noProof="0" dirty="0">
                <a:ln>
                  <a:noFill/>
                </a:ln>
                <a:effectLst/>
                <a:uLnTx/>
                <a:uFillTx/>
                <a:ea typeface="Arial Unicode MS" pitchFamily="34" charset="-128"/>
                <a:cs typeface="Arial Unicode MS" pitchFamily="34" charset="-128"/>
              </a:rPr>
              <a:t>Select next to proceed further</a:t>
            </a:r>
          </a:p>
        </p:txBody>
      </p:sp>
      <p:sp>
        <p:nvSpPr>
          <p:cNvPr id="8" name="Speech Bubble: Oval 7">
            <a:extLst>
              <a:ext uri="{FF2B5EF4-FFF2-40B4-BE49-F238E27FC236}">
                <a16:creationId xmlns:a16="http://schemas.microsoft.com/office/drawing/2014/main" id="{5469D84B-01F3-435D-925E-58E4BF32104C}"/>
              </a:ext>
            </a:extLst>
          </p:cNvPr>
          <p:cNvSpPr/>
          <p:nvPr/>
        </p:nvSpPr>
        <p:spPr bwMode="gray">
          <a:xfrm>
            <a:off x="2619446" y="3674742"/>
            <a:ext cx="2973280" cy="531431"/>
          </a:xfrm>
          <a:prstGeom prst="wedgeEllipseCallout">
            <a:avLst>
              <a:gd name="adj1" fmla="val -67435"/>
              <a:gd name="adj2" fmla="val -113335"/>
            </a:avLst>
          </a:prstGeom>
          <a:solidFill>
            <a:schemeClr val="bg1"/>
          </a:solidFill>
          <a:ln w="19050" algn="ctr">
            <a:solidFill>
              <a:srgbClr val="FF0000"/>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900" b="1" i="0" u="none" strike="noStrike" kern="0" cap="none" spc="0" normalizeH="0" baseline="0" noProof="0" dirty="0">
                <a:ln>
                  <a:noFill/>
                </a:ln>
                <a:effectLst/>
                <a:uLnTx/>
                <a:uFillTx/>
                <a:ea typeface="Arial Unicode MS" pitchFamily="34" charset="-128"/>
                <a:cs typeface="Arial Unicode MS" pitchFamily="34" charset="-128"/>
              </a:rPr>
              <a:t>Click review once completely entered declaration</a:t>
            </a:r>
          </a:p>
        </p:txBody>
      </p:sp>
      <p:sp>
        <p:nvSpPr>
          <p:cNvPr id="9" name="Speech Bubble: Oval 8">
            <a:extLst>
              <a:ext uri="{FF2B5EF4-FFF2-40B4-BE49-F238E27FC236}">
                <a16:creationId xmlns:a16="http://schemas.microsoft.com/office/drawing/2014/main" id="{287DB45F-6CFA-48CC-8C7A-24A368A15500}"/>
              </a:ext>
            </a:extLst>
          </p:cNvPr>
          <p:cNvSpPr/>
          <p:nvPr/>
        </p:nvSpPr>
        <p:spPr bwMode="gray">
          <a:xfrm>
            <a:off x="4106086" y="2924894"/>
            <a:ext cx="2973280" cy="531431"/>
          </a:xfrm>
          <a:prstGeom prst="wedgeEllipseCallout">
            <a:avLst>
              <a:gd name="adj1" fmla="val -82097"/>
              <a:gd name="adj2" fmla="val -47310"/>
            </a:avLst>
          </a:prstGeom>
          <a:solidFill>
            <a:schemeClr val="bg1"/>
          </a:solidFill>
          <a:ln w="19050" algn="ctr">
            <a:solidFill>
              <a:srgbClr val="FF0000"/>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900" b="1" i="0" u="none" strike="noStrike" kern="0" cap="none" spc="0" normalizeH="0" baseline="0" noProof="0" dirty="0">
                <a:ln>
                  <a:noFill/>
                </a:ln>
                <a:effectLst/>
                <a:uLnTx/>
                <a:uFillTx/>
                <a:ea typeface="Arial Unicode MS" pitchFamily="34" charset="-128"/>
                <a:cs typeface="Arial Unicode MS" pitchFamily="34" charset="-128"/>
              </a:rPr>
              <a:t>Click Submit once your declaration are reviewed to complete process</a:t>
            </a:r>
          </a:p>
        </p:txBody>
      </p:sp>
    </p:spTree>
    <p:extLst>
      <p:ext uri="{BB962C8B-B14F-4D97-AF65-F5344CB8AC3E}">
        <p14:creationId xmlns:p14="http://schemas.microsoft.com/office/powerpoint/2010/main" val="332942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Investment proposal completion..</a:t>
            </a:r>
            <a:endParaRPr lang="en-US" dirty="0"/>
          </a:p>
        </p:txBody>
      </p:sp>
      <p:pic>
        <p:nvPicPr>
          <p:cNvPr id="4" name="Picture 3">
            <a:extLst>
              <a:ext uri="{FF2B5EF4-FFF2-40B4-BE49-F238E27FC236}">
                <a16:creationId xmlns:a16="http://schemas.microsoft.com/office/drawing/2014/main" id="{DAB61CB4-F93D-4139-9BE9-F433440ED972}"/>
              </a:ext>
            </a:extLst>
          </p:cNvPr>
          <p:cNvPicPr/>
          <p:nvPr/>
        </p:nvPicPr>
        <p:blipFill>
          <a:blip r:embed="rId2"/>
          <a:stretch>
            <a:fillRect/>
          </a:stretch>
        </p:blipFill>
        <p:spPr>
          <a:xfrm>
            <a:off x="616688" y="1584251"/>
            <a:ext cx="5433238" cy="2741761"/>
          </a:xfrm>
          <a:prstGeom prst="rect">
            <a:avLst/>
          </a:prstGeom>
        </p:spPr>
      </p:pic>
      <p:sp>
        <p:nvSpPr>
          <p:cNvPr id="5" name="Speech Bubble: Oval 4">
            <a:extLst>
              <a:ext uri="{FF2B5EF4-FFF2-40B4-BE49-F238E27FC236}">
                <a16:creationId xmlns:a16="http://schemas.microsoft.com/office/drawing/2014/main" id="{D2EC5937-D040-4C92-BFDF-BC9BD1AD1733}"/>
              </a:ext>
            </a:extLst>
          </p:cNvPr>
          <p:cNvSpPr/>
          <p:nvPr/>
        </p:nvSpPr>
        <p:spPr bwMode="gray">
          <a:xfrm>
            <a:off x="5683395" y="1499190"/>
            <a:ext cx="3136605" cy="531628"/>
          </a:xfrm>
          <a:prstGeom prst="wedgeEllipseCallout">
            <a:avLst>
              <a:gd name="adj1" fmla="val -64901"/>
              <a:gd name="adj2" fmla="val 70500"/>
            </a:avLst>
          </a:prstGeom>
          <a:noFill/>
          <a:ln w="127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Make Sure this message is displayed.</a:t>
            </a:r>
          </a:p>
        </p:txBody>
      </p:sp>
    </p:spTree>
    <p:extLst>
      <p:ext uri="{BB962C8B-B14F-4D97-AF65-F5344CB8AC3E}">
        <p14:creationId xmlns:p14="http://schemas.microsoft.com/office/powerpoint/2010/main" val="950756892"/>
      </p:ext>
    </p:extLst>
  </p:cSld>
  <p:clrMapOvr>
    <a:masterClrMapping/>
  </p:clrMapOvr>
</p:sld>
</file>

<file path=ppt/theme/theme1.xml><?xml version="1.0" encoding="utf-8"?>
<a:theme xmlns:a="http://schemas.openxmlformats.org/drawingml/2006/main" name="SAP_2011_v1.2[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SAP_2011_v1.2[1]</Template>
  <TotalTime>720</TotalTime>
  <Words>164</Words>
  <Application>Microsoft Office PowerPoint</Application>
  <PresentationFormat>On-screen Show (4:3)</PresentationFormat>
  <Paragraphs>32</Paragraphs>
  <Slides>10</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MS PGothic</vt:lpstr>
      <vt:lpstr>Arial</vt:lpstr>
      <vt:lpstr>Arial Unicode MS</vt:lpstr>
      <vt:lpstr>Calibri</vt:lpstr>
      <vt:lpstr>Courier New</vt:lpstr>
      <vt:lpstr>Symbol</vt:lpstr>
      <vt:lpstr>Times New Roman</vt:lpstr>
      <vt:lpstr>Wingdings</vt:lpstr>
      <vt:lpstr>Wingdings</vt:lpstr>
      <vt:lpstr>SAP_2011_v1.2[1]</vt:lpstr>
      <vt:lpstr> Online Investments Declaration </vt:lpstr>
      <vt:lpstr>Investment proposal – Landing screen</vt:lpstr>
      <vt:lpstr>Investment proposal – IT declaration Type selection</vt:lpstr>
      <vt:lpstr>Investment proposal – 80c declarations</vt:lpstr>
      <vt:lpstr>Investment proposal – House Rent Declaration</vt:lpstr>
      <vt:lpstr>Investment proposal – Income / loss from house property</vt:lpstr>
      <vt:lpstr>Investment proposal 80D</vt:lpstr>
      <vt:lpstr>Investment proposal contnd..</vt:lpstr>
      <vt:lpstr>Investment proposal completion..</vt:lpstr>
      <vt:lpstr>Thank You!  </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i050420</dc:creator>
  <cp:lastModifiedBy>Vijayan, Arun Kumar</cp:lastModifiedBy>
  <cp:revision>73</cp:revision>
  <dcterms:created xsi:type="dcterms:W3CDTF">2011-04-11T09:47:12Z</dcterms:created>
  <dcterms:modified xsi:type="dcterms:W3CDTF">2018-04-10T09:39:54Z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