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40" r:id="rId2"/>
    <p:sldId id="353" r:id="rId3"/>
    <p:sldId id="284" r:id="rId4"/>
    <p:sldId id="325" r:id="rId5"/>
    <p:sldId id="342" r:id="rId6"/>
    <p:sldId id="341" r:id="rId7"/>
    <p:sldId id="344" r:id="rId8"/>
    <p:sldId id="346" r:id="rId9"/>
    <p:sldId id="345" r:id="rId10"/>
    <p:sldId id="347" r:id="rId11"/>
    <p:sldId id="348" r:id="rId12"/>
    <p:sldId id="349" r:id="rId13"/>
    <p:sldId id="352" r:id="rId14"/>
    <p:sldId id="351" r:id="rId15"/>
    <p:sldId id="310" r:id="rId16"/>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94645" autoAdjust="0"/>
  </p:normalViewPr>
  <p:slideViewPr>
    <p:cSldViewPr snapToGrid="0" showGuides="1">
      <p:cViewPr>
        <p:scale>
          <a:sx n="100" d="100"/>
          <a:sy n="100" d="100"/>
        </p:scale>
        <p:origin x="-1416" y="162"/>
      </p:cViewPr>
      <p:guideLst>
        <p:guide orient="horz" pos="4117"/>
        <p:guide orient="horz" pos="190"/>
        <p:guide orient="horz" pos="3834"/>
        <p:guide orient="horz" pos="1065"/>
        <p:guide orient="horz" pos="779"/>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57646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355713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mailto:LabsIndia.payroll@sap.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Templates_Guidelines\eOn\Templates\2011\Corporate\PSD_Bilder_rechts\titelbild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1219050"/>
          </a:xfrm>
        </p:spPr>
        <p:txBody>
          <a:bodyPr/>
          <a:lstStyle/>
          <a:p>
            <a:r>
              <a:rPr lang="en-US" sz="3600" dirty="0" smtClean="0">
                <a:solidFill>
                  <a:schemeClr val="tx2"/>
                </a:solidFill>
              </a:rPr>
              <a:t>Flexi Benefit Plan Details:                   		                                       FY 2011-12</a:t>
            </a:r>
            <a:endParaRPr lang="en-US" sz="3600" dirty="0"/>
          </a:p>
        </p:txBody>
      </p:sp>
      <p:sp>
        <p:nvSpPr>
          <p:cNvPr id="3" name="Subtitle 2"/>
          <p:cNvSpPr>
            <a:spLocks noGrp="1"/>
          </p:cNvSpPr>
          <p:nvPr>
            <p:ph type="subTitle" idx="1"/>
          </p:nvPr>
        </p:nvSpPr>
        <p:spPr/>
        <p:txBody>
          <a:bodyPr/>
          <a:lstStyle/>
          <a:p>
            <a:r>
              <a:rPr lang="en-US" dirty="0" smtClean="0"/>
              <a:t/>
            </a:r>
            <a:br>
              <a:rPr lang="en-US" dirty="0" smtClean="0"/>
            </a:br>
            <a:endParaRPr lang="en-US" dirty="0" smtClean="0"/>
          </a:p>
        </p:txBody>
      </p:sp>
      <p:sp>
        <p:nvSpPr>
          <p:cNvPr id="12" name="Rectangle 11"/>
          <p:cNvSpPr/>
          <p:nvPr/>
        </p:nvSpPr>
        <p:spPr>
          <a:xfrm>
            <a:off x="438150" y="2505670"/>
            <a:ext cx="3810000" cy="2677656"/>
          </a:xfrm>
          <a:prstGeom prst="rect">
            <a:avLst/>
          </a:prstGeom>
        </p:spPr>
        <p:txBody>
          <a:bodyPr wrap="square">
            <a:spAutoFit/>
          </a:bodyPr>
          <a:lstStyle/>
          <a:p>
            <a:pPr>
              <a:spcBef>
                <a:spcPct val="0"/>
              </a:spcBef>
              <a:buFont typeface="Wingdings" pitchFamily="2" charset="2"/>
              <a:buChar char="q"/>
            </a:pPr>
            <a:r>
              <a:rPr lang="en-US" sz="2400" b="1" dirty="0" smtClean="0">
                <a:solidFill>
                  <a:schemeClr val="bg1"/>
                </a:solidFill>
                <a:latin typeface="Calibri" pitchFamily="34" charset="0"/>
              </a:rPr>
              <a:t>Bank Accounts</a:t>
            </a:r>
          </a:p>
          <a:p>
            <a:pPr>
              <a:spcBef>
                <a:spcPct val="0"/>
              </a:spcBef>
              <a:buFont typeface="Wingdings" pitchFamily="2" charset="2"/>
              <a:buChar char="q"/>
            </a:pPr>
            <a:r>
              <a:rPr lang="en-US" sz="2400" b="1" dirty="0" smtClean="0">
                <a:solidFill>
                  <a:schemeClr val="bg1"/>
                </a:solidFill>
                <a:latin typeface="Calibri" pitchFamily="34" charset="0"/>
              </a:rPr>
              <a:t>Salary Structure</a:t>
            </a:r>
          </a:p>
          <a:p>
            <a:pPr>
              <a:spcBef>
                <a:spcPct val="0"/>
              </a:spcBef>
              <a:buFont typeface="Wingdings" pitchFamily="2" charset="2"/>
              <a:buChar char="q"/>
            </a:pPr>
            <a:r>
              <a:rPr lang="en-US" sz="2400" b="1" dirty="0" smtClean="0">
                <a:solidFill>
                  <a:schemeClr val="bg1"/>
                </a:solidFill>
                <a:latin typeface="Calibri" pitchFamily="34" charset="0"/>
              </a:rPr>
              <a:t>Tax planning</a:t>
            </a:r>
          </a:p>
          <a:p>
            <a:pPr>
              <a:spcBef>
                <a:spcPct val="0"/>
              </a:spcBef>
              <a:buFont typeface="Wingdings" pitchFamily="2" charset="2"/>
              <a:buChar char="q"/>
            </a:pPr>
            <a:r>
              <a:rPr lang="en-US" sz="2400" b="1" dirty="0" smtClean="0">
                <a:solidFill>
                  <a:schemeClr val="bg1"/>
                </a:solidFill>
                <a:latin typeface="Calibri" pitchFamily="34" charset="0"/>
              </a:rPr>
              <a:t>Retirement benefits</a:t>
            </a:r>
          </a:p>
          <a:p>
            <a:pPr>
              <a:spcBef>
                <a:spcPct val="0"/>
              </a:spcBef>
              <a:buFont typeface="Wingdings" pitchFamily="2" charset="2"/>
              <a:buChar char="q"/>
            </a:pPr>
            <a:endParaRPr lang="en-US" sz="2400" b="1" dirty="0" smtClean="0">
              <a:solidFill>
                <a:schemeClr val="bg1"/>
              </a:solidFill>
              <a:latin typeface="Calibri" pitchFamily="34" charset="0"/>
            </a:endParaRPr>
          </a:p>
          <a:p>
            <a:pPr>
              <a:spcBef>
                <a:spcPct val="0"/>
              </a:spcBef>
            </a:pPr>
            <a:r>
              <a:rPr lang="en-US" sz="2400" dirty="0" smtClean="0">
                <a:solidFill>
                  <a:schemeClr val="bg1"/>
                </a:solidFill>
                <a:latin typeface="Calibri" pitchFamily="34" charset="0"/>
              </a:rPr>
              <a:t>Payroll Team – FICO</a:t>
            </a:r>
            <a:br>
              <a:rPr lang="en-US" sz="2400" dirty="0" smtClean="0">
                <a:solidFill>
                  <a:schemeClr val="bg1"/>
                </a:solidFill>
                <a:latin typeface="Calibri" pitchFamily="34" charset="0"/>
              </a:rPr>
            </a:br>
            <a:r>
              <a:rPr lang="de-DE" sz="2400" dirty="0" smtClean="0">
                <a:solidFill>
                  <a:schemeClr val="bg1"/>
                </a:solidFill>
                <a:latin typeface="Calibri" pitchFamily="34" charset="0"/>
              </a:rPr>
              <a:t>SAP Labs India</a:t>
            </a:r>
            <a:endParaRPr lang="en-US" sz="2400" dirty="0" smtClean="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Telephone Reimbursement</a:t>
            </a:r>
          </a:p>
        </p:txBody>
      </p:sp>
      <p:sp>
        <p:nvSpPr>
          <p:cNvPr id="3" name="Text Placeholder 2"/>
          <p:cNvSpPr>
            <a:spLocks noGrp="1"/>
          </p:cNvSpPr>
          <p:nvPr>
            <p:ph type="body" sz="quarter" idx="10"/>
          </p:nvPr>
        </p:nvSpPr>
        <p:spPr/>
        <p:txBody>
          <a:bodyPr/>
          <a:lstStyle/>
          <a:p>
            <a:r>
              <a:rPr lang="en-US" i="1" dirty="0" smtClean="0">
                <a:effectLst>
                  <a:outerShdw blurRad="38100" dist="38100" dir="2700000" algn="tl">
                    <a:srgbClr val="000000"/>
                  </a:outerShdw>
                </a:effectLst>
              </a:rPr>
              <a:t>Telephone Expense Reimbursement</a:t>
            </a:r>
          </a:p>
          <a:p>
            <a:pPr lvl="1"/>
            <a:endParaRPr lang="en-US" sz="1600" dirty="0" smtClean="0"/>
          </a:p>
          <a:p>
            <a:pPr lvl="1"/>
            <a:r>
              <a:rPr lang="en-US" sz="1400" dirty="0" smtClean="0"/>
              <a:t>An amount of Rs.24,000/- per annum will be reimbursed</a:t>
            </a:r>
          </a:p>
          <a:p>
            <a:pPr lvl="1"/>
            <a:r>
              <a:rPr lang="en-US" sz="1400" dirty="0" smtClean="0"/>
              <a:t>When opted for this component, the amount is paid against submission of bills</a:t>
            </a:r>
          </a:p>
          <a:p>
            <a:pPr lvl="1"/>
            <a:r>
              <a:rPr lang="en-US" sz="1400" dirty="0" smtClean="0"/>
              <a:t>Employee can claim this reimbursement for one Landline and one Mobile phone</a:t>
            </a:r>
          </a:p>
          <a:p>
            <a:pPr lvl="1"/>
            <a:r>
              <a:rPr lang="en-US" sz="1400" dirty="0" smtClean="0"/>
              <a:t>Employees have to submit original bills along with proof of payment</a:t>
            </a:r>
          </a:p>
          <a:p>
            <a:pPr lvl="1"/>
            <a:r>
              <a:rPr lang="en-US" sz="1400" dirty="0" smtClean="0"/>
              <a:t>Un-utilized amount will be paid back to the employee as “Taxable balance payment” at the end of the financial year</a:t>
            </a:r>
          </a:p>
          <a:p>
            <a:pPr lvl="1"/>
            <a:r>
              <a:rPr lang="en-US" sz="1400" dirty="0" smtClean="0"/>
              <a:t>In case of separation, un-utilized telephone reimbursement amount will be paid to you in your last month payroll</a:t>
            </a:r>
          </a:p>
          <a:p>
            <a:pPr lvl="1"/>
            <a:r>
              <a:rPr lang="en-US" sz="1400" dirty="0" smtClean="0"/>
              <a:t>This reimbursement facility (landline and mobile) is not available for those who have a Company provided Landline or Company Provided Mobile phone (including black berry)</a:t>
            </a:r>
          </a:p>
          <a:p>
            <a:pPr lvl="1"/>
            <a:r>
              <a:rPr lang="en-US" sz="1400" dirty="0" smtClean="0"/>
              <a:t>Mobile phone should be in the name of employee only</a:t>
            </a:r>
          </a:p>
          <a:p>
            <a:pPr lvl="1"/>
            <a:r>
              <a:rPr lang="en-US" sz="1400" dirty="0" smtClean="0"/>
              <a:t>Landline should be located in the city where the employee resides (basically where SAP offices are located)</a:t>
            </a:r>
          </a:p>
          <a:p>
            <a:pPr lvl="1"/>
            <a:r>
              <a:rPr lang="en-US" sz="1400" dirty="0" smtClean="0"/>
              <a:t>Employee has to give a declaration stating that the phone has been used for official purposes also</a:t>
            </a:r>
          </a:p>
          <a:p>
            <a:pPr lvl="1"/>
            <a:endParaRPr lang="en-US" sz="1400"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Transport Allowance</a:t>
            </a:r>
            <a:endParaRPr lang="en-US" dirty="0"/>
          </a:p>
        </p:txBody>
      </p:sp>
      <p:sp>
        <p:nvSpPr>
          <p:cNvPr id="3" name="Text Placeholder 2"/>
          <p:cNvSpPr>
            <a:spLocks noGrp="1"/>
          </p:cNvSpPr>
          <p:nvPr>
            <p:ph type="body" sz="quarter" idx="10"/>
          </p:nvPr>
        </p:nvSpPr>
        <p:spPr>
          <a:xfrm>
            <a:off x="324000" y="1238250"/>
            <a:ext cx="8494713" cy="4843463"/>
          </a:xfrm>
        </p:spPr>
        <p:txBody>
          <a:bodyPr/>
          <a:lstStyle/>
          <a:p>
            <a:pPr marL="171450" indent="-57150">
              <a:spcBef>
                <a:spcPct val="75000"/>
              </a:spcBef>
              <a:buClr>
                <a:schemeClr val="bg1"/>
              </a:buClr>
              <a:buSzPct val="25000"/>
              <a:buFont typeface="Wingdings" pitchFamily="2" charset="2"/>
              <a:buChar char=" "/>
              <a:defRPr/>
            </a:pPr>
            <a:r>
              <a:rPr lang="en-US" i="1" dirty="0" smtClean="0">
                <a:effectLst>
                  <a:outerShdw blurRad="38100" dist="38100" dir="2700000" algn="tl">
                    <a:srgbClr val="000000"/>
                  </a:outerShdw>
                </a:effectLst>
              </a:rPr>
              <a:t>Transport Allowance</a:t>
            </a:r>
          </a:p>
          <a:p>
            <a:pPr marL="1052513" lvl="2" indent="-190500">
              <a:spcBef>
                <a:spcPct val="20000"/>
              </a:spcBef>
              <a:spcAft>
                <a:spcPct val="5000"/>
              </a:spcAft>
              <a:buClr>
                <a:srgbClr val="333333"/>
              </a:buClr>
              <a:buSzPct val="75000"/>
              <a:buFont typeface="Wingdings" pitchFamily="2" charset="2"/>
              <a:buChar char="u"/>
              <a:defRPr/>
            </a:pPr>
            <a:endParaRPr lang="en-US" sz="1800" dirty="0" smtClean="0"/>
          </a:p>
          <a:p>
            <a:pPr marL="1052513" lvl="2" indent="-190500">
              <a:spcBef>
                <a:spcPct val="20000"/>
              </a:spcBef>
              <a:spcAft>
                <a:spcPct val="5000"/>
              </a:spcAft>
              <a:buClr>
                <a:srgbClr val="333333"/>
              </a:buClr>
              <a:buSzPct val="75000"/>
              <a:buFont typeface="Wingdings" pitchFamily="2" charset="2"/>
              <a:buChar char="u"/>
              <a:defRPr/>
            </a:pPr>
            <a:endParaRPr lang="en-US" sz="1800" dirty="0" smtClean="0"/>
          </a:p>
          <a:p>
            <a:pPr marL="1052513" lvl="2" indent="-190500">
              <a:spcBef>
                <a:spcPct val="20000"/>
              </a:spcBef>
              <a:spcAft>
                <a:spcPct val="5000"/>
              </a:spcAft>
              <a:buClr>
                <a:srgbClr val="333333"/>
              </a:buClr>
              <a:buSzPct val="75000"/>
              <a:buFont typeface="Wingdings" pitchFamily="2" charset="2"/>
              <a:buChar char="u"/>
              <a:defRPr/>
            </a:pPr>
            <a:endParaRPr lang="en-US" sz="1800" dirty="0" smtClean="0"/>
          </a:p>
          <a:p>
            <a:pPr marL="1052513" lvl="2" indent="-190500">
              <a:spcBef>
                <a:spcPct val="20000"/>
              </a:spcBef>
              <a:spcAft>
                <a:spcPct val="5000"/>
              </a:spcAft>
              <a:buClr>
                <a:srgbClr val="333333"/>
              </a:buClr>
              <a:buSzPct val="75000"/>
              <a:buNone/>
              <a:defRPr/>
            </a:pPr>
            <a:endParaRPr lang="en-US" sz="1800" dirty="0" smtClean="0"/>
          </a:p>
          <a:p>
            <a:pPr marL="1052513" lvl="2" indent="-190500">
              <a:spcBef>
                <a:spcPct val="20000"/>
              </a:spcBef>
              <a:spcAft>
                <a:spcPct val="5000"/>
              </a:spcAft>
              <a:buClr>
                <a:srgbClr val="333333"/>
              </a:buClr>
              <a:buSzPct val="75000"/>
              <a:buFont typeface="Wingdings" pitchFamily="2" charset="2"/>
              <a:buChar char="u"/>
              <a:defRPr/>
            </a:pPr>
            <a:endParaRPr lang="en-US" sz="1800" dirty="0" smtClean="0"/>
          </a:p>
          <a:p>
            <a:pPr marL="1052513" lvl="2" indent="-190500">
              <a:spcBef>
                <a:spcPct val="20000"/>
              </a:spcBef>
              <a:spcAft>
                <a:spcPct val="5000"/>
              </a:spcAft>
              <a:buClr>
                <a:srgbClr val="333333"/>
              </a:buClr>
              <a:buSzPct val="75000"/>
              <a:buFont typeface="Wingdings" pitchFamily="2" charset="2"/>
              <a:buChar char="u"/>
              <a:defRPr/>
            </a:pPr>
            <a:r>
              <a:rPr lang="en-US" sz="1800" dirty="0" smtClean="0"/>
              <a:t>Eligible for those who commute on their own transport.</a:t>
            </a:r>
          </a:p>
          <a:p>
            <a:pPr marL="1052513" lvl="2" indent="-190500">
              <a:spcBef>
                <a:spcPct val="20000"/>
              </a:spcBef>
              <a:spcAft>
                <a:spcPct val="5000"/>
              </a:spcAft>
              <a:buClr>
                <a:srgbClr val="333333"/>
              </a:buClr>
              <a:buSzPct val="75000"/>
              <a:buFont typeface="Wingdings" pitchFamily="2" charset="2"/>
              <a:buChar char="u"/>
              <a:defRPr/>
            </a:pPr>
            <a:r>
              <a:rPr lang="en-US" sz="1800" dirty="0" smtClean="0"/>
              <a:t>Employees who use company shuttle services are not eligible.</a:t>
            </a:r>
          </a:p>
          <a:p>
            <a:pPr marL="1052513" lvl="2" indent="-190500">
              <a:spcBef>
                <a:spcPct val="20000"/>
              </a:spcBef>
              <a:spcAft>
                <a:spcPct val="5000"/>
              </a:spcAft>
              <a:buClr>
                <a:srgbClr val="333333"/>
              </a:buClr>
              <a:buSzPct val="75000"/>
              <a:buFont typeface="Wingdings" pitchFamily="2" charset="2"/>
              <a:buChar char="u"/>
              <a:defRPr/>
            </a:pPr>
            <a:r>
              <a:rPr lang="en-US" sz="1800" dirty="0" smtClean="0"/>
              <a:t>Employees who have availed the car under car lease scheme including racer policy are not eligible to claim this benefit</a:t>
            </a:r>
          </a:p>
          <a:p>
            <a:pPr marL="1052513" lvl="2" indent="-190500">
              <a:spcBef>
                <a:spcPct val="20000"/>
              </a:spcBef>
              <a:spcAft>
                <a:spcPct val="5000"/>
              </a:spcAft>
              <a:buClr>
                <a:srgbClr val="333333"/>
              </a:buClr>
              <a:buSzPct val="75000"/>
              <a:buFont typeface="Wingdings" pitchFamily="2" charset="2"/>
              <a:buChar char="u"/>
              <a:defRPr/>
            </a:pPr>
            <a:r>
              <a:rPr lang="en-US" sz="1800" dirty="0" smtClean="0"/>
              <a:t>Maximum eligibility and deduction is Rs 9600/- per annum for those who are eligible</a:t>
            </a:r>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3352800" y="1333500"/>
            <a:ext cx="4151313" cy="1733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Children Education Allowance</a:t>
            </a:r>
            <a:endParaRPr lang="en-US" dirty="0"/>
          </a:p>
        </p:txBody>
      </p:sp>
      <p:sp>
        <p:nvSpPr>
          <p:cNvPr id="3" name="Text Placeholder 2"/>
          <p:cNvSpPr>
            <a:spLocks noGrp="1"/>
          </p:cNvSpPr>
          <p:nvPr>
            <p:ph type="body" sz="quarter" idx="10"/>
          </p:nvPr>
        </p:nvSpPr>
        <p:spPr>
          <a:xfrm>
            <a:off x="324000" y="1219200"/>
            <a:ext cx="8494713" cy="4862513"/>
          </a:xfrm>
        </p:spPr>
        <p:txBody>
          <a:bodyPr/>
          <a:lstStyle/>
          <a:p>
            <a:pPr>
              <a:defRPr/>
            </a:pPr>
            <a:r>
              <a:rPr lang="en-US" i="1" dirty="0" smtClean="0">
                <a:effectLst>
                  <a:outerShdw blurRad="38100" dist="38100" dir="2700000" algn="tl">
                    <a:srgbClr val="000000"/>
                  </a:outerShdw>
                </a:effectLst>
              </a:rPr>
              <a:t>CEA	</a:t>
            </a:r>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r>
              <a:rPr lang="en-US" dirty="0" smtClean="0"/>
              <a:t>Rs.100/- per child per month to a max of 2 children will be paid as Children Education Allowance</a:t>
            </a:r>
          </a:p>
          <a:p>
            <a:pPr marL="180000" lvl="1" indent="-180000">
              <a:defRPr/>
            </a:pPr>
            <a:r>
              <a:rPr lang="en-US" dirty="0" smtClean="0"/>
              <a:t>Copies of the Fee receipts have to be submitted for claiming the tax benefit</a:t>
            </a:r>
          </a:p>
          <a:p>
            <a:endParaRPr lang="en-US" dirty="0"/>
          </a:p>
        </p:txBody>
      </p:sp>
      <p:pic>
        <p:nvPicPr>
          <p:cNvPr id="6" name="Picture 9" descr="j0285606"/>
          <p:cNvPicPr>
            <a:picLocks noChangeAspect="1" noChangeArrowheads="1"/>
          </p:cNvPicPr>
          <p:nvPr/>
        </p:nvPicPr>
        <p:blipFill>
          <a:blip r:embed="rId2" cstate="print"/>
          <a:srcRect/>
          <a:stretch>
            <a:fillRect/>
          </a:stretch>
        </p:blipFill>
        <p:spPr bwMode="auto">
          <a:xfrm>
            <a:off x="2819400" y="1809750"/>
            <a:ext cx="28956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Special Allowance</a:t>
            </a:r>
            <a:endParaRPr lang="en-US" dirty="0"/>
          </a:p>
        </p:txBody>
      </p:sp>
      <p:sp>
        <p:nvSpPr>
          <p:cNvPr id="3" name="Text Placeholder 2"/>
          <p:cNvSpPr>
            <a:spLocks noGrp="1"/>
          </p:cNvSpPr>
          <p:nvPr>
            <p:ph type="body" sz="quarter" idx="10"/>
          </p:nvPr>
        </p:nvSpPr>
        <p:spPr>
          <a:xfrm>
            <a:off x="324000" y="1238250"/>
            <a:ext cx="8494713" cy="4843463"/>
          </a:xfrm>
        </p:spPr>
        <p:txBody>
          <a:bodyPr/>
          <a:lstStyle/>
          <a:p>
            <a:pPr>
              <a:defRPr/>
            </a:pPr>
            <a:r>
              <a:rPr lang="en-US" i="1" dirty="0" smtClean="0">
                <a:effectLst>
                  <a:outerShdw blurRad="38100" dist="38100" dir="2700000" algn="tl">
                    <a:srgbClr val="000000"/>
                  </a:outerShdw>
                </a:effectLst>
              </a:rPr>
              <a:t>Special Allowance</a:t>
            </a:r>
          </a:p>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r>
              <a:rPr lang="en-US" dirty="0" smtClean="0"/>
              <a:t>This is the balance amount out of your Flexible Compensation after allocating for other component</a:t>
            </a:r>
          </a:p>
          <a:p>
            <a:pPr marL="180000" lvl="1" indent="-180000">
              <a:defRPr/>
            </a:pPr>
            <a:r>
              <a:rPr lang="en-US" dirty="0" smtClean="0"/>
              <a:t>This allowance is fully taxable</a:t>
            </a:r>
          </a:p>
          <a:p>
            <a:endParaRPr lang="en-US" dirty="0"/>
          </a:p>
        </p:txBody>
      </p:sp>
      <p:pic>
        <p:nvPicPr>
          <p:cNvPr id="4" name="Picture 5"/>
          <p:cNvPicPr>
            <a:picLocks noChangeAspect="1" noChangeArrowheads="1"/>
          </p:cNvPicPr>
          <p:nvPr/>
        </p:nvPicPr>
        <p:blipFill>
          <a:blip r:embed="rId2" cstate="print"/>
          <a:srcRect/>
          <a:stretch>
            <a:fillRect/>
          </a:stretch>
        </p:blipFill>
        <p:spPr bwMode="auto">
          <a:xfrm>
            <a:off x="3904571" y="1466850"/>
            <a:ext cx="4092575"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Retirement benefits</a:t>
            </a:r>
            <a:endParaRPr lang="en-US" dirty="0"/>
          </a:p>
        </p:txBody>
      </p:sp>
      <p:sp>
        <p:nvSpPr>
          <p:cNvPr id="3" name="Text Placeholder 2"/>
          <p:cNvSpPr>
            <a:spLocks noGrp="1"/>
          </p:cNvSpPr>
          <p:nvPr>
            <p:ph type="body" sz="quarter" idx="10"/>
          </p:nvPr>
        </p:nvSpPr>
        <p:spPr>
          <a:xfrm>
            <a:off x="324000" y="1238250"/>
            <a:ext cx="8494713" cy="4843463"/>
          </a:xfrm>
        </p:spPr>
        <p:txBody>
          <a:bodyPr/>
          <a:lstStyle/>
          <a:p>
            <a:pPr lvl="1"/>
            <a:r>
              <a:rPr lang="en-US" sz="1400" b="1" dirty="0" smtClean="0"/>
              <a:t>Provident Fund</a:t>
            </a:r>
          </a:p>
          <a:p>
            <a:pPr lvl="2"/>
            <a:r>
              <a:rPr lang="en-US" sz="1400" dirty="0" smtClean="0"/>
              <a:t>Regional Provident Fund Commissioner, Bangalore ( RPFC, Bangalore )</a:t>
            </a:r>
          </a:p>
          <a:p>
            <a:pPr lvl="2">
              <a:buNone/>
            </a:pPr>
            <a:endParaRPr lang="en-US" sz="1400" dirty="0" smtClean="0"/>
          </a:p>
          <a:p>
            <a:pPr lvl="2">
              <a:buNone/>
            </a:pPr>
            <a:r>
              <a:rPr lang="en-US" sz="1400" dirty="0" smtClean="0"/>
              <a:t>Transfer process</a:t>
            </a:r>
          </a:p>
          <a:p>
            <a:pPr lvl="2"/>
            <a:r>
              <a:rPr lang="en-US" sz="1400" dirty="0" smtClean="0"/>
              <a:t>RPFC to RPFC         		Yes   </a:t>
            </a:r>
          </a:p>
          <a:p>
            <a:pPr lvl="2"/>
            <a:r>
              <a:rPr lang="en-US" sz="1400" dirty="0" smtClean="0"/>
              <a:t>Trust to RPFC			Yes</a:t>
            </a:r>
          </a:p>
          <a:p>
            <a:pPr lvl="2">
              <a:buNone/>
            </a:pPr>
            <a:endParaRPr lang="en-US" sz="1400" dirty="0" smtClean="0"/>
          </a:p>
          <a:p>
            <a:pPr lvl="1"/>
            <a:r>
              <a:rPr lang="en-US" sz="1400" b="1" dirty="0" smtClean="0"/>
              <a:t>Superannuation allowance</a:t>
            </a:r>
          </a:p>
          <a:p>
            <a:pPr lvl="2"/>
            <a:r>
              <a:rPr lang="en-US" sz="1400" dirty="0" smtClean="0"/>
              <a:t>Employee has an option to select this allowance as part of their monthly salary or retirement benefit</a:t>
            </a:r>
          </a:p>
          <a:p>
            <a:pPr lvl="2"/>
            <a:r>
              <a:rPr lang="en-US" sz="1400" dirty="0" smtClean="0"/>
              <a:t>Part of monthly salary payouts does not have any additional tax benefit</a:t>
            </a:r>
          </a:p>
          <a:p>
            <a:pPr lvl="2"/>
            <a:r>
              <a:rPr lang="en-US" sz="1400" dirty="0" smtClean="0"/>
              <a:t>For retirement benefit there is a maximum cap Rs 1 Lac per annum</a:t>
            </a:r>
          </a:p>
          <a:p>
            <a:pPr lvl="2"/>
            <a:r>
              <a:rPr lang="en-US" sz="1400" dirty="0" smtClean="0"/>
              <a:t>Employees who opt for retirement benefit, will get additional tax benefit up to Rs 1 Lac per annum.</a:t>
            </a:r>
          </a:p>
          <a:p>
            <a:pPr lvl="2"/>
            <a:endParaRPr lang="en-US" sz="1400" dirty="0" smtClean="0"/>
          </a:p>
          <a:p>
            <a:pPr lvl="1"/>
            <a:r>
              <a:rPr lang="en-US" sz="1400" b="1" dirty="0" smtClean="0"/>
              <a:t>Gratuity benefit</a:t>
            </a:r>
          </a:p>
          <a:p>
            <a:pPr lvl="2"/>
            <a:r>
              <a:rPr lang="en-US" sz="1400" dirty="0" smtClean="0"/>
              <a:t>Employee who </a:t>
            </a:r>
            <a:r>
              <a:rPr lang="en-US" sz="1400" smtClean="0"/>
              <a:t>completes 2 </a:t>
            </a:r>
            <a:r>
              <a:rPr lang="en-US" sz="1400" dirty="0" smtClean="0"/>
              <a:t>years service with SAP Labs are eligible for this benefit</a:t>
            </a:r>
          </a:p>
          <a:p>
            <a:pPr lvl="2"/>
            <a:r>
              <a:rPr lang="en-US" sz="1400" dirty="0" smtClean="0"/>
              <a:t>Employee will get ½ month basic salary for every completed year of service</a:t>
            </a:r>
          </a:p>
          <a:p>
            <a:pPr lvl="2"/>
            <a:r>
              <a:rPr lang="en-US" sz="1400" dirty="0" smtClean="0"/>
              <a:t>Settlement amount up to Rs 10 Lakhs not taxable</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sz="1500" b="1" dirty="0" smtClean="0">
                <a:latin typeface="Calibri" pitchFamily="34" charset="0"/>
              </a:rPr>
              <a:t>E-mail –  </a:t>
            </a:r>
            <a:r>
              <a:rPr lang="en-US" sz="1500" b="1" dirty="0" smtClean="0">
                <a:latin typeface="Calibri" pitchFamily="34" charset="0"/>
                <a:hlinkClick r:id="rId3"/>
              </a:rPr>
              <a:t>LabsIndia.payroll@sap.com</a:t>
            </a:r>
            <a:r>
              <a:rPr lang="en-US" sz="1500" b="1" dirty="0" smtClean="0">
                <a:latin typeface="Calibri" pitchFamily="34" charset="0"/>
              </a:rPr>
              <a:t> </a:t>
            </a:r>
          </a:p>
          <a:p>
            <a:pPr lvl="1"/>
            <a:r>
              <a:rPr lang="en-US" sz="1500" b="1" dirty="0" smtClean="0">
                <a:latin typeface="Calibri" pitchFamily="34" charset="0"/>
              </a:rPr>
              <a:t> Phone – Bangalore: 7300</a:t>
            </a:r>
          </a:p>
          <a:p>
            <a:pPr lvl="1"/>
            <a:r>
              <a:rPr lang="en-US" sz="1500" b="1" dirty="0" smtClean="0">
                <a:latin typeface="Calibri" pitchFamily="34" charset="0"/>
              </a:rPr>
              <a:t> </a:t>
            </a:r>
            <a:r>
              <a:rPr lang="en-US" sz="1500" b="1" dirty="0" err="1" smtClean="0">
                <a:latin typeface="Calibri" pitchFamily="34" charset="0"/>
              </a:rPr>
              <a:t>Gurgaon</a:t>
            </a:r>
            <a:r>
              <a:rPr lang="en-US" sz="1500" b="1" dirty="0" smtClean="0">
                <a:latin typeface="Calibri" pitchFamily="34" charset="0"/>
              </a:rPr>
              <a:t> :7724</a:t>
            </a:r>
          </a:p>
        </p:txBody>
      </p:sp>
      <p:pic>
        <p:nvPicPr>
          <p:cNvPr id="4" name="Picture 4"/>
          <p:cNvPicPr>
            <a:picLocks noChangeAspect="1" noChangeArrowheads="1"/>
          </p:cNvPicPr>
          <p:nvPr/>
        </p:nvPicPr>
        <p:blipFill>
          <a:blip r:embed="rId4" cstate="print"/>
          <a:srcRect/>
          <a:stretch>
            <a:fillRect/>
          </a:stretch>
        </p:blipFill>
        <p:spPr bwMode="auto">
          <a:xfrm>
            <a:off x="4467225" y="1147763"/>
            <a:ext cx="3609974" cy="4719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Bank Account Details</a:t>
            </a:r>
            <a:endParaRPr lang="en-US" dirty="0"/>
          </a:p>
        </p:txBody>
      </p:sp>
      <p:sp>
        <p:nvSpPr>
          <p:cNvPr id="3" name="Text Placeholder 2"/>
          <p:cNvSpPr>
            <a:spLocks noGrp="1"/>
          </p:cNvSpPr>
          <p:nvPr>
            <p:ph type="body" sz="quarter" idx="10"/>
          </p:nvPr>
        </p:nvSpPr>
        <p:spPr>
          <a:xfrm>
            <a:off x="324000" y="1228725"/>
            <a:ext cx="8494713" cy="4852988"/>
          </a:xfrm>
        </p:spPr>
        <p:txBody>
          <a:bodyPr/>
          <a:lstStyle/>
          <a:p>
            <a:pPr lvl="1">
              <a:lnSpc>
                <a:spcPct val="90000"/>
              </a:lnSpc>
            </a:pPr>
            <a:r>
              <a:rPr lang="en-US" sz="1400" b="1" dirty="0" smtClean="0">
                <a:latin typeface="Arial" pitchFamily="34" charset="0"/>
                <a:cs typeface="Arial" pitchFamily="34" charset="0"/>
              </a:rPr>
              <a:t>Corporate has tie up with 3 Bankers</a:t>
            </a:r>
          </a:p>
          <a:p>
            <a:pPr lvl="1">
              <a:lnSpc>
                <a:spcPct val="90000"/>
              </a:lnSpc>
            </a:pPr>
            <a:endParaRPr lang="en-US" sz="1400" dirty="0" smtClean="0">
              <a:latin typeface="Arial" pitchFamily="34" charset="0"/>
              <a:cs typeface="Arial" pitchFamily="34" charset="0"/>
            </a:endParaRPr>
          </a:p>
          <a:p>
            <a:pPr lvl="2">
              <a:lnSpc>
                <a:spcPct val="90000"/>
              </a:lnSpc>
            </a:pPr>
            <a:r>
              <a:rPr lang="en-US" sz="1400" dirty="0" err="1" smtClean="0">
                <a:latin typeface="Arial" pitchFamily="34" charset="0"/>
                <a:cs typeface="Arial" pitchFamily="34" charset="0"/>
              </a:rPr>
              <a:t>Citi</a:t>
            </a:r>
            <a:r>
              <a:rPr lang="en-US" sz="1400" dirty="0" smtClean="0">
                <a:latin typeface="Arial" pitchFamily="34" charset="0"/>
                <a:cs typeface="Arial" pitchFamily="34" charset="0"/>
              </a:rPr>
              <a:t> Bank</a:t>
            </a:r>
          </a:p>
          <a:p>
            <a:pPr lvl="2">
              <a:lnSpc>
                <a:spcPct val="90000"/>
              </a:lnSpc>
            </a:pPr>
            <a:r>
              <a:rPr lang="en-US" sz="1400" dirty="0" smtClean="0">
                <a:latin typeface="Arial" pitchFamily="34" charset="0"/>
                <a:cs typeface="Arial" pitchFamily="34" charset="0"/>
              </a:rPr>
              <a:t>HDFC Bank</a:t>
            </a:r>
          </a:p>
          <a:p>
            <a:pPr lvl="2">
              <a:lnSpc>
                <a:spcPct val="90000"/>
              </a:lnSpc>
            </a:pPr>
            <a:r>
              <a:rPr lang="en-US" sz="1400" dirty="0" smtClean="0">
                <a:latin typeface="Arial" pitchFamily="34" charset="0"/>
                <a:cs typeface="Arial" pitchFamily="34" charset="0"/>
              </a:rPr>
              <a:t>Deutsche Bank</a:t>
            </a:r>
          </a:p>
          <a:p>
            <a:pPr lvl="2">
              <a:lnSpc>
                <a:spcPct val="90000"/>
              </a:lnSpc>
            </a:pPr>
            <a:endParaRPr lang="en-US" sz="1400" dirty="0" smtClean="0">
              <a:latin typeface="Arial" pitchFamily="34" charset="0"/>
              <a:cs typeface="Arial" pitchFamily="34" charset="0"/>
            </a:endParaRPr>
          </a:p>
          <a:p>
            <a:pPr lvl="1">
              <a:lnSpc>
                <a:spcPct val="90000"/>
              </a:lnSpc>
            </a:pPr>
            <a:r>
              <a:rPr lang="en-US" sz="1400" b="1" dirty="0" smtClean="0">
                <a:latin typeface="Arial" pitchFamily="34" charset="0"/>
                <a:cs typeface="Arial" pitchFamily="34" charset="0"/>
              </a:rPr>
              <a:t>New Account Opening</a:t>
            </a:r>
          </a:p>
          <a:p>
            <a:pPr lvl="1">
              <a:lnSpc>
                <a:spcPct val="90000"/>
              </a:lnSpc>
            </a:pPr>
            <a:endParaRPr lang="en-US" sz="1400" dirty="0" smtClean="0">
              <a:latin typeface="Arial" pitchFamily="34" charset="0"/>
              <a:cs typeface="Arial" pitchFamily="34" charset="0"/>
            </a:endParaRPr>
          </a:p>
          <a:p>
            <a:pPr lvl="2">
              <a:lnSpc>
                <a:spcPct val="90000"/>
              </a:lnSpc>
            </a:pPr>
            <a:r>
              <a:rPr lang="en-US" sz="1400" dirty="0" err="1" smtClean="0">
                <a:latin typeface="Arial" pitchFamily="34" charset="0"/>
                <a:cs typeface="Arial" pitchFamily="34" charset="0"/>
              </a:rPr>
              <a:t>Citi</a:t>
            </a:r>
            <a:r>
              <a:rPr lang="en-US" sz="1400" dirty="0" smtClean="0">
                <a:latin typeface="Arial" pitchFamily="34" charset="0"/>
                <a:cs typeface="Arial" pitchFamily="34" charset="0"/>
              </a:rPr>
              <a:t> Bank (Help Desk on every Wednesday)</a:t>
            </a:r>
          </a:p>
          <a:p>
            <a:pPr lvl="2">
              <a:lnSpc>
                <a:spcPct val="90000"/>
              </a:lnSpc>
            </a:pPr>
            <a:r>
              <a:rPr lang="en-US" sz="1400" dirty="0" smtClean="0">
                <a:latin typeface="Arial" pitchFamily="34" charset="0"/>
                <a:cs typeface="Arial" pitchFamily="34" charset="0"/>
              </a:rPr>
              <a:t>HDFC Bank (Help Desk on every Thursday)</a:t>
            </a:r>
          </a:p>
          <a:p>
            <a:pPr lvl="2">
              <a:lnSpc>
                <a:spcPct val="90000"/>
              </a:lnSpc>
            </a:pPr>
            <a:r>
              <a:rPr lang="en-US" sz="1400" dirty="0" smtClean="0">
                <a:latin typeface="Arial" pitchFamily="34" charset="0"/>
                <a:cs typeface="Arial" pitchFamily="34" charset="0"/>
              </a:rPr>
              <a:t>Deutsche Bank</a:t>
            </a:r>
            <a:endParaRPr lang="en-US" sz="1400" i="1" dirty="0" smtClean="0">
              <a:latin typeface="Arial" pitchFamily="34" charset="0"/>
              <a:cs typeface="Arial" pitchFamily="34" charset="0"/>
            </a:endParaRPr>
          </a:p>
          <a:p>
            <a:pPr lvl="2">
              <a:lnSpc>
                <a:spcPct val="90000"/>
              </a:lnSpc>
            </a:pPr>
            <a:endParaRPr lang="en-US" sz="1400" dirty="0" smtClean="0">
              <a:latin typeface="Arial" pitchFamily="34" charset="0"/>
              <a:cs typeface="Arial" pitchFamily="34" charset="0"/>
            </a:endParaRPr>
          </a:p>
          <a:p>
            <a:pPr lvl="1">
              <a:lnSpc>
                <a:spcPct val="90000"/>
              </a:lnSpc>
            </a:pPr>
            <a:r>
              <a:rPr lang="en-US" sz="1400" b="1" dirty="0" smtClean="0">
                <a:latin typeface="Arial" pitchFamily="34" charset="0"/>
                <a:cs typeface="Arial" pitchFamily="34" charset="0"/>
              </a:rPr>
              <a:t>Existing Account Holders</a:t>
            </a:r>
          </a:p>
          <a:p>
            <a:pPr lvl="1">
              <a:lnSpc>
                <a:spcPct val="90000"/>
              </a:lnSpc>
            </a:pPr>
            <a:endParaRPr lang="en-US" sz="1400" dirty="0" smtClean="0">
              <a:latin typeface="Arial" pitchFamily="34" charset="0"/>
              <a:cs typeface="Arial" pitchFamily="34" charset="0"/>
            </a:endParaRPr>
          </a:p>
          <a:p>
            <a:pPr lvl="2">
              <a:lnSpc>
                <a:spcPct val="90000"/>
              </a:lnSpc>
            </a:pPr>
            <a:r>
              <a:rPr lang="en-US" sz="1400" dirty="0" err="1" smtClean="0">
                <a:latin typeface="Arial" pitchFamily="34" charset="0"/>
                <a:cs typeface="Arial" pitchFamily="34" charset="0"/>
              </a:rPr>
              <a:t>Citi</a:t>
            </a:r>
            <a:r>
              <a:rPr lang="en-US" sz="1400" dirty="0" smtClean="0">
                <a:latin typeface="Arial" pitchFamily="34" charset="0"/>
                <a:cs typeface="Arial" pitchFamily="34" charset="0"/>
              </a:rPr>
              <a:t> Bank</a:t>
            </a:r>
          </a:p>
          <a:p>
            <a:pPr lvl="2">
              <a:lnSpc>
                <a:spcPct val="90000"/>
              </a:lnSpc>
            </a:pPr>
            <a:r>
              <a:rPr lang="en-US" sz="1400" dirty="0" smtClean="0">
                <a:latin typeface="Arial" pitchFamily="34" charset="0"/>
                <a:cs typeface="Arial" pitchFamily="34" charset="0"/>
              </a:rPr>
              <a:t>HDFC Bank</a:t>
            </a:r>
          </a:p>
          <a:p>
            <a:pPr lvl="2">
              <a:lnSpc>
                <a:spcPct val="90000"/>
              </a:lnSpc>
            </a:pPr>
            <a:r>
              <a:rPr lang="en-US" sz="1400" dirty="0" smtClean="0">
                <a:latin typeface="Arial" pitchFamily="34" charset="0"/>
                <a:cs typeface="Arial" pitchFamily="34" charset="0"/>
              </a:rPr>
              <a:t>Deutsche Bank</a:t>
            </a:r>
          </a:p>
          <a:p>
            <a:pPr lvl="2">
              <a:lnSpc>
                <a:spcPct val="90000"/>
              </a:lnSpc>
            </a:pPr>
            <a:r>
              <a:rPr lang="en-US" sz="1400" dirty="0" smtClean="0">
                <a:latin typeface="Arial" pitchFamily="34" charset="0"/>
                <a:cs typeface="Arial" pitchFamily="34" charset="0"/>
              </a:rPr>
              <a:t>HSBC Bank</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4310063" y="1590675"/>
            <a:ext cx="4262437" cy="393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Salary Structure</a:t>
            </a:r>
            <a:endParaRPr lang="en-US" dirty="0"/>
          </a:p>
        </p:txBody>
      </p:sp>
      <p:sp>
        <p:nvSpPr>
          <p:cNvPr id="3" name="Text Placeholder 2"/>
          <p:cNvSpPr>
            <a:spLocks noGrp="1"/>
          </p:cNvSpPr>
          <p:nvPr>
            <p:ph type="body" sz="quarter" idx="10"/>
          </p:nvPr>
        </p:nvSpPr>
        <p:spPr>
          <a:xfrm>
            <a:off x="324000" y="1428750"/>
            <a:ext cx="8494713" cy="4943475"/>
          </a:xfrm>
        </p:spPr>
        <p:txBody>
          <a:bodyPr/>
          <a:lstStyle/>
          <a:p>
            <a:pPr lvl="1"/>
            <a:r>
              <a:rPr lang="en-US" sz="1400" b="1" dirty="0" smtClean="0"/>
              <a:t>This Compensation plan provides you the flexibility to structure your salary from within a given choices</a:t>
            </a:r>
          </a:p>
          <a:p>
            <a:pPr lvl="1"/>
            <a:r>
              <a:rPr lang="en-US" sz="1400" b="1" dirty="0" smtClean="0"/>
              <a:t>It allows you to influence the design of your package in ways that suit your present and future needs</a:t>
            </a:r>
          </a:p>
          <a:p>
            <a:pPr lvl="1"/>
            <a:endParaRPr lang="en-US" sz="1400" b="1" dirty="0" smtClean="0"/>
          </a:p>
          <a:p>
            <a:pPr lvl="1"/>
            <a:r>
              <a:rPr lang="en-US" sz="1400" b="1" dirty="0" smtClean="0"/>
              <a:t>Overall the salary is defined as:</a:t>
            </a:r>
          </a:p>
          <a:p>
            <a:pPr lvl="2"/>
            <a:r>
              <a:rPr lang="en-US" b="1" i="1" dirty="0" smtClean="0">
                <a:solidFill>
                  <a:schemeClr val="accent1"/>
                </a:solidFill>
              </a:rPr>
              <a:t>Base Salary</a:t>
            </a:r>
          </a:p>
          <a:p>
            <a:pPr lvl="3"/>
            <a:r>
              <a:rPr lang="en-US" b="1" i="1" dirty="0" smtClean="0">
                <a:solidFill>
                  <a:schemeClr val="accent1"/>
                </a:solidFill>
              </a:rPr>
              <a:t>Basic</a:t>
            </a:r>
          </a:p>
          <a:p>
            <a:pPr lvl="3"/>
            <a:r>
              <a:rPr lang="en-US" b="1" i="1" dirty="0" smtClean="0">
                <a:solidFill>
                  <a:schemeClr val="accent1"/>
                </a:solidFill>
              </a:rPr>
              <a:t>Flexi Compensation</a:t>
            </a:r>
          </a:p>
          <a:p>
            <a:pPr lvl="2"/>
            <a:r>
              <a:rPr lang="en-US" b="1" i="1" dirty="0" smtClean="0">
                <a:solidFill>
                  <a:schemeClr val="accent1"/>
                </a:solidFill>
              </a:rPr>
              <a:t>Allowances</a:t>
            </a:r>
          </a:p>
          <a:p>
            <a:pPr lvl="3"/>
            <a:r>
              <a:rPr lang="en-US" b="1" i="1" dirty="0" smtClean="0">
                <a:solidFill>
                  <a:schemeClr val="accent1"/>
                </a:solidFill>
              </a:rPr>
              <a:t>Benefits Allowance</a:t>
            </a:r>
          </a:p>
          <a:p>
            <a:pPr lvl="3"/>
            <a:r>
              <a:rPr lang="en-US" b="1" i="1" dirty="0" smtClean="0">
                <a:solidFill>
                  <a:schemeClr val="accent1"/>
                </a:solidFill>
              </a:rPr>
              <a:t>Superannuation Allowance</a:t>
            </a:r>
          </a:p>
          <a:p>
            <a:pPr lvl="2"/>
            <a:r>
              <a:rPr lang="en-US" b="1" i="1" dirty="0" smtClean="0">
                <a:solidFill>
                  <a:schemeClr val="accent1"/>
                </a:solidFill>
              </a:rPr>
              <a:t>Retirement Benefits</a:t>
            </a:r>
          </a:p>
          <a:p>
            <a:pPr lvl="3"/>
            <a:r>
              <a:rPr lang="en-US" b="1" i="1" dirty="0" smtClean="0">
                <a:solidFill>
                  <a:schemeClr val="accent1"/>
                </a:solidFill>
              </a:rPr>
              <a:t>PF</a:t>
            </a:r>
          </a:p>
          <a:p>
            <a:pPr lvl="3"/>
            <a:r>
              <a:rPr lang="en-US" b="1" i="1" dirty="0" smtClean="0">
                <a:solidFill>
                  <a:schemeClr val="accent1"/>
                </a:solidFill>
              </a:rPr>
              <a:t>Gratuity</a:t>
            </a:r>
          </a:p>
          <a:p>
            <a:pPr lvl="2"/>
            <a:r>
              <a:rPr lang="en-US" b="1" i="1" dirty="0" smtClean="0">
                <a:solidFill>
                  <a:schemeClr val="accent1"/>
                </a:solidFill>
              </a:rPr>
              <a:t>Variable Pay</a:t>
            </a:r>
            <a:endParaRPr lang="en-US" sz="1200" b="1" i="1" dirty="0" smtClean="0">
              <a:solidFill>
                <a:schemeClr val="accent1"/>
              </a:solidFill>
            </a:endParaRPr>
          </a:p>
          <a:p>
            <a:pPr lvl="1"/>
            <a:r>
              <a:rPr lang="en-US" sz="1400" b="1" dirty="0" smtClean="0"/>
              <a:t>Base Salary is split into 2 major components:</a:t>
            </a:r>
          </a:p>
          <a:p>
            <a:pPr lvl="2"/>
            <a:r>
              <a:rPr lang="en-US" b="1" i="1" dirty="0" smtClean="0">
                <a:solidFill>
                  <a:schemeClr val="accent1"/>
                </a:solidFill>
              </a:rPr>
              <a:t>Basic Salary – 35%</a:t>
            </a:r>
          </a:p>
          <a:p>
            <a:pPr lvl="2"/>
            <a:r>
              <a:rPr lang="en-US" b="1" i="1" dirty="0" smtClean="0">
                <a:solidFill>
                  <a:schemeClr val="accent1"/>
                </a:solidFill>
              </a:rPr>
              <a:t>Flexible Compensation – 65%</a:t>
            </a:r>
          </a:p>
        </p:txBody>
      </p:sp>
      <p:pic>
        <p:nvPicPr>
          <p:cNvPr id="4" name="Picture 8"/>
          <p:cNvPicPr>
            <a:picLocks noChangeAspect="1" noChangeArrowheads="1"/>
          </p:cNvPicPr>
          <p:nvPr/>
        </p:nvPicPr>
        <p:blipFill>
          <a:blip r:embed="rId3" cstate="print"/>
          <a:srcRect/>
          <a:stretch>
            <a:fillRect/>
          </a:stretch>
        </p:blipFill>
        <p:spPr bwMode="auto">
          <a:xfrm>
            <a:off x="4610101" y="2505075"/>
            <a:ext cx="4200524" cy="37814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Flexible Compensation – 65%</a:t>
            </a:r>
            <a:endParaRPr lang="en-US" sz="2000" b="0" dirty="0"/>
          </a:p>
        </p:txBody>
      </p:sp>
      <p:sp>
        <p:nvSpPr>
          <p:cNvPr id="3" name="Text Placeholder 2"/>
          <p:cNvSpPr>
            <a:spLocks noGrp="1"/>
          </p:cNvSpPr>
          <p:nvPr>
            <p:ph type="body" sz="quarter" idx="10"/>
          </p:nvPr>
        </p:nvSpPr>
        <p:spPr>
          <a:xfrm>
            <a:off x="324000" y="1238250"/>
            <a:ext cx="8494713" cy="5248275"/>
          </a:xfrm>
        </p:spPr>
        <p:txBody>
          <a:bodyPr/>
          <a:lstStyle/>
          <a:p>
            <a:pPr lvl="1"/>
            <a:r>
              <a:rPr lang="en-US" dirty="0" smtClean="0"/>
              <a:t>Flexible Compensation makes up to 65% of your Base Salary</a:t>
            </a:r>
          </a:p>
          <a:p>
            <a:pPr lvl="1"/>
            <a:endParaRPr lang="en-US" dirty="0" smtClean="0"/>
          </a:p>
          <a:p>
            <a:pPr lvl="1"/>
            <a:r>
              <a:rPr lang="en-US" dirty="0" smtClean="0"/>
              <a:t>This part comprises of the following components:</a:t>
            </a:r>
          </a:p>
          <a:p>
            <a:pPr lvl="2"/>
            <a:r>
              <a:rPr lang="en-US" sz="1400" dirty="0" smtClean="0"/>
              <a:t>House Rent Allowance (HRA)</a:t>
            </a:r>
          </a:p>
          <a:p>
            <a:pPr lvl="2"/>
            <a:r>
              <a:rPr lang="en-US" sz="1400" dirty="0" smtClean="0"/>
              <a:t>Medical  Reimbursement</a:t>
            </a:r>
          </a:p>
          <a:p>
            <a:pPr lvl="2"/>
            <a:r>
              <a:rPr lang="en-US" sz="1400" dirty="0" smtClean="0"/>
              <a:t>Leave Travel  Reimbursement (LTR)</a:t>
            </a:r>
          </a:p>
          <a:p>
            <a:pPr lvl="2"/>
            <a:r>
              <a:rPr lang="en-US" sz="1400" dirty="0" smtClean="0"/>
              <a:t>Children Education Allowance (CEA)</a:t>
            </a:r>
          </a:p>
          <a:p>
            <a:pPr lvl="2"/>
            <a:r>
              <a:rPr lang="en-US" sz="1400" dirty="0" smtClean="0"/>
              <a:t>Professional Development Allowance (PDA)</a:t>
            </a:r>
          </a:p>
          <a:p>
            <a:pPr lvl="2"/>
            <a:r>
              <a:rPr lang="en-US" sz="1400" dirty="0" smtClean="0"/>
              <a:t>Car lease allowance</a:t>
            </a:r>
          </a:p>
          <a:p>
            <a:pPr lvl="2"/>
            <a:r>
              <a:rPr lang="en-US" sz="1400" dirty="0" smtClean="0"/>
              <a:t>Telephone Reimbursement</a:t>
            </a:r>
          </a:p>
          <a:p>
            <a:pPr lvl="2"/>
            <a:r>
              <a:rPr lang="en-US" sz="1400" dirty="0" smtClean="0"/>
              <a:t>Transport allowance</a:t>
            </a:r>
          </a:p>
          <a:p>
            <a:pPr lvl="2"/>
            <a:r>
              <a:rPr lang="en-US" sz="1400" dirty="0" smtClean="0"/>
              <a:t>Special Allowance</a:t>
            </a:r>
          </a:p>
          <a:p>
            <a:pPr lvl="2"/>
            <a:endParaRPr lang="en-US" dirty="0" smtClean="0"/>
          </a:p>
          <a:p>
            <a:pPr lvl="1"/>
            <a:r>
              <a:rPr lang="en-US" dirty="0" smtClean="0"/>
              <a:t>Employees can plan their salary structure based on the above listed components to suit their requirements</a:t>
            </a:r>
          </a:p>
          <a:p>
            <a:pPr lvl="1"/>
            <a:endParaRPr lang="en-US" sz="600" dirty="0" smtClean="0"/>
          </a:p>
          <a:p>
            <a:pPr lvl="1"/>
            <a:endParaRPr lang="en-US" sz="600" dirty="0" smtClean="0"/>
          </a:p>
          <a:p>
            <a:pPr lvl="1"/>
            <a:r>
              <a:rPr lang="en-US" dirty="0" smtClean="0"/>
              <a:t>The limits and tax benefits for each of the above components are listed in the following slides</a:t>
            </a:r>
          </a:p>
        </p:txBody>
      </p:sp>
      <p:pic>
        <p:nvPicPr>
          <p:cNvPr id="4" name="Picture 2"/>
          <p:cNvPicPr>
            <a:picLocks noChangeAspect="1" noChangeArrowheads="1"/>
          </p:cNvPicPr>
          <p:nvPr/>
        </p:nvPicPr>
        <p:blipFill>
          <a:blip r:embed="rId3" cstate="print"/>
          <a:srcRect/>
          <a:stretch>
            <a:fillRect/>
          </a:stretch>
        </p:blipFill>
        <p:spPr bwMode="auto">
          <a:xfrm>
            <a:off x="5588000" y="1876425"/>
            <a:ext cx="3149600" cy="2590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House Rent Allowance - HRA</a:t>
            </a:r>
            <a:endParaRPr lang="en-US" dirty="0"/>
          </a:p>
        </p:txBody>
      </p:sp>
      <p:sp>
        <p:nvSpPr>
          <p:cNvPr id="3" name="Text Placeholder 2"/>
          <p:cNvSpPr>
            <a:spLocks noGrp="1"/>
          </p:cNvSpPr>
          <p:nvPr>
            <p:ph type="body" sz="quarter" idx="10"/>
          </p:nvPr>
        </p:nvSpPr>
        <p:spPr>
          <a:xfrm>
            <a:off x="324000" y="1228725"/>
            <a:ext cx="8494713" cy="5143500"/>
          </a:xfrm>
        </p:spPr>
        <p:txBody>
          <a:bodyPr/>
          <a:lstStyle/>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a:defRPr/>
            </a:pPr>
            <a:r>
              <a:rPr lang="en-US" i="1" dirty="0" smtClean="0">
                <a:effectLst>
                  <a:outerShdw blurRad="38100" dist="38100" dir="2700000" algn="tl">
                    <a:srgbClr val="000000"/>
                  </a:outerShdw>
                </a:effectLst>
              </a:rPr>
              <a:t>HRA</a:t>
            </a:r>
          </a:p>
          <a:p>
            <a:pPr lvl="1">
              <a:defRPr/>
            </a:pPr>
            <a:endParaRPr lang="en-US" dirty="0" smtClean="0"/>
          </a:p>
          <a:p>
            <a:pPr lvl="1">
              <a:defRPr/>
            </a:pPr>
            <a:r>
              <a:rPr lang="en-US" dirty="0" smtClean="0"/>
              <a:t>This is one of the best tax saving options, provided the employee stays in a rented house.</a:t>
            </a:r>
          </a:p>
          <a:p>
            <a:pPr lvl="1">
              <a:defRPr/>
            </a:pPr>
            <a:r>
              <a:rPr lang="en-US" dirty="0" smtClean="0"/>
              <a:t>The tax benefit is calculated as least of the following:</a:t>
            </a:r>
          </a:p>
          <a:p>
            <a:pPr lvl="2">
              <a:defRPr/>
            </a:pPr>
            <a:r>
              <a:rPr lang="en-US" dirty="0" smtClean="0"/>
              <a:t>Actual HRA/Rent paid </a:t>
            </a:r>
          </a:p>
          <a:p>
            <a:pPr lvl="2">
              <a:defRPr/>
            </a:pPr>
            <a:r>
              <a:rPr lang="en-US" dirty="0" smtClean="0"/>
              <a:t>40% of Basic Salary</a:t>
            </a:r>
          </a:p>
          <a:p>
            <a:pPr lvl="2">
              <a:defRPr/>
            </a:pPr>
            <a:r>
              <a:rPr lang="en-US" dirty="0" smtClean="0"/>
              <a:t>Rent minus 10% of Basic Salary</a:t>
            </a:r>
          </a:p>
          <a:p>
            <a:pPr lvl="1">
              <a:defRPr/>
            </a:pPr>
            <a:r>
              <a:rPr lang="en-US" dirty="0" smtClean="0"/>
              <a:t>Recommended is to always keep this allowance at 40% of basic salary</a:t>
            </a:r>
          </a:p>
          <a:p>
            <a:pPr lvl="1">
              <a:defRPr/>
            </a:pPr>
            <a:r>
              <a:rPr lang="en-US" dirty="0" smtClean="0"/>
              <a:t>This will allow you to take the maximum benefit possible under HRA</a:t>
            </a:r>
          </a:p>
          <a:p>
            <a:pPr lvl="1">
              <a:defRPr/>
            </a:pPr>
            <a:endParaRPr lang="en-US" dirty="0" smtClean="0"/>
          </a:p>
          <a:p>
            <a:pPr lvl="1">
              <a:defRPr/>
            </a:pPr>
            <a:r>
              <a:rPr lang="en-US" dirty="0" smtClean="0"/>
              <a:t>Note: Please note that the employees who are staying at Delhi can keep their HRA maximum up to 50% of their Basic.</a:t>
            </a:r>
          </a:p>
          <a:p>
            <a:endParaRPr lang="en-US" dirty="0"/>
          </a:p>
        </p:txBody>
      </p:sp>
      <p:pic>
        <p:nvPicPr>
          <p:cNvPr id="4" name="Picture 6"/>
          <p:cNvPicPr>
            <a:picLocks noChangeAspect="1" noChangeArrowheads="1"/>
          </p:cNvPicPr>
          <p:nvPr/>
        </p:nvPicPr>
        <p:blipFill>
          <a:blip r:embed="rId2" cstate="print"/>
          <a:srcRect/>
          <a:stretch>
            <a:fillRect/>
          </a:stretch>
        </p:blipFill>
        <p:spPr bwMode="auto">
          <a:xfrm>
            <a:off x="2220913" y="1447799"/>
            <a:ext cx="4217987" cy="14097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Medical Reimbursement</a:t>
            </a:r>
            <a:endParaRPr lang="en-US" dirty="0"/>
          </a:p>
        </p:txBody>
      </p:sp>
      <p:sp>
        <p:nvSpPr>
          <p:cNvPr id="3" name="Text Placeholder 2"/>
          <p:cNvSpPr>
            <a:spLocks noGrp="1"/>
          </p:cNvSpPr>
          <p:nvPr>
            <p:ph type="body" sz="quarter" idx="10"/>
          </p:nvPr>
        </p:nvSpPr>
        <p:spPr>
          <a:xfrm>
            <a:off x="324000" y="1219200"/>
            <a:ext cx="8494713" cy="4991100"/>
          </a:xfrm>
        </p:spPr>
        <p:txBody>
          <a:bodyPr/>
          <a:lstStyle/>
          <a:p>
            <a:pPr>
              <a:defRPr/>
            </a:pPr>
            <a:r>
              <a:rPr lang="en-US" i="1" dirty="0" smtClean="0">
                <a:effectLst>
                  <a:outerShdw blurRad="38100" dist="38100" dir="2700000" algn="tl">
                    <a:srgbClr val="000000"/>
                  </a:outerShdw>
                </a:effectLst>
              </a:rPr>
              <a:t>Medical Reimbursement</a:t>
            </a:r>
          </a:p>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a:defRPr/>
            </a:pPr>
            <a:endParaRPr lang="en-US" i="1" dirty="0" smtClean="0">
              <a:effectLst>
                <a:outerShdw blurRad="38100" dist="38100" dir="2700000" algn="tl">
                  <a:srgbClr val="000000"/>
                </a:outerShdw>
              </a:effectLst>
            </a:endParaRPr>
          </a:p>
          <a:p>
            <a:pPr lvl="1">
              <a:defRPr/>
            </a:pPr>
            <a:r>
              <a:rPr lang="en-US" dirty="0" smtClean="0"/>
              <a:t>Medical Reimbursement  will be paid to the maximum of 15000.00 INR per annum.</a:t>
            </a:r>
          </a:p>
          <a:p>
            <a:pPr lvl="1">
              <a:defRPr/>
            </a:pPr>
            <a:r>
              <a:rPr lang="en-US" dirty="0" smtClean="0"/>
              <a:t>The amount is paid against submission of original bills and Tax benefit is provided only to the extent of submitted original bills, incurred in the financial year.</a:t>
            </a:r>
          </a:p>
          <a:p>
            <a:pPr lvl="1">
              <a:defRPr/>
            </a:pPr>
            <a:r>
              <a:rPr lang="en-US" dirty="0" smtClean="0"/>
              <a:t>Bills can be for any medicines purchased, doctors fee, medical checkup, for you and your dependents.</a:t>
            </a:r>
          </a:p>
          <a:p>
            <a:pPr lvl="1">
              <a:defRPr/>
            </a:pPr>
            <a:r>
              <a:rPr lang="en-US" dirty="0" smtClean="0"/>
              <a:t>No hospitalization expenses are allowed under this category.</a:t>
            </a:r>
          </a:p>
          <a:p>
            <a:pPr lvl="1">
              <a:defRPr/>
            </a:pPr>
            <a:r>
              <a:rPr lang="en-US" dirty="0" smtClean="0"/>
              <a:t>For Spectacle bills, Power card or Doctor Prescription is required</a:t>
            </a:r>
          </a:p>
          <a:p>
            <a:pPr lvl="1">
              <a:defRPr/>
            </a:pPr>
            <a:r>
              <a:rPr lang="en-US" dirty="0" smtClean="0"/>
              <a:t>Un-claimed medical reimbursement amount will be paid to employee as a Taxable Allowance in March every year</a:t>
            </a:r>
          </a:p>
          <a:p>
            <a:endParaRPr lang="en-US" dirty="0"/>
          </a:p>
        </p:txBody>
      </p:sp>
      <p:pic>
        <p:nvPicPr>
          <p:cNvPr id="4" name="Picture 2" descr="C:\Documents and Settings\I050420\Local Settings\Temporary Internet Files\Content.IE5\NOR20CC7\j0437092[1].png"/>
          <p:cNvPicPr>
            <a:picLocks noChangeAspect="1" noChangeArrowheads="1"/>
          </p:cNvPicPr>
          <p:nvPr/>
        </p:nvPicPr>
        <p:blipFill>
          <a:blip r:embed="rId2" cstate="print"/>
          <a:srcRect/>
          <a:stretch>
            <a:fillRect/>
          </a:stretch>
        </p:blipFill>
        <p:spPr bwMode="auto">
          <a:xfrm>
            <a:off x="3330575" y="1295401"/>
            <a:ext cx="2479675" cy="15811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Leave Travel Reimbursement</a:t>
            </a:r>
            <a:endParaRPr lang="en-US" dirty="0"/>
          </a:p>
        </p:txBody>
      </p:sp>
      <p:sp>
        <p:nvSpPr>
          <p:cNvPr id="3" name="Text Placeholder 2"/>
          <p:cNvSpPr>
            <a:spLocks noGrp="1"/>
          </p:cNvSpPr>
          <p:nvPr>
            <p:ph type="body" sz="quarter" idx="10"/>
          </p:nvPr>
        </p:nvSpPr>
        <p:spPr>
          <a:xfrm>
            <a:off x="324000" y="1247775"/>
            <a:ext cx="8494713" cy="5067300"/>
          </a:xfrm>
        </p:spPr>
        <p:txBody>
          <a:bodyPr/>
          <a:lstStyle/>
          <a:p>
            <a:pPr>
              <a:defRPr/>
            </a:pPr>
            <a:r>
              <a:rPr lang="en-US" i="1" dirty="0" smtClean="0">
                <a:effectLst>
                  <a:outerShdw blurRad="38100" dist="38100" dir="2700000" algn="tl">
                    <a:srgbClr val="000000"/>
                  </a:outerShdw>
                </a:effectLst>
              </a:rPr>
              <a:t>LTA</a:t>
            </a:r>
            <a:endParaRPr lang="en-US" dirty="0" smtClean="0"/>
          </a:p>
          <a:p>
            <a:pPr lvl="1">
              <a:defRPr/>
            </a:pPr>
            <a:endParaRPr lang="en-US" dirty="0" smtClean="0"/>
          </a:p>
          <a:p>
            <a:pPr lvl="1">
              <a:defRPr/>
            </a:pPr>
            <a:endParaRPr lang="en-US" dirty="0" smtClean="0"/>
          </a:p>
          <a:p>
            <a:pPr lvl="1">
              <a:defRPr/>
            </a:pPr>
            <a:endParaRPr lang="en-US" dirty="0" smtClean="0"/>
          </a:p>
          <a:p>
            <a:pPr lvl="1">
              <a:defRPr/>
            </a:pPr>
            <a:endParaRPr lang="en-US" dirty="0" smtClean="0"/>
          </a:p>
          <a:p>
            <a:pPr lvl="1">
              <a:defRPr/>
            </a:pPr>
            <a:r>
              <a:rPr lang="en-US" dirty="0" smtClean="0"/>
              <a:t>Leave Travel Reimbursement will be paid to the maximum of 60,000 INR per annum</a:t>
            </a:r>
          </a:p>
          <a:p>
            <a:pPr lvl="1">
              <a:defRPr/>
            </a:pPr>
            <a:r>
              <a:rPr lang="en-US" dirty="0" smtClean="0"/>
              <a:t>Tax benefit will be given for 2 journeys in the block of 4 years, as per the Income Tax rules (the present block is Jan 2010-Dec 2013)</a:t>
            </a:r>
          </a:p>
          <a:p>
            <a:pPr lvl="1">
              <a:defRPr/>
            </a:pPr>
            <a:r>
              <a:rPr lang="en-US" dirty="0" smtClean="0"/>
              <a:t>One journey is considered as one round trip, anywhere in India, starting from the place of your work</a:t>
            </a:r>
          </a:p>
          <a:p>
            <a:pPr lvl="1">
              <a:defRPr/>
            </a:pPr>
            <a:r>
              <a:rPr lang="en-US" dirty="0" smtClean="0"/>
              <a:t>Original Tickets have to be submitted to claim the tax benefit</a:t>
            </a:r>
          </a:p>
          <a:p>
            <a:pPr lvl="1">
              <a:defRPr/>
            </a:pPr>
            <a:r>
              <a:rPr lang="en-US" dirty="0" smtClean="0"/>
              <a:t>The amount is paid against submission of original bills and Tax benefit is provided only to the extent of submitted original bills, incurred in the financial year.</a:t>
            </a:r>
          </a:p>
          <a:p>
            <a:pPr lvl="1">
              <a:defRPr/>
            </a:pPr>
            <a:r>
              <a:rPr lang="en-US" dirty="0" smtClean="0"/>
              <a:t>Un-claimed leave travel reimbursement amount will be paid to employee as a Taxable Allowance in March every year</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767013" y="1323975"/>
            <a:ext cx="3443287"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Professional Development Allowance - PDA</a:t>
            </a:r>
            <a:endParaRPr lang="en-US" dirty="0"/>
          </a:p>
        </p:txBody>
      </p:sp>
      <p:sp>
        <p:nvSpPr>
          <p:cNvPr id="3" name="Text Placeholder 2"/>
          <p:cNvSpPr>
            <a:spLocks noGrp="1"/>
          </p:cNvSpPr>
          <p:nvPr>
            <p:ph type="body" sz="quarter" idx="10"/>
          </p:nvPr>
        </p:nvSpPr>
        <p:spPr>
          <a:xfrm>
            <a:off x="324000" y="1219200"/>
            <a:ext cx="8494713" cy="5048250"/>
          </a:xfrm>
        </p:spPr>
        <p:txBody>
          <a:bodyPr/>
          <a:lstStyle/>
          <a:p>
            <a:pPr>
              <a:defRPr/>
            </a:pPr>
            <a:r>
              <a:rPr lang="en-US" i="1" dirty="0" smtClean="0">
                <a:effectLst>
                  <a:outerShdw blurRad="38100" dist="38100" dir="2700000" algn="tl">
                    <a:srgbClr val="000000"/>
                  </a:outerShdw>
                </a:effectLst>
              </a:rPr>
              <a:t>PDA</a:t>
            </a:r>
          </a:p>
          <a:p>
            <a:pPr marL="180000" lvl="1" indent="-180000">
              <a:defRPr/>
            </a:pPr>
            <a:endParaRPr lang="en-US" dirty="0" smtClean="0"/>
          </a:p>
          <a:p>
            <a:pPr marL="180000" lvl="1" indent="-180000">
              <a:defRPr/>
            </a:pPr>
            <a:endParaRPr lang="en-US" sz="1900" dirty="0" smtClean="0"/>
          </a:p>
          <a:p>
            <a:pPr marL="180000" lvl="1" indent="-180000">
              <a:defRPr/>
            </a:pPr>
            <a:endParaRPr lang="en-US" dirty="0" smtClean="0"/>
          </a:p>
          <a:p>
            <a:pPr marL="180000" lvl="1" indent="-180000">
              <a:defRPr/>
            </a:pPr>
            <a:endParaRPr lang="en-US" dirty="0" smtClean="0"/>
          </a:p>
          <a:p>
            <a:pPr marL="180000" lvl="1" indent="-180000">
              <a:defRPr/>
            </a:pPr>
            <a:endParaRPr lang="en-US" dirty="0" smtClean="0"/>
          </a:p>
          <a:p>
            <a:pPr marL="180000" lvl="1" indent="-180000">
              <a:defRPr/>
            </a:pPr>
            <a:r>
              <a:rPr lang="en-US" dirty="0" smtClean="0"/>
              <a:t>Professional Development Allowance can be utilized for the following:</a:t>
            </a:r>
          </a:p>
          <a:p>
            <a:pPr lvl="2" indent="-180000">
              <a:defRPr/>
            </a:pPr>
            <a:r>
              <a:rPr lang="en-US" dirty="0" smtClean="0"/>
              <a:t>To pay course fees for any further studies</a:t>
            </a:r>
          </a:p>
          <a:p>
            <a:pPr lvl="2" indent="-180000">
              <a:defRPr/>
            </a:pPr>
            <a:r>
              <a:rPr lang="en-US" dirty="0" smtClean="0"/>
              <a:t>To buy books or CD’s</a:t>
            </a:r>
          </a:p>
          <a:p>
            <a:pPr lvl="2" indent="-180000">
              <a:defRPr/>
            </a:pPr>
            <a:r>
              <a:rPr lang="en-US" dirty="0" smtClean="0"/>
              <a:t>To take up any memberships or certification courses</a:t>
            </a:r>
          </a:p>
          <a:p>
            <a:pPr lvl="2" indent="-180000">
              <a:defRPr/>
            </a:pPr>
            <a:r>
              <a:rPr lang="en-US" dirty="0" smtClean="0"/>
              <a:t>All the above should be in line with your nature of Job and should be approved by your respective Manager</a:t>
            </a:r>
          </a:p>
          <a:p>
            <a:pPr marL="180000" lvl="1" indent="-180000">
              <a:defRPr/>
            </a:pPr>
            <a:r>
              <a:rPr lang="en-US" dirty="0" smtClean="0"/>
              <a:t>The amount will be paid directly to the vendor or to the institution</a:t>
            </a:r>
          </a:p>
          <a:p>
            <a:pPr marL="180000" lvl="1" indent="-180000">
              <a:defRPr/>
            </a:pPr>
            <a:r>
              <a:rPr lang="en-US" dirty="0" smtClean="0"/>
              <a:t>This amount is not shown in the employees income statement</a:t>
            </a:r>
          </a:p>
          <a:p>
            <a:pPr marL="180000" lvl="1" indent="-180000">
              <a:defRPr/>
            </a:pPr>
            <a:r>
              <a:rPr lang="en-US" dirty="0" smtClean="0"/>
              <a:t>Any employee opted for PDA and not able to utilize the same, such amount will be paid back to the employee in March salary and fully taxed</a:t>
            </a:r>
          </a:p>
          <a:p>
            <a:endParaRPr lang="en-US" dirty="0"/>
          </a:p>
        </p:txBody>
      </p:sp>
      <p:pic>
        <p:nvPicPr>
          <p:cNvPr id="4" name="Picture 7"/>
          <p:cNvPicPr>
            <a:picLocks noChangeAspect="1" noChangeArrowheads="1"/>
          </p:cNvPicPr>
          <p:nvPr/>
        </p:nvPicPr>
        <p:blipFill>
          <a:blip r:embed="rId2" cstate="print"/>
          <a:srcRect/>
          <a:stretch>
            <a:fillRect/>
          </a:stretch>
        </p:blipFill>
        <p:spPr bwMode="auto">
          <a:xfrm>
            <a:off x="2314575" y="1409700"/>
            <a:ext cx="4152900" cy="18573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Car lease Allowance</a:t>
            </a:r>
            <a:endParaRPr lang="en-US" dirty="0"/>
          </a:p>
        </p:txBody>
      </p:sp>
      <p:sp>
        <p:nvSpPr>
          <p:cNvPr id="3" name="Text Placeholder 2"/>
          <p:cNvSpPr>
            <a:spLocks noGrp="1"/>
          </p:cNvSpPr>
          <p:nvPr>
            <p:ph type="body" sz="quarter" idx="10"/>
          </p:nvPr>
        </p:nvSpPr>
        <p:spPr>
          <a:xfrm>
            <a:off x="324000" y="1228725"/>
            <a:ext cx="8494713" cy="5143500"/>
          </a:xfrm>
        </p:spPr>
        <p:txBody>
          <a:bodyPr/>
          <a:lstStyle/>
          <a:p>
            <a:pPr>
              <a:tabLst>
                <a:tab pos="5776913" algn="l"/>
              </a:tabLst>
              <a:defRPr/>
            </a:pPr>
            <a:r>
              <a:rPr lang="en-US" i="1" dirty="0" smtClean="0">
                <a:effectLst>
                  <a:outerShdw blurRad="38100" dist="38100" dir="2700000" algn="tl">
                    <a:srgbClr val="000000"/>
                  </a:outerShdw>
                </a:effectLst>
              </a:rPr>
              <a:t>Car lease Allowance</a:t>
            </a:r>
          </a:p>
          <a:p>
            <a:pPr>
              <a:tabLst>
                <a:tab pos="5776913" algn="l"/>
              </a:tabLst>
              <a:defRPr/>
            </a:pPr>
            <a:endParaRPr lang="en-US" i="1" dirty="0" smtClean="0">
              <a:effectLst>
                <a:outerShdw blurRad="38100" dist="38100" dir="2700000" algn="tl">
                  <a:srgbClr val="000000"/>
                </a:outerShdw>
              </a:effectLst>
            </a:endParaRPr>
          </a:p>
          <a:p>
            <a:pPr>
              <a:tabLst>
                <a:tab pos="5776913" algn="l"/>
              </a:tabLst>
              <a:defRPr/>
            </a:pPr>
            <a:endParaRPr lang="en-US" i="1" dirty="0" smtClean="0">
              <a:effectLst>
                <a:outerShdw blurRad="38100" dist="38100" dir="2700000" algn="tl">
                  <a:srgbClr val="000000"/>
                </a:outerShdw>
              </a:effectLst>
            </a:endParaRPr>
          </a:p>
          <a:p>
            <a:pPr marL="180000" lvl="1" indent="-180000">
              <a:tabLst>
                <a:tab pos="5776913" algn="l"/>
              </a:tabLst>
              <a:defRPr/>
            </a:pPr>
            <a:endParaRPr lang="en-US" dirty="0" smtClean="0"/>
          </a:p>
          <a:p>
            <a:pPr marL="180000" lvl="1" indent="-180000">
              <a:tabLst>
                <a:tab pos="5776913" algn="l"/>
              </a:tabLst>
              <a:defRPr/>
            </a:pPr>
            <a:endParaRPr lang="en-US" dirty="0" smtClean="0"/>
          </a:p>
          <a:p>
            <a:pPr marL="180000" lvl="1" indent="-180000">
              <a:tabLst>
                <a:tab pos="5776913" algn="l"/>
              </a:tabLst>
              <a:defRPr/>
            </a:pPr>
            <a:endParaRPr lang="en-US" dirty="0" smtClean="0"/>
          </a:p>
          <a:p>
            <a:pPr marL="180000" lvl="1" indent="-180000">
              <a:tabLst>
                <a:tab pos="5776913" algn="l"/>
              </a:tabLst>
              <a:defRPr/>
            </a:pPr>
            <a:r>
              <a:rPr lang="en-US" dirty="0" smtClean="0"/>
              <a:t>This component is applicable for employees who have availed a car under company car lease scheme (Existing Car Lease Policy and New Racer Policy)</a:t>
            </a:r>
          </a:p>
          <a:p>
            <a:pPr marL="180000" lvl="1" indent="-180000">
              <a:tabLst>
                <a:tab pos="5776913" algn="l"/>
              </a:tabLst>
              <a:defRPr/>
            </a:pPr>
            <a:r>
              <a:rPr lang="en-US" dirty="0" smtClean="0"/>
              <a:t>Employee portion of EMI amount will be parked under this component. Employee should not input any amount here since payroll will fill this in</a:t>
            </a:r>
          </a:p>
          <a:p>
            <a:pPr marL="180000" lvl="1" indent="-180000">
              <a:tabLst>
                <a:tab pos="5776913" algn="l"/>
              </a:tabLst>
              <a:defRPr/>
            </a:pPr>
            <a:r>
              <a:rPr lang="en-US" dirty="0" smtClean="0"/>
              <a:t>Employee will get a tax benefit for the amount mentioned under car lease allowance </a:t>
            </a:r>
          </a:p>
          <a:p>
            <a:pPr marL="180000" lvl="1" indent="-180000">
              <a:tabLst>
                <a:tab pos="5776913" algn="l"/>
              </a:tabLst>
              <a:defRPr/>
            </a:pPr>
            <a:r>
              <a:rPr lang="en-US" dirty="0" smtClean="0"/>
              <a:t>Employee will get petrol allowance based on their eligibility (this allowance will not be paid for those who have availed a car under racer policy)</a:t>
            </a:r>
          </a:p>
          <a:p>
            <a:pPr marL="180000" lvl="1" indent="-180000">
              <a:tabLst>
                <a:tab pos="5776913" algn="l"/>
              </a:tabLst>
              <a:defRPr/>
            </a:pPr>
            <a:r>
              <a:rPr lang="en-US" dirty="0" smtClean="0"/>
              <a:t>Perquisite on car is taxable</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3222625" y="1304925"/>
            <a:ext cx="3987800" cy="20478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AP_2011_v1.2[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SAP_2011_v1.2[1]</Template>
  <TotalTime>134</TotalTime>
  <Words>1075</Words>
  <Application>Microsoft Office PowerPoint</Application>
  <PresentationFormat>On-screen Show (4:3)</PresentationFormat>
  <Paragraphs>200</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SAP_2011_v1.2[1]</vt:lpstr>
      <vt:lpstr>Flexi Benefit Plan Details:                                                            FY 2011-12</vt:lpstr>
      <vt:lpstr>Bank Account Details</vt:lpstr>
      <vt:lpstr>Salary Structure</vt:lpstr>
      <vt:lpstr>Flexible Compensation – 65%</vt:lpstr>
      <vt:lpstr>House Rent Allowance - HRA</vt:lpstr>
      <vt:lpstr>Medical Reimbursement</vt:lpstr>
      <vt:lpstr>Leave Travel Reimbursement</vt:lpstr>
      <vt:lpstr>Professional Development Allowance - PDA</vt:lpstr>
      <vt:lpstr>Car lease Allowance</vt:lpstr>
      <vt:lpstr>Telephone Reimbursement</vt:lpstr>
      <vt:lpstr>Transport Allowance</vt:lpstr>
      <vt:lpstr>Children Education Allowance</vt:lpstr>
      <vt:lpstr>Special Allowance</vt:lpstr>
      <vt:lpstr>Retirement benefits</vt:lpstr>
      <vt:lpstr>Thank You!</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i050420</dc:creator>
  <cp:lastModifiedBy>Nidamanuru, Anand</cp:lastModifiedBy>
  <cp:revision>15</cp:revision>
  <dcterms:created xsi:type="dcterms:W3CDTF">2011-04-11T09:47:12Z</dcterms:created>
  <dcterms:modified xsi:type="dcterms:W3CDTF">2012-03-22T11:53:09Z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-1552868473</vt:i4>
  </property>
  <property fmtid="{D5CDD505-2E9C-101B-9397-08002B2CF9AE}" pid="3" name="_NewReviewCycle">
    <vt:lpwstr/>
  </property>
  <property fmtid="{D5CDD505-2E9C-101B-9397-08002B2CF9AE}" pid="4" name="_EmailSubject">
    <vt:lpwstr>portal updates</vt:lpwstr>
  </property>
  <property fmtid="{D5CDD505-2E9C-101B-9397-08002B2CF9AE}" pid="5" name="_AuthorEmail">
    <vt:lpwstr>bhuvaneshwari.k01@sap.com</vt:lpwstr>
  </property>
  <property fmtid="{D5CDD505-2E9C-101B-9397-08002B2CF9AE}" pid="6" name="_AuthorEmailDisplayName">
    <vt:lpwstr>K, Bhuvaneshwari</vt:lpwstr>
  </property>
  <property fmtid="{D5CDD505-2E9C-101B-9397-08002B2CF9AE}" pid="7" name="_PreviousAdHocReviewCycleID">
    <vt:i4>1357826825</vt:i4>
  </property>
</Properties>
</file>