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75" r:id="rId6"/>
    <p:sldId id="278" r:id="rId7"/>
    <p:sldId id="258" r:id="rId8"/>
    <p:sldId id="276" r:id="rId9"/>
    <p:sldId id="279" r:id="rId10"/>
    <p:sldId id="280" r:id="rId11"/>
    <p:sldId id="281" r:id="rId12"/>
    <p:sldId id="282" r:id="rId13"/>
    <p:sldId id="284" r:id="rId14"/>
    <p:sldId id="277" r:id="rId15"/>
    <p:sldId id="285"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D9134-2E7E-460B-A626-ADDB08EF65F6}" v="6" dt="2023-02-28T23:16:34.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Smart Products</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Voice Recognition</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b="0" i="0" dirty="0"/>
            <a:t>Virtual Assistants</a:t>
          </a:r>
          <a:endParaRPr lang="en-US"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b="0" i="0" dirty="0"/>
            <a:t>Self-driving cars</a:t>
          </a:r>
          <a:endParaRPr lang="en-US"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00D99-9786-4754-A00C-61E12969818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B064DBA-7FCE-477A-8494-48B53D3AC037}">
      <dgm:prSet/>
      <dgm:spPr/>
      <dgm:t>
        <a:bodyPr/>
        <a:lstStyle/>
        <a:p>
          <a:pPr>
            <a:lnSpc>
              <a:spcPct val="100000"/>
            </a:lnSpc>
          </a:pPr>
          <a:r>
            <a:rPr lang="en-US" b="0" i="0"/>
            <a:t>Question-answering: ChatGPT can answer a wide range of questions on a variety of topics, based on its understanding of the input text and its pre-existing knowledge.</a:t>
          </a:r>
          <a:endParaRPr lang="en-US"/>
        </a:p>
      </dgm:t>
    </dgm:pt>
    <dgm:pt modelId="{1AA2EA00-D3B2-46FE-8FAE-C4167A5A71FD}" type="parTrans" cxnId="{2F99B5E8-1055-4502-8946-D65E3C34522B}">
      <dgm:prSet/>
      <dgm:spPr/>
      <dgm:t>
        <a:bodyPr/>
        <a:lstStyle/>
        <a:p>
          <a:endParaRPr lang="en-US"/>
        </a:p>
      </dgm:t>
    </dgm:pt>
    <dgm:pt modelId="{CC647994-1F0A-4C5D-9E42-CFEB44F6EE17}" type="sibTrans" cxnId="{2F99B5E8-1055-4502-8946-D65E3C34522B}">
      <dgm:prSet/>
      <dgm:spPr/>
      <dgm:t>
        <a:bodyPr/>
        <a:lstStyle/>
        <a:p>
          <a:endParaRPr lang="en-US"/>
        </a:p>
      </dgm:t>
    </dgm:pt>
    <dgm:pt modelId="{A2489816-F064-49F4-8471-956BF2C74B7A}">
      <dgm:prSet/>
      <dgm:spPr/>
      <dgm:t>
        <a:bodyPr/>
        <a:lstStyle/>
        <a:p>
          <a:pPr>
            <a:lnSpc>
              <a:spcPct val="100000"/>
            </a:lnSpc>
          </a:pPr>
          <a:r>
            <a:rPr lang="en-US" b="0" i="0"/>
            <a:t>Language translation: ChatGPT can translate text from one language to another, based on its understanding of the input text and its pre-existing knowledge of the target language.</a:t>
          </a:r>
          <a:endParaRPr lang="en-US"/>
        </a:p>
      </dgm:t>
    </dgm:pt>
    <dgm:pt modelId="{3D7BDC42-0221-44AD-8A77-03B9F3EF4FC5}" type="parTrans" cxnId="{0701506E-83EE-4E85-AB7F-5F284E132D90}">
      <dgm:prSet/>
      <dgm:spPr/>
      <dgm:t>
        <a:bodyPr/>
        <a:lstStyle/>
        <a:p>
          <a:endParaRPr lang="en-US"/>
        </a:p>
      </dgm:t>
    </dgm:pt>
    <dgm:pt modelId="{CF3D492C-842B-4509-A59E-43D323B82436}" type="sibTrans" cxnId="{0701506E-83EE-4E85-AB7F-5F284E132D90}">
      <dgm:prSet/>
      <dgm:spPr/>
      <dgm:t>
        <a:bodyPr/>
        <a:lstStyle/>
        <a:p>
          <a:endParaRPr lang="en-US"/>
        </a:p>
      </dgm:t>
    </dgm:pt>
    <dgm:pt modelId="{D0034C27-5C5A-4C4C-A279-1BF400AA2150}">
      <dgm:prSet/>
      <dgm:spPr/>
      <dgm:t>
        <a:bodyPr/>
        <a:lstStyle/>
        <a:p>
          <a:pPr>
            <a:lnSpc>
              <a:spcPct val="100000"/>
            </a:lnSpc>
          </a:pPr>
          <a:r>
            <a:rPr lang="en-US" b="0" i="0"/>
            <a:t>Chatting: ChatGPT can engage in natural language conversations with users, providing personalized responses to their queries.</a:t>
          </a:r>
          <a:endParaRPr lang="en-US"/>
        </a:p>
      </dgm:t>
    </dgm:pt>
    <dgm:pt modelId="{5EFE1E5D-080A-4183-8700-51994327785A}" type="parTrans" cxnId="{F2036E03-9AA0-465F-81E9-DDADF3EA247C}">
      <dgm:prSet/>
      <dgm:spPr/>
      <dgm:t>
        <a:bodyPr/>
        <a:lstStyle/>
        <a:p>
          <a:endParaRPr lang="en-US"/>
        </a:p>
      </dgm:t>
    </dgm:pt>
    <dgm:pt modelId="{1CE3961E-86DB-4F69-B29F-A9698BBEFAA0}" type="sibTrans" cxnId="{F2036E03-9AA0-465F-81E9-DDADF3EA247C}">
      <dgm:prSet/>
      <dgm:spPr/>
      <dgm:t>
        <a:bodyPr/>
        <a:lstStyle/>
        <a:p>
          <a:endParaRPr lang="en-US"/>
        </a:p>
      </dgm:t>
    </dgm:pt>
    <dgm:pt modelId="{8E9A5290-C7F5-4E40-A2E8-198B96377DC0}" type="pres">
      <dgm:prSet presAssocID="{4CE00D99-9786-4754-A00C-61E129698185}" presName="root" presStyleCnt="0">
        <dgm:presLayoutVars>
          <dgm:dir/>
          <dgm:resizeHandles val="exact"/>
        </dgm:presLayoutVars>
      </dgm:prSet>
      <dgm:spPr/>
    </dgm:pt>
    <dgm:pt modelId="{B3A3B71B-7FD1-446C-A69E-919998A7F4DC}" type="pres">
      <dgm:prSet presAssocID="{8B064DBA-7FCE-477A-8494-48B53D3AC037}" presName="compNode" presStyleCnt="0"/>
      <dgm:spPr/>
    </dgm:pt>
    <dgm:pt modelId="{74E27F08-4FF1-41DF-AB08-85DA569C6C60}" type="pres">
      <dgm:prSet presAssocID="{8B064DBA-7FCE-477A-8494-48B53D3AC0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E6616B92-0BF3-43DE-8C5A-7D0D9FF954DE}" type="pres">
      <dgm:prSet presAssocID="{8B064DBA-7FCE-477A-8494-48B53D3AC037}" presName="spaceRect" presStyleCnt="0"/>
      <dgm:spPr/>
    </dgm:pt>
    <dgm:pt modelId="{36C80C7A-8D92-4A11-AC11-A95B0B5DE85D}" type="pres">
      <dgm:prSet presAssocID="{8B064DBA-7FCE-477A-8494-48B53D3AC037}" presName="textRect" presStyleLbl="revTx" presStyleIdx="0" presStyleCnt="3">
        <dgm:presLayoutVars>
          <dgm:chMax val="1"/>
          <dgm:chPref val="1"/>
        </dgm:presLayoutVars>
      </dgm:prSet>
      <dgm:spPr/>
    </dgm:pt>
    <dgm:pt modelId="{3D3B4DEF-F666-4BC7-8017-C9DA4745A95F}" type="pres">
      <dgm:prSet presAssocID="{CC647994-1F0A-4C5D-9E42-CFEB44F6EE17}" presName="sibTrans" presStyleCnt="0"/>
      <dgm:spPr/>
    </dgm:pt>
    <dgm:pt modelId="{2A97FD1E-1F97-402C-B578-56A2249BA0CB}" type="pres">
      <dgm:prSet presAssocID="{A2489816-F064-49F4-8471-956BF2C74B7A}" presName="compNode" presStyleCnt="0"/>
      <dgm:spPr/>
    </dgm:pt>
    <dgm:pt modelId="{47021459-AB97-4FAB-8B4B-0A79F0EF4125}" type="pres">
      <dgm:prSet presAssocID="{A2489816-F064-49F4-8471-956BF2C74B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63B886E3-FBB7-4DCE-9676-8FC6DCCE85D4}" type="pres">
      <dgm:prSet presAssocID="{A2489816-F064-49F4-8471-956BF2C74B7A}" presName="spaceRect" presStyleCnt="0"/>
      <dgm:spPr/>
    </dgm:pt>
    <dgm:pt modelId="{9BD9EEB0-EA9D-49FA-B77B-D133C4FE4121}" type="pres">
      <dgm:prSet presAssocID="{A2489816-F064-49F4-8471-956BF2C74B7A}" presName="textRect" presStyleLbl="revTx" presStyleIdx="1" presStyleCnt="3">
        <dgm:presLayoutVars>
          <dgm:chMax val="1"/>
          <dgm:chPref val="1"/>
        </dgm:presLayoutVars>
      </dgm:prSet>
      <dgm:spPr/>
    </dgm:pt>
    <dgm:pt modelId="{F831AB03-8BCE-4008-9D3A-95F77F3D5190}" type="pres">
      <dgm:prSet presAssocID="{CF3D492C-842B-4509-A59E-43D323B82436}" presName="sibTrans" presStyleCnt="0"/>
      <dgm:spPr/>
    </dgm:pt>
    <dgm:pt modelId="{672F3E7A-6509-4871-9338-A1FFF595C807}" type="pres">
      <dgm:prSet presAssocID="{D0034C27-5C5A-4C4C-A279-1BF400AA2150}" presName="compNode" presStyleCnt="0"/>
      <dgm:spPr/>
    </dgm:pt>
    <dgm:pt modelId="{88024D47-50A6-4510-9FD7-24DEFA86B197}" type="pres">
      <dgm:prSet presAssocID="{D0034C27-5C5A-4C4C-A279-1BF400AA2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29078125-4C10-467F-A6D6-B382BB1A0FB6}" type="pres">
      <dgm:prSet presAssocID="{D0034C27-5C5A-4C4C-A279-1BF400AA2150}" presName="spaceRect" presStyleCnt="0"/>
      <dgm:spPr/>
    </dgm:pt>
    <dgm:pt modelId="{6B4526AF-752E-4972-BA00-8B00AA23FBE0}" type="pres">
      <dgm:prSet presAssocID="{D0034C27-5C5A-4C4C-A279-1BF400AA2150}" presName="textRect" presStyleLbl="revTx" presStyleIdx="2" presStyleCnt="3">
        <dgm:presLayoutVars>
          <dgm:chMax val="1"/>
          <dgm:chPref val="1"/>
        </dgm:presLayoutVars>
      </dgm:prSet>
      <dgm:spPr/>
    </dgm:pt>
  </dgm:ptLst>
  <dgm:cxnLst>
    <dgm:cxn modelId="{F2036E03-9AA0-465F-81E9-DDADF3EA247C}" srcId="{4CE00D99-9786-4754-A00C-61E129698185}" destId="{D0034C27-5C5A-4C4C-A279-1BF400AA2150}" srcOrd="2" destOrd="0" parTransId="{5EFE1E5D-080A-4183-8700-51994327785A}" sibTransId="{1CE3961E-86DB-4F69-B29F-A9698BBEFAA0}"/>
    <dgm:cxn modelId="{2561D626-2E18-44C0-B37E-ED55B97DCF77}" type="presOf" srcId="{4CE00D99-9786-4754-A00C-61E129698185}" destId="{8E9A5290-C7F5-4E40-A2E8-198B96377DC0}" srcOrd="0" destOrd="0" presId="urn:microsoft.com/office/officeart/2018/2/layout/IconLabelList"/>
    <dgm:cxn modelId="{0701506E-83EE-4E85-AB7F-5F284E132D90}" srcId="{4CE00D99-9786-4754-A00C-61E129698185}" destId="{A2489816-F064-49F4-8471-956BF2C74B7A}" srcOrd="1" destOrd="0" parTransId="{3D7BDC42-0221-44AD-8A77-03B9F3EF4FC5}" sibTransId="{CF3D492C-842B-4509-A59E-43D323B82436}"/>
    <dgm:cxn modelId="{0B4DA1CD-B043-4859-BCF3-F958A97EDEC7}" type="presOf" srcId="{D0034C27-5C5A-4C4C-A279-1BF400AA2150}" destId="{6B4526AF-752E-4972-BA00-8B00AA23FBE0}" srcOrd="0" destOrd="0" presId="urn:microsoft.com/office/officeart/2018/2/layout/IconLabelList"/>
    <dgm:cxn modelId="{6584DFD1-F529-4AE1-AE34-297C389839C8}" type="presOf" srcId="{8B064DBA-7FCE-477A-8494-48B53D3AC037}" destId="{36C80C7A-8D92-4A11-AC11-A95B0B5DE85D}" srcOrd="0" destOrd="0" presId="urn:microsoft.com/office/officeart/2018/2/layout/IconLabelList"/>
    <dgm:cxn modelId="{9C8116D6-0CD0-410E-9355-A0E01DB44E0C}" type="presOf" srcId="{A2489816-F064-49F4-8471-956BF2C74B7A}" destId="{9BD9EEB0-EA9D-49FA-B77B-D133C4FE4121}" srcOrd="0" destOrd="0" presId="urn:microsoft.com/office/officeart/2018/2/layout/IconLabelList"/>
    <dgm:cxn modelId="{2F99B5E8-1055-4502-8946-D65E3C34522B}" srcId="{4CE00D99-9786-4754-A00C-61E129698185}" destId="{8B064DBA-7FCE-477A-8494-48B53D3AC037}" srcOrd="0" destOrd="0" parTransId="{1AA2EA00-D3B2-46FE-8FAE-C4167A5A71FD}" sibTransId="{CC647994-1F0A-4C5D-9E42-CFEB44F6EE17}"/>
    <dgm:cxn modelId="{2FB3EB63-8CBF-4CDE-BB13-6FB90CAF1A1D}" type="presParOf" srcId="{8E9A5290-C7F5-4E40-A2E8-198B96377DC0}" destId="{B3A3B71B-7FD1-446C-A69E-919998A7F4DC}" srcOrd="0" destOrd="0" presId="urn:microsoft.com/office/officeart/2018/2/layout/IconLabelList"/>
    <dgm:cxn modelId="{1521F52F-491E-4414-8CEA-4F1D83601B7B}" type="presParOf" srcId="{B3A3B71B-7FD1-446C-A69E-919998A7F4DC}" destId="{74E27F08-4FF1-41DF-AB08-85DA569C6C60}" srcOrd="0" destOrd="0" presId="urn:microsoft.com/office/officeart/2018/2/layout/IconLabelList"/>
    <dgm:cxn modelId="{3DEB2DCE-54EE-415D-8EB9-E2CA1AAE7627}" type="presParOf" srcId="{B3A3B71B-7FD1-446C-A69E-919998A7F4DC}" destId="{E6616B92-0BF3-43DE-8C5A-7D0D9FF954DE}" srcOrd="1" destOrd="0" presId="urn:microsoft.com/office/officeart/2018/2/layout/IconLabelList"/>
    <dgm:cxn modelId="{B350B0D6-1F03-48D6-95FA-24D8A6696DB5}" type="presParOf" srcId="{B3A3B71B-7FD1-446C-A69E-919998A7F4DC}" destId="{36C80C7A-8D92-4A11-AC11-A95B0B5DE85D}" srcOrd="2" destOrd="0" presId="urn:microsoft.com/office/officeart/2018/2/layout/IconLabelList"/>
    <dgm:cxn modelId="{A5BFDBEB-CBF4-4FF4-AD95-2C68DF421777}" type="presParOf" srcId="{8E9A5290-C7F5-4E40-A2E8-198B96377DC0}" destId="{3D3B4DEF-F666-4BC7-8017-C9DA4745A95F}" srcOrd="1" destOrd="0" presId="urn:microsoft.com/office/officeart/2018/2/layout/IconLabelList"/>
    <dgm:cxn modelId="{0144562D-6B92-4498-BD47-2435DC9AFE56}" type="presParOf" srcId="{8E9A5290-C7F5-4E40-A2E8-198B96377DC0}" destId="{2A97FD1E-1F97-402C-B578-56A2249BA0CB}" srcOrd="2" destOrd="0" presId="urn:microsoft.com/office/officeart/2018/2/layout/IconLabelList"/>
    <dgm:cxn modelId="{B6F35E10-E335-4C4E-9E05-34CF8A670204}" type="presParOf" srcId="{2A97FD1E-1F97-402C-B578-56A2249BA0CB}" destId="{47021459-AB97-4FAB-8B4B-0A79F0EF4125}" srcOrd="0" destOrd="0" presId="urn:microsoft.com/office/officeart/2018/2/layout/IconLabelList"/>
    <dgm:cxn modelId="{C1CDC137-8419-4143-B750-86AD2DD5830C}" type="presParOf" srcId="{2A97FD1E-1F97-402C-B578-56A2249BA0CB}" destId="{63B886E3-FBB7-4DCE-9676-8FC6DCCE85D4}" srcOrd="1" destOrd="0" presId="urn:microsoft.com/office/officeart/2018/2/layout/IconLabelList"/>
    <dgm:cxn modelId="{A67FA02A-2AF5-4FE4-8F69-85172C70028E}" type="presParOf" srcId="{2A97FD1E-1F97-402C-B578-56A2249BA0CB}" destId="{9BD9EEB0-EA9D-49FA-B77B-D133C4FE4121}" srcOrd="2" destOrd="0" presId="urn:microsoft.com/office/officeart/2018/2/layout/IconLabelList"/>
    <dgm:cxn modelId="{F377AF88-5BCD-476E-82F1-6AD4588EDE81}" type="presParOf" srcId="{8E9A5290-C7F5-4E40-A2E8-198B96377DC0}" destId="{F831AB03-8BCE-4008-9D3A-95F77F3D5190}" srcOrd="3" destOrd="0" presId="urn:microsoft.com/office/officeart/2018/2/layout/IconLabelList"/>
    <dgm:cxn modelId="{6D095E0D-A96D-494E-9B1C-CD9106BC55B7}" type="presParOf" srcId="{8E9A5290-C7F5-4E40-A2E8-198B96377DC0}" destId="{672F3E7A-6509-4871-9338-A1FFF595C807}" srcOrd="4" destOrd="0" presId="urn:microsoft.com/office/officeart/2018/2/layout/IconLabelList"/>
    <dgm:cxn modelId="{33A1C798-3C64-4AB8-AAD7-F46EF63ECBCC}" type="presParOf" srcId="{672F3E7A-6509-4871-9338-A1FFF595C807}" destId="{88024D47-50A6-4510-9FD7-24DEFA86B197}" srcOrd="0" destOrd="0" presId="urn:microsoft.com/office/officeart/2018/2/layout/IconLabelList"/>
    <dgm:cxn modelId="{D9B09444-F4D3-4630-B6C2-CA04E990CECF}" type="presParOf" srcId="{672F3E7A-6509-4871-9338-A1FFF595C807}" destId="{29078125-4C10-467F-A6D6-B382BB1A0FB6}" srcOrd="1" destOrd="0" presId="urn:microsoft.com/office/officeart/2018/2/layout/IconLabelList"/>
    <dgm:cxn modelId="{DD43CBFD-FC49-46D8-A500-9C0649BB8E2E}" type="presParOf" srcId="{672F3E7A-6509-4871-9338-A1FFF595C807}" destId="{6B4526AF-752E-4972-BA00-8B00AA23FB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2A714B-C60D-4119-8B60-3ABACCF94FB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85BB454-36CF-4874-B96C-9D15262ADFAA}">
      <dgm:prSet/>
      <dgm:spPr/>
      <dgm:t>
        <a:bodyPr/>
        <a:lstStyle/>
        <a:p>
          <a:r>
            <a:rPr lang="en-US" b="0" i="0"/>
            <a:t>Customer service: ChatGPT can be used to provide automated customer service, answering common questions and providing support to users.</a:t>
          </a:r>
          <a:endParaRPr lang="en-US"/>
        </a:p>
      </dgm:t>
    </dgm:pt>
    <dgm:pt modelId="{9D29B3F0-D515-4AD3-A461-B4056DB23148}" type="parTrans" cxnId="{096DE169-8D36-448A-B027-707477349F75}">
      <dgm:prSet/>
      <dgm:spPr/>
      <dgm:t>
        <a:bodyPr/>
        <a:lstStyle/>
        <a:p>
          <a:endParaRPr lang="en-US"/>
        </a:p>
      </dgm:t>
    </dgm:pt>
    <dgm:pt modelId="{2B42B67B-AC67-40B2-9797-9F4DED02AFD2}" type="sibTrans" cxnId="{096DE169-8D36-448A-B027-707477349F75}">
      <dgm:prSet/>
      <dgm:spPr/>
      <dgm:t>
        <a:bodyPr/>
        <a:lstStyle/>
        <a:p>
          <a:endParaRPr lang="en-US"/>
        </a:p>
      </dgm:t>
    </dgm:pt>
    <dgm:pt modelId="{FFB3BE30-B3D4-404E-8217-37C83A5525D0}">
      <dgm:prSet/>
      <dgm:spPr/>
      <dgm:t>
        <a:bodyPr/>
        <a:lstStyle/>
        <a:p>
          <a:r>
            <a:rPr lang="en-US" b="0" i="0"/>
            <a:t>Education: ChatGPT can be used to provide personalized learning experiences for students, answering questions and providing feedback on their work.</a:t>
          </a:r>
          <a:endParaRPr lang="en-US"/>
        </a:p>
      </dgm:t>
    </dgm:pt>
    <dgm:pt modelId="{4584D3FD-DB3B-477A-B818-C80DA9EF926A}" type="parTrans" cxnId="{2F805F96-E59F-4F46-BDEB-24EA8D5B8AC4}">
      <dgm:prSet/>
      <dgm:spPr/>
      <dgm:t>
        <a:bodyPr/>
        <a:lstStyle/>
        <a:p>
          <a:endParaRPr lang="en-US"/>
        </a:p>
      </dgm:t>
    </dgm:pt>
    <dgm:pt modelId="{114E74F9-8659-44C9-9A27-6E30F824526B}" type="sibTrans" cxnId="{2F805F96-E59F-4F46-BDEB-24EA8D5B8AC4}">
      <dgm:prSet/>
      <dgm:spPr/>
      <dgm:t>
        <a:bodyPr/>
        <a:lstStyle/>
        <a:p>
          <a:endParaRPr lang="en-US"/>
        </a:p>
      </dgm:t>
    </dgm:pt>
    <dgm:pt modelId="{76381957-67F8-4E0B-95D7-C86838F7CEAA}">
      <dgm:prSet/>
      <dgm:spPr/>
      <dgm:t>
        <a:bodyPr/>
        <a:lstStyle/>
        <a:p>
          <a:r>
            <a:rPr lang="en-US" b="0" i="0"/>
            <a:t>Content creation: ChatGPT can be used to generate content for websites and social media, such as product descriptions, blog posts, and social media updates.</a:t>
          </a:r>
          <a:endParaRPr lang="en-US"/>
        </a:p>
      </dgm:t>
    </dgm:pt>
    <dgm:pt modelId="{D24D4D06-F39F-4577-B7D6-871648F8ABB3}" type="parTrans" cxnId="{C8D06589-BCDD-4F25-9B3D-F2AE0F0E3E77}">
      <dgm:prSet/>
      <dgm:spPr/>
      <dgm:t>
        <a:bodyPr/>
        <a:lstStyle/>
        <a:p>
          <a:endParaRPr lang="en-US"/>
        </a:p>
      </dgm:t>
    </dgm:pt>
    <dgm:pt modelId="{3DB22C49-558D-4A67-B20C-04073457EF78}" type="sibTrans" cxnId="{C8D06589-BCDD-4F25-9B3D-F2AE0F0E3E77}">
      <dgm:prSet/>
      <dgm:spPr/>
      <dgm:t>
        <a:bodyPr/>
        <a:lstStyle/>
        <a:p>
          <a:endParaRPr lang="en-US"/>
        </a:p>
      </dgm:t>
    </dgm:pt>
    <dgm:pt modelId="{E743DF8D-2C6A-4291-B508-A6C524A2B126}">
      <dgm:prSet/>
      <dgm:spPr/>
      <dgm:t>
        <a:bodyPr/>
        <a:lstStyle/>
        <a:p>
          <a:r>
            <a:rPr lang="en-US" b="0" i="0"/>
            <a:t>Personal assistants: ChatGPT can be used to develop virtual personal assistants that can perform tasks such as scheduling appointments and sending messages.</a:t>
          </a:r>
          <a:endParaRPr lang="en-US"/>
        </a:p>
      </dgm:t>
    </dgm:pt>
    <dgm:pt modelId="{D6EA3F9B-5482-4C8F-A902-221DDFA1D044}" type="parTrans" cxnId="{7EE4C890-047E-4CFB-8553-CC2F5F010D5D}">
      <dgm:prSet/>
      <dgm:spPr/>
      <dgm:t>
        <a:bodyPr/>
        <a:lstStyle/>
        <a:p>
          <a:endParaRPr lang="en-US"/>
        </a:p>
      </dgm:t>
    </dgm:pt>
    <dgm:pt modelId="{DB9621FC-DC6A-43AF-B023-CC39894B716F}" type="sibTrans" cxnId="{7EE4C890-047E-4CFB-8553-CC2F5F010D5D}">
      <dgm:prSet/>
      <dgm:spPr/>
      <dgm:t>
        <a:bodyPr/>
        <a:lstStyle/>
        <a:p>
          <a:endParaRPr lang="en-US"/>
        </a:p>
      </dgm:t>
    </dgm:pt>
    <dgm:pt modelId="{6BC576AD-1405-447F-B5E9-7AAAE63E99B0}" type="pres">
      <dgm:prSet presAssocID="{E72A714B-C60D-4119-8B60-3ABACCF94FBC}" presName="root" presStyleCnt="0">
        <dgm:presLayoutVars>
          <dgm:dir/>
          <dgm:resizeHandles val="exact"/>
        </dgm:presLayoutVars>
      </dgm:prSet>
      <dgm:spPr/>
    </dgm:pt>
    <dgm:pt modelId="{8FAF30DC-59CD-4928-86CF-68E77CBB952A}" type="pres">
      <dgm:prSet presAssocID="{E72A714B-C60D-4119-8B60-3ABACCF94FBC}" presName="container" presStyleCnt="0">
        <dgm:presLayoutVars>
          <dgm:dir/>
          <dgm:resizeHandles val="exact"/>
        </dgm:presLayoutVars>
      </dgm:prSet>
      <dgm:spPr/>
    </dgm:pt>
    <dgm:pt modelId="{170F5583-D68A-4720-97C6-4185B3805B0F}" type="pres">
      <dgm:prSet presAssocID="{A85BB454-36CF-4874-B96C-9D15262ADFAA}" presName="compNode" presStyleCnt="0"/>
      <dgm:spPr/>
    </dgm:pt>
    <dgm:pt modelId="{79BB475F-FCDC-4D92-BDE5-6E2A74B9FF4B}" type="pres">
      <dgm:prSet presAssocID="{A85BB454-36CF-4874-B96C-9D15262ADFAA}" presName="iconBgRect" presStyleLbl="bgShp" presStyleIdx="0" presStyleCnt="4"/>
      <dgm:spPr/>
    </dgm:pt>
    <dgm:pt modelId="{E8F5169E-6147-4DCF-9DC1-8747F492A43A}" type="pres">
      <dgm:prSet presAssocID="{A85BB454-36CF-4874-B96C-9D15262ADF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7003231F-0340-4581-9C9F-FACBB827FE31}" type="pres">
      <dgm:prSet presAssocID="{A85BB454-36CF-4874-B96C-9D15262ADFAA}" presName="spaceRect" presStyleCnt="0"/>
      <dgm:spPr/>
    </dgm:pt>
    <dgm:pt modelId="{ECDF24A9-14A5-41F8-8086-00478C304A6B}" type="pres">
      <dgm:prSet presAssocID="{A85BB454-36CF-4874-B96C-9D15262ADFAA}" presName="textRect" presStyleLbl="revTx" presStyleIdx="0" presStyleCnt="4">
        <dgm:presLayoutVars>
          <dgm:chMax val="1"/>
          <dgm:chPref val="1"/>
        </dgm:presLayoutVars>
      </dgm:prSet>
      <dgm:spPr/>
    </dgm:pt>
    <dgm:pt modelId="{6A9E81A8-A6F3-40E5-AB2A-EF6B37100E15}" type="pres">
      <dgm:prSet presAssocID="{2B42B67B-AC67-40B2-9797-9F4DED02AFD2}" presName="sibTrans" presStyleLbl="sibTrans2D1" presStyleIdx="0" presStyleCnt="0"/>
      <dgm:spPr/>
    </dgm:pt>
    <dgm:pt modelId="{3A2AA0B6-F2A9-48B7-BEC2-A46C016E3C4C}" type="pres">
      <dgm:prSet presAssocID="{FFB3BE30-B3D4-404E-8217-37C83A5525D0}" presName="compNode" presStyleCnt="0"/>
      <dgm:spPr/>
    </dgm:pt>
    <dgm:pt modelId="{2D6045DA-45CF-4461-B404-ACA121828199}" type="pres">
      <dgm:prSet presAssocID="{FFB3BE30-B3D4-404E-8217-37C83A5525D0}" presName="iconBgRect" presStyleLbl="bgShp" presStyleIdx="1" presStyleCnt="4"/>
      <dgm:spPr/>
    </dgm:pt>
    <dgm:pt modelId="{F6F0E6ED-83CF-4D88-BD57-ABB469442176}" type="pres">
      <dgm:prSet presAssocID="{FFB3BE30-B3D4-404E-8217-37C83A5525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204B4F92-7CF0-44E0-8E35-310136C49C9C}" type="pres">
      <dgm:prSet presAssocID="{FFB3BE30-B3D4-404E-8217-37C83A5525D0}" presName="spaceRect" presStyleCnt="0"/>
      <dgm:spPr/>
    </dgm:pt>
    <dgm:pt modelId="{D1C6DBEC-FF17-49F1-8968-6EAAAC25479B}" type="pres">
      <dgm:prSet presAssocID="{FFB3BE30-B3D4-404E-8217-37C83A5525D0}" presName="textRect" presStyleLbl="revTx" presStyleIdx="1" presStyleCnt="4">
        <dgm:presLayoutVars>
          <dgm:chMax val="1"/>
          <dgm:chPref val="1"/>
        </dgm:presLayoutVars>
      </dgm:prSet>
      <dgm:spPr/>
    </dgm:pt>
    <dgm:pt modelId="{68BE18D7-07E9-47B3-9B47-3E9C45833A62}" type="pres">
      <dgm:prSet presAssocID="{114E74F9-8659-44C9-9A27-6E30F824526B}" presName="sibTrans" presStyleLbl="sibTrans2D1" presStyleIdx="0" presStyleCnt="0"/>
      <dgm:spPr/>
    </dgm:pt>
    <dgm:pt modelId="{0664C8BF-9595-4862-A424-194F0813ED6F}" type="pres">
      <dgm:prSet presAssocID="{76381957-67F8-4E0B-95D7-C86838F7CEAA}" presName="compNode" presStyleCnt="0"/>
      <dgm:spPr/>
    </dgm:pt>
    <dgm:pt modelId="{144D16F8-3AC7-4695-A966-6C6D8390276C}" type="pres">
      <dgm:prSet presAssocID="{76381957-67F8-4E0B-95D7-C86838F7CEAA}" presName="iconBgRect" presStyleLbl="bgShp" presStyleIdx="2" presStyleCnt="4"/>
      <dgm:spPr/>
    </dgm:pt>
    <dgm:pt modelId="{E4A2B671-1113-4F84-9AAE-9B5BD42EC8E6}" type="pres">
      <dgm:prSet presAssocID="{76381957-67F8-4E0B-95D7-C86838F7CEA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ABC3C539-9A70-4D99-A8A3-58FCDA20D91D}" type="pres">
      <dgm:prSet presAssocID="{76381957-67F8-4E0B-95D7-C86838F7CEAA}" presName="spaceRect" presStyleCnt="0"/>
      <dgm:spPr/>
    </dgm:pt>
    <dgm:pt modelId="{84EC9632-949B-40E8-BC28-53BCB92153B1}" type="pres">
      <dgm:prSet presAssocID="{76381957-67F8-4E0B-95D7-C86838F7CEAA}" presName="textRect" presStyleLbl="revTx" presStyleIdx="2" presStyleCnt="4">
        <dgm:presLayoutVars>
          <dgm:chMax val="1"/>
          <dgm:chPref val="1"/>
        </dgm:presLayoutVars>
      </dgm:prSet>
      <dgm:spPr/>
    </dgm:pt>
    <dgm:pt modelId="{6A458EF5-7AF5-43A6-B20D-30DFF52C2CA8}" type="pres">
      <dgm:prSet presAssocID="{3DB22C49-558D-4A67-B20C-04073457EF78}" presName="sibTrans" presStyleLbl="sibTrans2D1" presStyleIdx="0" presStyleCnt="0"/>
      <dgm:spPr/>
    </dgm:pt>
    <dgm:pt modelId="{0B108870-D2E3-4F6B-B2B5-362441F17B00}" type="pres">
      <dgm:prSet presAssocID="{E743DF8D-2C6A-4291-B508-A6C524A2B126}" presName="compNode" presStyleCnt="0"/>
      <dgm:spPr/>
    </dgm:pt>
    <dgm:pt modelId="{F3EDBA4A-6C93-43C7-9832-6F47ECC37EAA}" type="pres">
      <dgm:prSet presAssocID="{E743DF8D-2C6A-4291-B508-A6C524A2B126}" presName="iconBgRect" presStyleLbl="bgShp" presStyleIdx="3" presStyleCnt="4"/>
      <dgm:spPr/>
    </dgm:pt>
    <dgm:pt modelId="{3C10637F-EBC1-4108-A768-093CBE66314B}" type="pres">
      <dgm:prSet presAssocID="{E743DF8D-2C6A-4291-B508-A6C524A2B1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38112D05-E2A8-43D1-9197-5DD9F5A1F8CC}" type="pres">
      <dgm:prSet presAssocID="{E743DF8D-2C6A-4291-B508-A6C524A2B126}" presName="spaceRect" presStyleCnt="0"/>
      <dgm:spPr/>
    </dgm:pt>
    <dgm:pt modelId="{2CA77928-A297-4314-AFB1-48BFE8FA512E}" type="pres">
      <dgm:prSet presAssocID="{E743DF8D-2C6A-4291-B508-A6C524A2B126}" presName="textRect" presStyleLbl="revTx" presStyleIdx="3" presStyleCnt="4">
        <dgm:presLayoutVars>
          <dgm:chMax val="1"/>
          <dgm:chPref val="1"/>
        </dgm:presLayoutVars>
      </dgm:prSet>
      <dgm:spPr/>
    </dgm:pt>
  </dgm:ptLst>
  <dgm:cxnLst>
    <dgm:cxn modelId="{B40BE30C-EA5E-427E-8587-C03DDCFF27C9}" type="presOf" srcId="{76381957-67F8-4E0B-95D7-C86838F7CEAA}" destId="{84EC9632-949B-40E8-BC28-53BCB92153B1}" srcOrd="0" destOrd="0" presId="urn:microsoft.com/office/officeart/2018/2/layout/IconCircleList"/>
    <dgm:cxn modelId="{A14B2E12-615F-48F6-B0D1-EC3FD96934C2}" type="presOf" srcId="{FFB3BE30-B3D4-404E-8217-37C83A5525D0}" destId="{D1C6DBEC-FF17-49F1-8968-6EAAAC25479B}" srcOrd="0" destOrd="0" presId="urn:microsoft.com/office/officeart/2018/2/layout/IconCircleList"/>
    <dgm:cxn modelId="{5521A815-7134-4208-9CD2-D62867AA12D6}" type="presOf" srcId="{2B42B67B-AC67-40B2-9797-9F4DED02AFD2}" destId="{6A9E81A8-A6F3-40E5-AB2A-EF6B37100E15}" srcOrd="0" destOrd="0" presId="urn:microsoft.com/office/officeart/2018/2/layout/IconCircleList"/>
    <dgm:cxn modelId="{427F3322-3176-4617-B483-B90888247722}" type="presOf" srcId="{3DB22C49-558D-4A67-B20C-04073457EF78}" destId="{6A458EF5-7AF5-43A6-B20D-30DFF52C2CA8}" srcOrd="0" destOrd="0" presId="urn:microsoft.com/office/officeart/2018/2/layout/IconCircleList"/>
    <dgm:cxn modelId="{D0E86F41-0025-4EFC-85F9-54D27A086119}" type="presOf" srcId="{114E74F9-8659-44C9-9A27-6E30F824526B}" destId="{68BE18D7-07E9-47B3-9B47-3E9C45833A62}" srcOrd="0" destOrd="0" presId="urn:microsoft.com/office/officeart/2018/2/layout/IconCircleList"/>
    <dgm:cxn modelId="{096DE169-8D36-448A-B027-707477349F75}" srcId="{E72A714B-C60D-4119-8B60-3ABACCF94FBC}" destId="{A85BB454-36CF-4874-B96C-9D15262ADFAA}" srcOrd="0" destOrd="0" parTransId="{9D29B3F0-D515-4AD3-A461-B4056DB23148}" sibTransId="{2B42B67B-AC67-40B2-9797-9F4DED02AFD2}"/>
    <dgm:cxn modelId="{B4802C4A-1FDA-4A57-9653-3FF9C5C5E2F2}" type="presOf" srcId="{E72A714B-C60D-4119-8B60-3ABACCF94FBC}" destId="{6BC576AD-1405-447F-B5E9-7AAAE63E99B0}" srcOrd="0" destOrd="0" presId="urn:microsoft.com/office/officeart/2018/2/layout/IconCircleList"/>
    <dgm:cxn modelId="{C8D06589-BCDD-4F25-9B3D-F2AE0F0E3E77}" srcId="{E72A714B-C60D-4119-8B60-3ABACCF94FBC}" destId="{76381957-67F8-4E0B-95D7-C86838F7CEAA}" srcOrd="2" destOrd="0" parTransId="{D24D4D06-F39F-4577-B7D6-871648F8ABB3}" sibTransId="{3DB22C49-558D-4A67-B20C-04073457EF78}"/>
    <dgm:cxn modelId="{7EE4C890-047E-4CFB-8553-CC2F5F010D5D}" srcId="{E72A714B-C60D-4119-8B60-3ABACCF94FBC}" destId="{E743DF8D-2C6A-4291-B508-A6C524A2B126}" srcOrd="3" destOrd="0" parTransId="{D6EA3F9B-5482-4C8F-A902-221DDFA1D044}" sibTransId="{DB9621FC-DC6A-43AF-B023-CC39894B716F}"/>
    <dgm:cxn modelId="{2F805F96-E59F-4F46-BDEB-24EA8D5B8AC4}" srcId="{E72A714B-C60D-4119-8B60-3ABACCF94FBC}" destId="{FFB3BE30-B3D4-404E-8217-37C83A5525D0}" srcOrd="1" destOrd="0" parTransId="{4584D3FD-DB3B-477A-B818-C80DA9EF926A}" sibTransId="{114E74F9-8659-44C9-9A27-6E30F824526B}"/>
    <dgm:cxn modelId="{B93F2F99-365A-4776-A46D-93AC0AFEFF50}" type="presOf" srcId="{E743DF8D-2C6A-4291-B508-A6C524A2B126}" destId="{2CA77928-A297-4314-AFB1-48BFE8FA512E}" srcOrd="0" destOrd="0" presId="urn:microsoft.com/office/officeart/2018/2/layout/IconCircleList"/>
    <dgm:cxn modelId="{FEBB11B1-CAC2-4646-BE10-C9A7764730B6}" type="presOf" srcId="{A85BB454-36CF-4874-B96C-9D15262ADFAA}" destId="{ECDF24A9-14A5-41F8-8086-00478C304A6B}" srcOrd="0" destOrd="0" presId="urn:microsoft.com/office/officeart/2018/2/layout/IconCircleList"/>
    <dgm:cxn modelId="{9290144E-4903-4576-85B2-87B9F2EA2A5F}" type="presParOf" srcId="{6BC576AD-1405-447F-B5E9-7AAAE63E99B0}" destId="{8FAF30DC-59CD-4928-86CF-68E77CBB952A}" srcOrd="0" destOrd="0" presId="urn:microsoft.com/office/officeart/2018/2/layout/IconCircleList"/>
    <dgm:cxn modelId="{7DE96D35-F1D1-436F-AACC-98E1AE855EC9}" type="presParOf" srcId="{8FAF30DC-59CD-4928-86CF-68E77CBB952A}" destId="{170F5583-D68A-4720-97C6-4185B3805B0F}" srcOrd="0" destOrd="0" presId="urn:microsoft.com/office/officeart/2018/2/layout/IconCircleList"/>
    <dgm:cxn modelId="{704169A1-781E-4864-B324-7C125DE82D9C}" type="presParOf" srcId="{170F5583-D68A-4720-97C6-4185B3805B0F}" destId="{79BB475F-FCDC-4D92-BDE5-6E2A74B9FF4B}" srcOrd="0" destOrd="0" presId="urn:microsoft.com/office/officeart/2018/2/layout/IconCircleList"/>
    <dgm:cxn modelId="{8BE5182C-8849-4B99-9941-F74C447427AB}" type="presParOf" srcId="{170F5583-D68A-4720-97C6-4185B3805B0F}" destId="{E8F5169E-6147-4DCF-9DC1-8747F492A43A}" srcOrd="1" destOrd="0" presId="urn:microsoft.com/office/officeart/2018/2/layout/IconCircleList"/>
    <dgm:cxn modelId="{60E42F30-5C96-487E-A435-8038FB87B801}" type="presParOf" srcId="{170F5583-D68A-4720-97C6-4185B3805B0F}" destId="{7003231F-0340-4581-9C9F-FACBB827FE31}" srcOrd="2" destOrd="0" presId="urn:microsoft.com/office/officeart/2018/2/layout/IconCircleList"/>
    <dgm:cxn modelId="{02D91655-DF97-443E-91D2-21C1FD23D0D1}" type="presParOf" srcId="{170F5583-D68A-4720-97C6-4185B3805B0F}" destId="{ECDF24A9-14A5-41F8-8086-00478C304A6B}" srcOrd="3" destOrd="0" presId="urn:microsoft.com/office/officeart/2018/2/layout/IconCircleList"/>
    <dgm:cxn modelId="{496D57A1-6B3C-43BF-94CE-DCB69218EF79}" type="presParOf" srcId="{8FAF30DC-59CD-4928-86CF-68E77CBB952A}" destId="{6A9E81A8-A6F3-40E5-AB2A-EF6B37100E15}" srcOrd="1" destOrd="0" presId="urn:microsoft.com/office/officeart/2018/2/layout/IconCircleList"/>
    <dgm:cxn modelId="{0CAC57E8-F3DA-4F30-AC19-B563AAB88680}" type="presParOf" srcId="{8FAF30DC-59CD-4928-86CF-68E77CBB952A}" destId="{3A2AA0B6-F2A9-48B7-BEC2-A46C016E3C4C}" srcOrd="2" destOrd="0" presId="urn:microsoft.com/office/officeart/2018/2/layout/IconCircleList"/>
    <dgm:cxn modelId="{9FF491EA-AEA6-4DA4-B26D-BA9F3DF55207}" type="presParOf" srcId="{3A2AA0B6-F2A9-48B7-BEC2-A46C016E3C4C}" destId="{2D6045DA-45CF-4461-B404-ACA121828199}" srcOrd="0" destOrd="0" presId="urn:microsoft.com/office/officeart/2018/2/layout/IconCircleList"/>
    <dgm:cxn modelId="{88B6105A-AE13-4BA3-B8AB-9948895094F3}" type="presParOf" srcId="{3A2AA0B6-F2A9-48B7-BEC2-A46C016E3C4C}" destId="{F6F0E6ED-83CF-4D88-BD57-ABB469442176}" srcOrd="1" destOrd="0" presId="urn:microsoft.com/office/officeart/2018/2/layout/IconCircleList"/>
    <dgm:cxn modelId="{8164A368-92B4-4A29-BBF7-64CEAC503FD1}" type="presParOf" srcId="{3A2AA0B6-F2A9-48B7-BEC2-A46C016E3C4C}" destId="{204B4F92-7CF0-44E0-8E35-310136C49C9C}" srcOrd="2" destOrd="0" presId="urn:microsoft.com/office/officeart/2018/2/layout/IconCircleList"/>
    <dgm:cxn modelId="{C83CC8D2-5DAA-43EC-A8BB-C72406266CD0}" type="presParOf" srcId="{3A2AA0B6-F2A9-48B7-BEC2-A46C016E3C4C}" destId="{D1C6DBEC-FF17-49F1-8968-6EAAAC25479B}" srcOrd="3" destOrd="0" presId="urn:microsoft.com/office/officeart/2018/2/layout/IconCircleList"/>
    <dgm:cxn modelId="{F07420A3-7597-4C77-A537-04318C18BD9D}" type="presParOf" srcId="{8FAF30DC-59CD-4928-86CF-68E77CBB952A}" destId="{68BE18D7-07E9-47B3-9B47-3E9C45833A62}" srcOrd="3" destOrd="0" presId="urn:microsoft.com/office/officeart/2018/2/layout/IconCircleList"/>
    <dgm:cxn modelId="{3195328D-7C91-46FF-AFCA-B1DBECE19DB4}" type="presParOf" srcId="{8FAF30DC-59CD-4928-86CF-68E77CBB952A}" destId="{0664C8BF-9595-4862-A424-194F0813ED6F}" srcOrd="4" destOrd="0" presId="urn:microsoft.com/office/officeart/2018/2/layout/IconCircleList"/>
    <dgm:cxn modelId="{0B491657-3FE6-4063-B432-D4B76C263E9B}" type="presParOf" srcId="{0664C8BF-9595-4862-A424-194F0813ED6F}" destId="{144D16F8-3AC7-4695-A966-6C6D8390276C}" srcOrd="0" destOrd="0" presId="urn:microsoft.com/office/officeart/2018/2/layout/IconCircleList"/>
    <dgm:cxn modelId="{9EFF2DBB-14C5-4283-A90E-3D13B707395C}" type="presParOf" srcId="{0664C8BF-9595-4862-A424-194F0813ED6F}" destId="{E4A2B671-1113-4F84-9AAE-9B5BD42EC8E6}" srcOrd="1" destOrd="0" presId="urn:microsoft.com/office/officeart/2018/2/layout/IconCircleList"/>
    <dgm:cxn modelId="{37D561DD-1CDC-4391-97CE-5408D3793C4F}" type="presParOf" srcId="{0664C8BF-9595-4862-A424-194F0813ED6F}" destId="{ABC3C539-9A70-4D99-A8A3-58FCDA20D91D}" srcOrd="2" destOrd="0" presId="urn:microsoft.com/office/officeart/2018/2/layout/IconCircleList"/>
    <dgm:cxn modelId="{27AF9D4A-7BB9-4E65-A962-84D0AE4AB2FA}" type="presParOf" srcId="{0664C8BF-9595-4862-A424-194F0813ED6F}" destId="{84EC9632-949B-40E8-BC28-53BCB92153B1}" srcOrd="3" destOrd="0" presId="urn:microsoft.com/office/officeart/2018/2/layout/IconCircleList"/>
    <dgm:cxn modelId="{6B41CE12-9298-4250-87AF-1E4BB5CB2C96}" type="presParOf" srcId="{8FAF30DC-59CD-4928-86CF-68E77CBB952A}" destId="{6A458EF5-7AF5-43A6-B20D-30DFF52C2CA8}" srcOrd="5" destOrd="0" presId="urn:microsoft.com/office/officeart/2018/2/layout/IconCircleList"/>
    <dgm:cxn modelId="{2D9305C4-80B1-426F-938D-C88BF9D4A68A}" type="presParOf" srcId="{8FAF30DC-59CD-4928-86CF-68E77CBB952A}" destId="{0B108870-D2E3-4F6B-B2B5-362441F17B00}" srcOrd="6" destOrd="0" presId="urn:microsoft.com/office/officeart/2018/2/layout/IconCircleList"/>
    <dgm:cxn modelId="{6C9FF3E9-9C25-4015-9832-35B98D4AFE3E}" type="presParOf" srcId="{0B108870-D2E3-4F6B-B2B5-362441F17B00}" destId="{F3EDBA4A-6C93-43C7-9832-6F47ECC37EAA}" srcOrd="0" destOrd="0" presId="urn:microsoft.com/office/officeart/2018/2/layout/IconCircleList"/>
    <dgm:cxn modelId="{E0C46889-E7B0-4A9E-92D9-DDF3144CF68C}" type="presParOf" srcId="{0B108870-D2E3-4F6B-B2B5-362441F17B00}" destId="{3C10637F-EBC1-4108-A768-093CBE66314B}" srcOrd="1" destOrd="0" presId="urn:microsoft.com/office/officeart/2018/2/layout/IconCircleList"/>
    <dgm:cxn modelId="{894D64A7-3285-424D-A360-75AB4955C673}" type="presParOf" srcId="{0B108870-D2E3-4F6B-B2B5-362441F17B00}" destId="{38112D05-E2A8-43D1-9197-5DD9F5A1F8CC}" srcOrd="2" destOrd="0" presId="urn:microsoft.com/office/officeart/2018/2/layout/IconCircleList"/>
    <dgm:cxn modelId="{31A8542A-7892-4659-830C-AD12A41D9F77}" type="presParOf" srcId="{0B108870-D2E3-4F6B-B2B5-362441F17B00}" destId="{2CA77928-A297-4314-AFB1-48BFE8FA512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Smart Products</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Voice Recognition</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dirty="0"/>
            <a:t>Virtual Assistants</a:t>
          </a:r>
          <a:endParaRPr lang="en-US" sz="2400" kern="1200" dirty="0"/>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dirty="0"/>
            <a:t>Self-driving cars</a:t>
          </a:r>
          <a:endParaRPr lang="en-US" sz="2400" kern="1200" dirty="0"/>
        </a:p>
      </dsp:txBody>
      <dsp:txXfrm>
        <a:off x="4177719" y="2134742"/>
        <a:ext cx="1836390" cy="779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27F08-4FF1-41DF-AB08-85DA569C6C60}">
      <dsp:nvSpPr>
        <dsp:cNvPr id="0" name=""/>
        <dsp:cNvSpPr/>
      </dsp:nvSpPr>
      <dsp:spPr>
        <a:xfrm>
          <a:off x="1087713" y="648846"/>
          <a:ext cx="1278642" cy="127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80C7A-8D92-4A11-AC11-A95B0B5DE85D}">
      <dsp:nvSpPr>
        <dsp:cNvPr id="0" name=""/>
        <dsp:cNvSpPr/>
      </dsp:nvSpPr>
      <dsp:spPr>
        <a:xfrm>
          <a:off x="306320" y="2280286"/>
          <a:ext cx="28414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Question-answering: ChatGPT can answer a wide range of questions on a variety of topics, based on its understanding of the input text and its pre-existing knowledge.</a:t>
          </a:r>
          <a:endParaRPr lang="en-US" sz="1100" kern="1200"/>
        </a:p>
      </dsp:txBody>
      <dsp:txXfrm>
        <a:off x="306320" y="2280286"/>
        <a:ext cx="2841428" cy="720000"/>
      </dsp:txXfrm>
    </dsp:sp>
    <dsp:sp modelId="{47021459-AB97-4FAB-8B4B-0A79F0EF4125}">
      <dsp:nvSpPr>
        <dsp:cNvPr id="0" name=""/>
        <dsp:cNvSpPr/>
      </dsp:nvSpPr>
      <dsp:spPr>
        <a:xfrm>
          <a:off x="4426391" y="648846"/>
          <a:ext cx="1278642" cy="127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D9EEB0-EA9D-49FA-B77B-D133C4FE4121}">
      <dsp:nvSpPr>
        <dsp:cNvPr id="0" name=""/>
        <dsp:cNvSpPr/>
      </dsp:nvSpPr>
      <dsp:spPr>
        <a:xfrm>
          <a:off x="3644998" y="2280286"/>
          <a:ext cx="28414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Language translation: ChatGPT can translate text from one language to another, based on its understanding of the input text and its pre-existing knowledge of the target language.</a:t>
          </a:r>
          <a:endParaRPr lang="en-US" sz="1100" kern="1200"/>
        </a:p>
      </dsp:txBody>
      <dsp:txXfrm>
        <a:off x="3644998" y="2280286"/>
        <a:ext cx="2841428" cy="720000"/>
      </dsp:txXfrm>
    </dsp:sp>
    <dsp:sp modelId="{88024D47-50A6-4510-9FD7-24DEFA86B197}">
      <dsp:nvSpPr>
        <dsp:cNvPr id="0" name=""/>
        <dsp:cNvSpPr/>
      </dsp:nvSpPr>
      <dsp:spPr>
        <a:xfrm>
          <a:off x="7765069" y="648846"/>
          <a:ext cx="1278642" cy="127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4526AF-752E-4972-BA00-8B00AA23FBE0}">
      <dsp:nvSpPr>
        <dsp:cNvPr id="0" name=""/>
        <dsp:cNvSpPr/>
      </dsp:nvSpPr>
      <dsp:spPr>
        <a:xfrm>
          <a:off x="6983676" y="2280286"/>
          <a:ext cx="28414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Chatting: ChatGPT can engage in natural language conversations with users, providing personalized responses to their queries.</a:t>
          </a:r>
          <a:endParaRPr lang="en-US" sz="1100" kern="1200"/>
        </a:p>
      </dsp:txBody>
      <dsp:txXfrm>
        <a:off x="6983676" y="2280286"/>
        <a:ext cx="2841428"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B475F-FCDC-4D92-BDE5-6E2A74B9FF4B}">
      <dsp:nvSpPr>
        <dsp:cNvPr id="0" name=""/>
        <dsp:cNvSpPr/>
      </dsp:nvSpPr>
      <dsp:spPr>
        <a:xfrm>
          <a:off x="147205" y="102391"/>
          <a:ext cx="1302299" cy="13022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5169E-6147-4DCF-9DC1-8747F492A43A}">
      <dsp:nvSpPr>
        <dsp:cNvPr id="0" name=""/>
        <dsp:cNvSpPr/>
      </dsp:nvSpPr>
      <dsp:spPr>
        <a:xfrm>
          <a:off x="420688" y="375874"/>
          <a:ext cx="755333" cy="755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DF24A9-14A5-41F8-8086-00478C304A6B}">
      <dsp:nvSpPr>
        <dsp:cNvPr id="0" name=""/>
        <dsp:cNvSpPr/>
      </dsp:nvSpPr>
      <dsp:spPr>
        <a:xfrm>
          <a:off x="1728569"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Customer service: ChatGPT can be used to provide automated customer service, answering common questions and providing support to users.</a:t>
          </a:r>
          <a:endParaRPr lang="en-US" sz="1600" kern="1200"/>
        </a:p>
      </dsp:txBody>
      <dsp:txXfrm>
        <a:off x="1728569" y="102391"/>
        <a:ext cx="3069706" cy="1302299"/>
      </dsp:txXfrm>
    </dsp:sp>
    <dsp:sp modelId="{2D6045DA-45CF-4461-B404-ACA121828199}">
      <dsp:nvSpPr>
        <dsp:cNvPr id="0" name=""/>
        <dsp:cNvSpPr/>
      </dsp:nvSpPr>
      <dsp:spPr>
        <a:xfrm>
          <a:off x="5333149" y="102391"/>
          <a:ext cx="1302299" cy="13022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0E6ED-83CF-4D88-BD57-ABB469442176}">
      <dsp:nvSpPr>
        <dsp:cNvPr id="0" name=""/>
        <dsp:cNvSpPr/>
      </dsp:nvSpPr>
      <dsp:spPr>
        <a:xfrm>
          <a:off x="5606631" y="375874"/>
          <a:ext cx="755333" cy="755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C6DBEC-FF17-49F1-8968-6EAAAC25479B}">
      <dsp:nvSpPr>
        <dsp:cNvPr id="0" name=""/>
        <dsp:cNvSpPr/>
      </dsp:nvSpPr>
      <dsp:spPr>
        <a:xfrm>
          <a:off x="6914512"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Education: ChatGPT can be used to provide personalized learning experiences for students, answering questions and providing feedback on their work.</a:t>
          </a:r>
          <a:endParaRPr lang="en-US" sz="1600" kern="1200"/>
        </a:p>
      </dsp:txBody>
      <dsp:txXfrm>
        <a:off x="6914512" y="102391"/>
        <a:ext cx="3069706" cy="1302299"/>
      </dsp:txXfrm>
    </dsp:sp>
    <dsp:sp modelId="{144D16F8-3AC7-4695-A966-6C6D8390276C}">
      <dsp:nvSpPr>
        <dsp:cNvPr id="0" name=""/>
        <dsp:cNvSpPr/>
      </dsp:nvSpPr>
      <dsp:spPr>
        <a:xfrm>
          <a:off x="147205" y="1980107"/>
          <a:ext cx="1302299" cy="13022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2B671-1113-4F84-9AAE-9B5BD42EC8E6}">
      <dsp:nvSpPr>
        <dsp:cNvPr id="0" name=""/>
        <dsp:cNvSpPr/>
      </dsp:nvSpPr>
      <dsp:spPr>
        <a:xfrm>
          <a:off x="420688" y="2253590"/>
          <a:ext cx="755333" cy="755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EC9632-949B-40E8-BC28-53BCB92153B1}">
      <dsp:nvSpPr>
        <dsp:cNvPr id="0" name=""/>
        <dsp:cNvSpPr/>
      </dsp:nvSpPr>
      <dsp:spPr>
        <a:xfrm>
          <a:off x="1728569"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Content creation: ChatGPT can be used to generate content for websites and social media, such as product descriptions, blog posts, and social media updates.</a:t>
          </a:r>
          <a:endParaRPr lang="en-US" sz="1600" kern="1200"/>
        </a:p>
      </dsp:txBody>
      <dsp:txXfrm>
        <a:off x="1728569" y="1980107"/>
        <a:ext cx="3069706" cy="1302299"/>
      </dsp:txXfrm>
    </dsp:sp>
    <dsp:sp modelId="{F3EDBA4A-6C93-43C7-9832-6F47ECC37EAA}">
      <dsp:nvSpPr>
        <dsp:cNvPr id="0" name=""/>
        <dsp:cNvSpPr/>
      </dsp:nvSpPr>
      <dsp:spPr>
        <a:xfrm>
          <a:off x="5333149" y="1980107"/>
          <a:ext cx="1302299" cy="13022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0637F-EBC1-4108-A768-093CBE66314B}">
      <dsp:nvSpPr>
        <dsp:cNvPr id="0" name=""/>
        <dsp:cNvSpPr/>
      </dsp:nvSpPr>
      <dsp:spPr>
        <a:xfrm>
          <a:off x="5606631" y="2253590"/>
          <a:ext cx="755333" cy="755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A77928-A297-4314-AFB1-48BFE8FA512E}">
      <dsp:nvSpPr>
        <dsp:cNvPr id="0" name=""/>
        <dsp:cNvSpPr/>
      </dsp:nvSpPr>
      <dsp:spPr>
        <a:xfrm>
          <a:off x="6914512"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a:t>Personal assistants: ChatGPT can be used to develop virtual personal assistants that can perform tasks such as scheduling appointments and sending messages.</a:t>
          </a:r>
          <a:endParaRPr lang="en-US" sz="1600" kern="1200"/>
        </a:p>
      </dsp:txBody>
      <dsp:txXfrm>
        <a:off x="6914512" y="1980107"/>
        <a:ext cx="3069706" cy="13022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3/3/2023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journalofbigdata.springeropen.com/articles/10.1186/s40537-019-0202-7" TargetMode="External"/><Relationship Id="rId2" Type="http://schemas.openxmlformats.org/officeDocument/2006/relationships/hyperlink" Target="https://www.pewresearch.org/internet/2018/12/10/artificial-intelligence-and-the-future-of-humans/" TargetMode="External"/><Relationship Id="rId1" Type="http://schemas.openxmlformats.org/officeDocument/2006/relationships/slideLayout" Target="../slideLayouts/slideLayout2.xml"/><Relationship Id="rId6" Type="http://schemas.openxmlformats.org/officeDocument/2006/relationships/hyperlink" Target="https://www.cnet.com/tech/computing/why-were-all-obsessed-with-the-mind-blowing-chatgpt-ai-chatbot/" TargetMode="External"/><Relationship Id="rId5" Type="http://schemas.openxmlformats.org/officeDocument/2006/relationships/hyperlink" Target="https://openai.com/blog/chatgpt/" TargetMode="External"/><Relationship Id="rId4" Type="http://schemas.openxmlformats.org/officeDocument/2006/relationships/hyperlink" Target="https://www.wsj.com/articles/chatgpt-ai-chatbot-app-explained-1167586517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jpg"/><Relationship Id="rId10" Type="http://schemas.microsoft.com/office/2007/relationships/diagramDrawing" Target="../diagrams/drawing1.xml"/><Relationship Id="rId4" Type="http://schemas.openxmlformats.org/officeDocument/2006/relationships/image" Target="../media/image7.jp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0" i="0" dirty="0">
                <a:effectLst/>
                <a:latin typeface="Lato Extended"/>
              </a:rPr>
              <a:t>Artificial Interaction with the World</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By: Anand </a:t>
            </a:r>
            <a:r>
              <a:rPr lang="en-US" dirty="0" err="1">
                <a:solidFill>
                  <a:schemeClr val="accent1">
                    <a:lumMod val="40000"/>
                    <a:lumOff val="60000"/>
                  </a:schemeClr>
                </a:solidFill>
              </a:rPr>
              <a:t>patel</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46C1-E3AB-7638-22F4-F308A18DF195}"/>
              </a:ext>
            </a:extLst>
          </p:cNvPr>
          <p:cNvSpPr>
            <a:spLocks noGrp="1"/>
          </p:cNvSpPr>
          <p:nvPr>
            <p:ph type="title"/>
          </p:nvPr>
        </p:nvSpPr>
        <p:spPr/>
        <p:txBody>
          <a:bodyPr/>
          <a:lstStyle/>
          <a:p>
            <a:r>
              <a:rPr lang="en-US" dirty="0"/>
              <a:t>present</a:t>
            </a:r>
            <a:r>
              <a:rPr lang="en-US" sz="3600" dirty="0"/>
              <a:t> and the  Future of Ai???</a:t>
            </a:r>
            <a:endParaRPr lang="en-US" dirty="0"/>
          </a:p>
        </p:txBody>
      </p:sp>
      <p:sp>
        <p:nvSpPr>
          <p:cNvPr id="3" name="Content Placeholder 2">
            <a:extLst>
              <a:ext uri="{FF2B5EF4-FFF2-40B4-BE49-F238E27FC236}">
                <a16:creationId xmlns:a16="http://schemas.microsoft.com/office/drawing/2014/main" id="{4D983F6A-9546-B12A-0655-F404483EED1D}"/>
              </a:ext>
            </a:extLst>
          </p:cNvPr>
          <p:cNvSpPr>
            <a:spLocks noGrp="1"/>
          </p:cNvSpPr>
          <p:nvPr>
            <p:ph idx="1"/>
          </p:nvPr>
        </p:nvSpPr>
        <p:spPr/>
        <p:txBody>
          <a:bodyPr>
            <a:normAutofit/>
          </a:bodyPr>
          <a:lstStyle/>
          <a:p>
            <a:r>
              <a:rPr lang="en-US" sz="2400" b="0" i="0" dirty="0">
                <a:solidFill>
                  <a:srgbClr val="D1D5DB"/>
                </a:solidFill>
                <a:effectLst/>
                <a:latin typeface="Söhne"/>
              </a:rPr>
              <a:t>Bias</a:t>
            </a:r>
          </a:p>
          <a:p>
            <a:r>
              <a:rPr lang="en-US" sz="2400" b="0" i="0" dirty="0">
                <a:solidFill>
                  <a:srgbClr val="D1D5DB"/>
                </a:solidFill>
                <a:effectLst/>
                <a:latin typeface="Söhne"/>
              </a:rPr>
              <a:t>Lack of transparency</a:t>
            </a:r>
            <a:endParaRPr lang="en-US" sz="2400" dirty="0">
              <a:solidFill>
                <a:srgbClr val="D1D5DB"/>
              </a:solidFill>
              <a:latin typeface="Söhne"/>
            </a:endParaRPr>
          </a:p>
          <a:p>
            <a:r>
              <a:rPr lang="en-US" sz="2400" b="0" i="0" dirty="0">
                <a:solidFill>
                  <a:srgbClr val="D1D5DB"/>
                </a:solidFill>
                <a:effectLst/>
                <a:latin typeface="Söhne"/>
              </a:rPr>
              <a:t>Data privacy</a:t>
            </a:r>
          </a:p>
          <a:p>
            <a:r>
              <a:rPr lang="en-US" sz="2400" b="0" i="0" dirty="0">
                <a:solidFill>
                  <a:srgbClr val="D1D5DB"/>
                </a:solidFill>
                <a:effectLst/>
                <a:latin typeface="Söhne"/>
              </a:rPr>
              <a:t>Job displacement</a:t>
            </a:r>
            <a:endParaRPr lang="en-US" sz="2400" dirty="0">
              <a:solidFill>
                <a:srgbClr val="D1D5DB"/>
              </a:solidFill>
              <a:latin typeface="Söhne"/>
            </a:endParaRPr>
          </a:p>
          <a:p>
            <a:r>
              <a:rPr lang="en-US" sz="2400" b="0" i="0" dirty="0">
                <a:solidFill>
                  <a:srgbClr val="D1D5DB"/>
                </a:solidFill>
                <a:effectLst/>
                <a:latin typeface="Söhne"/>
              </a:rPr>
              <a:t>Misuse</a:t>
            </a:r>
            <a:endParaRPr lang="en-US" sz="2400" dirty="0"/>
          </a:p>
        </p:txBody>
      </p:sp>
    </p:spTree>
    <p:extLst>
      <p:ext uri="{BB962C8B-B14F-4D97-AF65-F5344CB8AC3E}">
        <p14:creationId xmlns:p14="http://schemas.microsoft.com/office/powerpoint/2010/main" val="117659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2C5C-39AE-4B73-9221-64877F455314}"/>
              </a:ext>
            </a:extLst>
          </p:cNvPr>
          <p:cNvSpPr>
            <a:spLocks noGrp="1"/>
          </p:cNvSpPr>
          <p:nvPr>
            <p:ph type="title"/>
          </p:nvPr>
        </p:nvSpPr>
        <p:spPr/>
        <p:txBody>
          <a:bodyPr/>
          <a:lstStyle/>
          <a:p>
            <a:endParaRPr lang="en-US" dirty="0"/>
          </a:p>
        </p:txBody>
      </p:sp>
      <p:pic>
        <p:nvPicPr>
          <p:cNvPr id="1026" name="Picture 2" descr="7 Major Types of AI That Can Bolster Your Decision Making">
            <a:extLst>
              <a:ext uri="{FF2B5EF4-FFF2-40B4-BE49-F238E27FC236}">
                <a16:creationId xmlns:a16="http://schemas.microsoft.com/office/drawing/2014/main" id="{38CF4CFB-8A78-47CA-332C-DA1725FE2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66675"/>
            <a:ext cx="7419975" cy="672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AD50-3BBD-637C-5E67-D37EFB0AE6B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173CAC5-6175-AEF1-0E77-02017BECAF03}"/>
              </a:ext>
            </a:extLst>
          </p:cNvPr>
          <p:cNvSpPr>
            <a:spLocks noGrp="1"/>
          </p:cNvSpPr>
          <p:nvPr>
            <p:ph idx="1"/>
          </p:nvPr>
        </p:nvSpPr>
        <p:spPr/>
        <p:txBody>
          <a:bodyPr/>
          <a:lstStyle/>
          <a:p>
            <a:r>
              <a:rPr lang="en-US" dirty="0">
                <a:hlinkClick r:id="rId2"/>
              </a:rPr>
              <a:t>https://www.google.com/url?sa=i&amp;url=https%3A%2F%2Fwww.g2.com%2Farticles%2Ftypes-of-artificial-intelligence&amp;psig=AOvVaw0e-Bt4lpBpIi4P9_xfmjld&amp;ust=1677947189071000&amp;source=images&amp;cd=vfe&amp;ved=0CA8QjRxqFwoTCMDU2MOWwP0CFQAAAAAdAAAAABAE</a:t>
            </a:r>
          </a:p>
          <a:p>
            <a:r>
              <a:rPr lang="en-US" dirty="0">
                <a:hlinkClick r:id="rId2"/>
              </a:rPr>
              <a:t>https://www.pewresearch.org/internet/2018/12/10/artificial-intelligence-and-the-future-of-humans/</a:t>
            </a:r>
            <a:endParaRPr lang="en-US" dirty="0"/>
          </a:p>
          <a:p>
            <a:r>
              <a:rPr lang="en-US" dirty="0">
                <a:hlinkClick r:id="rId3"/>
              </a:rPr>
              <a:t>https://journalofbigdata.springeropen.com/articles/10.1186/s40537-019-0202-7</a:t>
            </a:r>
            <a:endParaRPr lang="en-US" dirty="0"/>
          </a:p>
          <a:p>
            <a:r>
              <a:rPr lang="en-US" dirty="0">
                <a:hlinkClick r:id="rId4"/>
              </a:rPr>
              <a:t>https://www.wsj.com/articles/chatgpt-ai-chatbot-app-explained-11675865177</a:t>
            </a:r>
            <a:endParaRPr lang="en-US" dirty="0"/>
          </a:p>
          <a:p>
            <a:r>
              <a:rPr lang="en-US" dirty="0">
                <a:hlinkClick r:id="rId5"/>
              </a:rPr>
              <a:t>https://openai.com/blog/chatgpt/</a:t>
            </a:r>
            <a:endParaRPr lang="en-US" dirty="0"/>
          </a:p>
          <a:p>
            <a:r>
              <a:rPr lang="en-US" dirty="0">
                <a:hlinkClick r:id="rId6"/>
              </a:rPr>
              <a:t>https://www.cnet.com/tech/computing/why-were-all-obsessed-with-the-mind-blowing-chatgpt-ai-chatbot/</a:t>
            </a:r>
            <a:endParaRPr lang="en-US" dirty="0"/>
          </a:p>
          <a:p>
            <a:endParaRPr lang="en-US" dirty="0"/>
          </a:p>
        </p:txBody>
      </p:sp>
    </p:spTree>
    <p:extLst>
      <p:ext uri="{BB962C8B-B14F-4D97-AF65-F5344CB8AC3E}">
        <p14:creationId xmlns:p14="http://schemas.microsoft.com/office/powerpoint/2010/main" val="32655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Anand Patel</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A6D4-761D-2533-6AE4-19B18C847217}"/>
              </a:ext>
            </a:extLst>
          </p:cNvPr>
          <p:cNvSpPr>
            <a:spLocks noGrp="1"/>
          </p:cNvSpPr>
          <p:nvPr>
            <p:ph type="title"/>
          </p:nvPr>
        </p:nvSpPr>
        <p:spPr>
          <a:xfrm>
            <a:off x="4955458" y="639097"/>
            <a:ext cx="6593075" cy="1612490"/>
          </a:xfrm>
        </p:spPr>
        <p:txBody>
          <a:bodyPr>
            <a:normAutofit/>
          </a:bodyPr>
          <a:lstStyle/>
          <a:p>
            <a:pPr>
              <a:lnSpc>
                <a:spcPct val="90000"/>
              </a:lnSpc>
            </a:pPr>
            <a:r>
              <a:rPr lang="en-US" b="0" i="0">
                <a:effectLst/>
                <a:latin typeface="Söhne"/>
              </a:rPr>
              <a:t>Introduction</a:t>
            </a:r>
            <a:br>
              <a:rPr lang="en-US" b="0" i="0">
                <a:effectLst/>
                <a:latin typeface="Söhne"/>
              </a:rPr>
            </a:br>
            <a:br>
              <a:rPr lang="en-US" b="0" i="0">
                <a:effectLst/>
                <a:latin typeface="Söhne"/>
              </a:rPr>
            </a:br>
            <a:endParaRPr lang="en-US"/>
          </a:p>
        </p:txBody>
      </p:sp>
      <p:pic>
        <p:nvPicPr>
          <p:cNvPr id="5" name="Picture 4" descr="Light bulb on yellow background with sketched light beams and cord">
            <a:extLst>
              <a:ext uri="{FF2B5EF4-FFF2-40B4-BE49-F238E27FC236}">
                <a16:creationId xmlns:a16="http://schemas.microsoft.com/office/drawing/2014/main" id="{46F2444D-B97E-FE72-CA18-8FF8E9250334}"/>
              </a:ext>
            </a:extLst>
          </p:cNvPr>
          <p:cNvPicPr>
            <a:picLocks noChangeAspect="1"/>
          </p:cNvPicPr>
          <p:nvPr/>
        </p:nvPicPr>
        <p:blipFill rotWithShape="1">
          <a:blip r:embed="rId3"/>
          <a:srcRect l="51342" r="708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B1E4A712-6222-5EE9-D4C2-108D4FE2B441}"/>
              </a:ext>
            </a:extLst>
          </p:cNvPr>
          <p:cNvSpPr>
            <a:spLocks noGrp="1"/>
          </p:cNvSpPr>
          <p:nvPr>
            <p:ph idx="1"/>
          </p:nvPr>
        </p:nvSpPr>
        <p:spPr>
          <a:xfrm>
            <a:off x="4955458" y="2251587"/>
            <a:ext cx="6593075" cy="3972232"/>
          </a:xfrm>
        </p:spPr>
        <p:txBody>
          <a:bodyPr>
            <a:normAutofit/>
          </a:bodyPr>
          <a:lstStyle/>
          <a:p>
            <a:pPr marL="0" indent="0">
              <a:buNone/>
            </a:pPr>
            <a:r>
              <a:rPr lang="en-US" b="0" i="0" dirty="0">
                <a:effectLst/>
                <a:latin typeface="Söhne"/>
              </a:rPr>
              <a:t>AI (Artificial Intelligence) in the real world refers to the application of AI technologies and techniques in various industries and fields to improve efficiency, accuracy, and decision-making. AI is used to develop intelligent systems that can learn from data, recognize patterns, and make decisions based on that information.</a:t>
            </a:r>
          </a:p>
          <a:p>
            <a:pPr marL="0" indent="0">
              <a:buNone/>
            </a:pPr>
            <a:endParaRPr lang="en-US" dirty="0">
              <a:latin typeface="Söhne"/>
            </a:endParaRPr>
          </a:p>
          <a:p>
            <a:pPr marL="0" indent="0">
              <a:buNone/>
            </a:pPr>
            <a:br>
              <a:rPr lang="en-US" b="0" i="0" dirty="0">
                <a:effectLst/>
                <a:latin typeface="Söhne"/>
              </a:rPr>
            </a:br>
            <a:endParaRPr lang="en-US" dirty="0"/>
          </a:p>
        </p:txBody>
      </p:sp>
    </p:spTree>
    <p:extLst>
      <p:ext uri="{BB962C8B-B14F-4D97-AF65-F5344CB8AC3E}">
        <p14:creationId xmlns:p14="http://schemas.microsoft.com/office/powerpoint/2010/main" val="49102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4AF5A-0120-69EF-4E9D-022ADDB8D0CF}"/>
              </a:ext>
            </a:extLst>
          </p:cNvPr>
          <p:cNvSpPr>
            <a:spLocks noGrp="1"/>
          </p:cNvSpPr>
          <p:nvPr>
            <p:ph type="title"/>
          </p:nvPr>
        </p:nvSpPr>
        <p:spPr>
          <a:xfrm>
            <a:off x="685799" y="1150076"/>
            <a:ext cx="3659389" cy="4557849"/>
          </a:xfrm>
        </p:spPr>
        <p:txBody>
          <a:bodyPr>
            <a:normAutofit/>
          </a:bodyPr>
          <a:lstStyle/>
          <a:p>
            <a:pPr algn="r"/>
            <a:r>
              <a:rPr lang="en-US" b="0" i="0" dirty="0">
                <a:effectLst/>
                <a:latin typeface="Söhne"/>
              </a:rPr>
              <a:t>Importance of AI and its impact on society</a:t>
            </a:r>
            <a:endParaRPr 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4F2FA23-2703-0F11-5002-F5169B77EA65}"/>
              </a:ext>
            </a:extLst>
          </p:cNvPr>
          <p:cNvSpPr>
            <a:spLocks noGrp="1"/>
          </p:cNvSpPr>
          <p:nvPr>
            <p:ph idx="1"/>
          </p:nvPr>
        </p:nvSpPr>
        <p:spPr>
          <a:xfrm>
            <a:off x="4787660" y="750498"/>
            <a:ext cx="7128112" cy="5555411"/>
          </a:xfrm>
        </p:spPr>
        <p:txBody>
          <a:bodyPr>
            <a:normAutofit fontScale="92500" lnSpcReduction="10000"/>
          </a:bodyPr>
          <a:lstStyle/>
          <a:p>
            <a:pPr>
              <a:lnSpc>
                <a:spcPct val="90000"/>
              </a:lnSpc>
            </a:pPr>
            <a:r>
              <a:rPr lang="en-US" sz="2400" b="0" i="0" dirty="0">
                <a:effectLst/>
                <a:latin typeface="Söhne"/>
              </a:rPr>
              <a:t>AI (Artificial Intelligence) is becoming increasingly important in today's society, with a wide range of potential applications across many different industries. Here are some of the ways that AI is impacting society:</a:t>
            </a:r>
          </a:p>
          <a:p>
            <a:pPr>
              <a:lnSpc>
                <a:spcPct val="90000"/>
              </a:lnSpc>
              <a:buFont typeface="+mj-lt"/>
              <a:buAutoNum type="arabicPeriod"/>
            </a:pPr>
            <a:r>
              <a:rPr lang="en-US" sz="2400" b="0" i="0" dirty="0">
                <a:effectLst/>
                <a:latin typeface="Söhne"/>
              </a:rPr>
              <a:t>Improved efficiency: AI technologies can help automate repetitive tasks and optimize processes, improving efficiency and reducing the need for human intervention.</a:t>
            </a:r>
          </a:p>
          <a:p>
            <a:pPr>
              <a:lnSpc>
                <a:spcPct val="90000"/>
              </a:lnSpc>
              <a:buFont typeface="+mj-lt"/>
              <a:buAutoNum type="arabicPeriod"/>
            </a:pPr>
            <a:r>
              <a:rPr lang="en-US" sz="2400" b="0" i="0" dirty="0">
                <a:effectLst/>
                <a:latin typeface="Söhne"/>
              </a:rPr>
              <a:t>Enhanced decision-making: AI can analyze large amounts of data to identify patterns and make predictions, helping businesses and organizations make better-informed decisions.</a:t>
            </a:r>
          </a:p>
          <a:p>
            <a:pPr>
              <a:lnSpc>
                <a:spcPct val="90000"/>
              </a:lnSpc>
              <a:buFont typeface="+mj-lt"/>
              <a:buAutoNum type="arabicPeriod"/>
            </a:pPr>
            <a:r>
              <a:rPr lang="en-US" sz="2400" b="0" i="0" dirty="0">
                <a:effectLst/>
                <a:latin typeface="Söhne"/>
              </a:rPr>
              <a:t>Increased safety: AI can be used to identify potential hazards and prevent accidents, particularly in industries such as transportation and manufacturing.</a:t>
            </a:r>
          </a:p>
          <a:p>
            <a:pPr>
              <a:lnSpc>
                <a:spcPct val="90000"/>
              </a:lnSpc>
              <a:buFont typeface="+mj-lt"/>
              <a:buAutoNum type="arabicPeriod"/>
            </a:pPr>
            <a:r>
              <a:rPr lang="en-US" sz="2400" b="0" i="0" dirty="0">
                <a:effectLst/>
                <a:latin typeface="Söhne"/>
              </a:rPr>
              <a:t>Improved healthcare: AI can help improve medical diagnoses, drug discovery, and disease detection, potentially leading to better health outcomes for patients.</a:t>
            </a:r>
          </a:p>
          <a:p>
            <a:pPr>
              <a:lnSpc>
                <a:spcPct val="90000"/>
              </a:lnSpc>
            </a:pPr>
            <a:endParaRPr lang="en-US" sz="2400" dirty="0"/>
          </a:p>
        </p:txBody>
      </p:sp>
    </p:spTree>
    <p:extLst>
      <p:ext uri="{BB962C8B-B14F-4D97-AF65-F5344CB8AC3E}">
        <p14:creationId xmlns:p14="http://schemas.microsoft.com/office/powerpoint/2010/main" val="12538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b="0" i="0" dirty="0">
                <a:solidFill>
                  <a:srgbClr val="D1D5DB"/>
                </a:solidFill>
                <a:effectLst/>
                <a:latin typeface="Söhne"/>
              </a:rPr>
              <a:t>AI in the Real World</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2530219663"/>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CD18-01F8-D83D-0AEA-356D70A33DD8}"/>
              </a:ext>
            </a:extLst>
          </p:cNvPr>
          <p:cNvSpPr>
            <a:spLocks noGrp="1"/>
          </p:cNvSpPr>
          <p:nvPr>
            <p:ph type="title"/>
          </p:nvPr>
        </p:nvSpPr>
        <p:spPr/>
        <p:txBody>
          <a:bodyPr/>
          <a:lstStyle/>
          <a:p>
            <a:endParaRPr lang="en-US" dirty="0"/>
          </a:p>
        </p:txBody>
      </p:sp>
      <p:pic>
        <p:nvPicPr>
          <p:cNvPr id="2050" name="Picture 2" descr="7 Types Of Artificial Intelligence">
            <a:extLst>
              <a:ext uri="{FF2B5EF4-FFF2-40B4-BE49-F238E27FC236}">
                <a16:creationId xmlns:a16="http://schemas.microsoft.com/office/drawing/2014/main" id="{4E2297D7-D64C-E0AE-D422-6DFA5E29B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5131" y="288131"/>
            <a:ext cx="6281738" cy="628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65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C7ED-57E4-E8DE-7002-6E891229C993}"/>
              </a:ext>
            </a:extLst>
          </p:cNvPr>
          <p:cNvSpPr>
            <a:spLocks noGrp="1"/>
          </p:cNvSpPr>
          <p:nvPr>
            <p:ph type="title"/>
          </p:nvPr>
        </p:nvSpPr>
        <p:spPr/>
        <p:txBody>
          <a:bodyPr/>
          <a:lstStyle/>
          <a:p>
            <a:endParaRPr lang="en-US"/>
          </a:p>
        </p:txBody>
      </p:sp>
      <p:pic>
        <p:nvPicPr>
          <p:cNvPr id="3074" name="Picture 2" descr="What does AI tool ChatGPT mean for the future of writing?">
            <a:extLst>
              <a:ext uri="{FF2B5EF4-FFF2-40B4-BE49-F238E27FC236}">
                <a16:creationId xmlns:a16="http://schemas.microsoft.com/office/drawing/2014/main" id="{B931A5DF-4214-543F-11DB-4EB8DC7EA8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0300" y="635794"/>
            <a:ext cx="9931399" cy="558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93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1873-80E6-99E5-D0A8-1182876CA593}"/>
              </a:ext>
            </a:extLst>
          </p:cNvPr>
          <p:cNvSpPr>
            <a:spLocks noGrp="1"/>
          </p:cNvSpPr>
          <p:nvPr>
            <p:ph type="title"/>
          </p:nvPr>
        </p:nvSpPr>
        <p:spPr/>
        <p:txBody>
          <a:bodyPr/>
          <a:lstStyle/>
          <a:p>
            <a:r>
              <a:rPr lang="en-US" dirty="0"/>
              <a:t>What is </a:t>
            </a:r>
            <a:r>
              <a:rPr lang="en-US" dirty="0" err="1"/>
              <a:t>chatgpt</a:t>
            </a:r>
            <a:r>
              <a:rPr lang="en-US" dirty="0"/>
              <a:t>?</a:t>
            </a:r>
          </a:p>
        </p:txBody>
      </p:sp>
      <p:sp>
        <p:nvSpPr>
          <p:cNvPr id="3" name="Content Placeholder 2">
            <a:extLst>
              <a:ext uri="{FF2B5EF4-FFF2-40B4-BE49-F238E27FC236}">
                <a16:creationId xmlns:a16="http://schemas.microsoft.com/office/drawing/2014/main" id="{0F631830-3FBE-FE48-B4FA-F46B35248D10}"/>
              </a:ext>
            </a:extLst>
          </p:cNvPr>
          <p:cNvSpPr>
            <a:spLocks noGrp="1"/>
          </p:cNvSpPr>
          <p:nvPr>
            <p:ph idx="1"/>
          </p:nvPr>
        </p:nvSpPr>
        <p:spPr/>
        <p:txBody>
          <a:bodyPr/>
          <a:lstStyle/>
          <a:p>
            <a:pPr algn="l"/>
            <a:r>
              <a:rPr lang="en-US" b="0" i="0" dirty="0" err="1">
                <a:solidFill>
                  <a:srgbClr val="D1D5DB"/>
                </a:solidFill>
                <a:effectLst/>
                <a:latin typeface="Söhne"/>
              </a:rPr>
              <a:t>ChatGPT</a:t>
            </a:r>
            <a:r>
              <a:rPr lang="en-US" b="0" i="0" dirty="0">
                <a:solidFill>
                  <a:srgbClr val="D1D5DB"/>
                </a:solidFill>
                <a:effectLst/>
                <a:latin typeface="Söhne"/>
              </a:rPr>
              <a:t> is a large language model developed by </a:t>
            </a:r>
            <a:r>
              <a:rPr lang="en-US" b="0" i="0" dirty="0" err="1">
                <a:solidFill>
                  <a:srgbClr val="D1D5DB"/>
                </a:solidFill>
                <a:effectLst/>
                <a:latin typeface="Söhne"/>
              </a:rPr>
              <a:t>OpenAI</a:t>
            </a:r>
            <a:r>
              <a:rPr lang="en-US" b="0" i="0" dirty="0">
                <a:solidFill>
                  <a:srgbClr val="D1D5DB"/>
                </a:solidFill>
                <a:effectLst/>
                <a:latin typeface="Söhne"/>
              </a:rPr>
              <a:t> that uses deep learning techniques to generate human-like responses to user inputs. It is based on the GPT (Generative Pre-trained Transformer) architecture, which has been pre-trained on a vast corpus of text data, allowing it to generate responses to a wide range of queries.</a:t>
            </a:r>
          </a:p>
          <a:p>
            <a:pPr algn="l"/>
            <a:r>
              <a:rPr lang="en-US" b="0" i="0" dirty="0" err="1">
                <a:solidFill>
                  <a:srgbClr val="D1D5DB"/>
                </a:solidFill>
                <a:effectLst/>
                <a:latin typeface="Söhne"/>
              </a:rPr>
              <a:t>ChatGPT</a:t>
            </a:r>
            <a:r>
              <a:rPr lang="en-US" b="0" i="0" dirty="0">
                <a:solidFill>
                  <a:srgbClr val="D1D5DB"/>
                </a:solidFill>
                <a:effectLst/>
                <a:latin typeface="Söhne"/>
              </a:rPr>
              <a:t> interacts with the world using natural language processing (NLP) techniques, which enable it to understand and respond to human language. It uses machine learning algorithms to analyze the input text, generate a response based on its understanding of the input, and then refine that response based on feedback from the user.</a:t>
            </a:r>
          </a:p>
          <a:p>
            <a:endParaRPr lang="en-US" dirty="0"/>
          </a:p>
        </p:txBody>
      </p:sp>
    </p:spTree>
    <p:extLst>
      <p:ext uri="{BB962C8B-B14F-4D97-AF65-F5344CB8AC3E}">
        <p14:creationId xmlns:p14="http://schemas.microsoft.com/office/powerpoint/2010/main" val="240277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C3A7-039F-625E-87C2-820B943EF147}"/>
              </a:ext>
            </a:extLst>
          </p:cNvPr>
          <p:cNvSpPr>
            <a:spLocks noGrp="1"/>
          </p:cNvSpPr>
          <p:nvPr>
            <p:ph type="title"/>
          </p:nvPr>
        </p:nvSpPr>
        <p:spPr/>
        <p:txBody>
          <a:bodyPr/>
          <a:lstStyle/>
          <a:p>
            <a:r>
              <a:rPr lang="en-US" b="0" i="0" dirty="0" err="1">
                <a:solidFill>
                  <a:srgbClr val="D1D5DB"/>
                </a:solidFill>
                <a:effectLst/>
                <a:latin typeface="Söhne"/>
              </a:rPr>
              <a:t>ChatGPT's</a:t>
            </a:r>
            <a:r>
              <a:rPr lang="en-US" b="0" i="0" dirty="0">
                <a:solidFill>
                  <a:srgbClr val="D1D5DB"/>
                </a:solidFill>
                <a:effectLst/>
                <a:latin typeface="Söhne"/>
              </a:rPr>
              <a:t> capabilities include:</a:t>
            </a:r>
            <a:endParaRPr lang="en-US" dirty="0"/>
          </a:p>
        </p:txBody>
      </p:sp>
      <p:graphicFrame>
        <p:nvGraphicFramePr>
          <p:cNvPr id="5" name="Content Placeholder 2">
            <a:extLst>
              <a:ext uri="{FF2B5EF4-FFF2-40B4-BE49-F238E27FC236}">
                <a16:creationId xmlns:a16="http://schemas.microsoft.com/office/drawing/2014/main" id="{06E50269-AEE4-C342-E6E2-3DB854582E3B}"/>
              </a:ext>
            </a:extLst>
          </p:cNvPr>
          <p:cNvGraphicFramePr>
            <a:graphicFrameLocks noGrp="1"/>
          </p:cNvGraphicFramePr>
          <p:nvPr>
            <p:ph idx="1"/>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757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D047-B8F5-EC33-A5BE-6319BBA9EA17}"/>
              </a:ext>
            </a:extLst>
          </p:cNvPr>
          <p:cNvSpPr>
            <a:spLocks noGrp="1"/>
          </p:cNvSpPr>
          <p:nvPr>
            <p:ph type="title"/>
          </p:nvPr>
        </p:nvSpPr>
        <p:spPr>
          <a:xfrm>
            <a:off x="685801" y="609600"/>
            <a:ext cx="10131425" cy="1456267"/>
          </a:xfrm>
        </p:spPr>
        <p:txBody>
          <a:bodyPr>
            <a:normAutofit/>
          </a:bodyPr>
          <a:lstStyle/>
          <a:p>
            <a:r>
              <a:rPr lang="en-US" b="0" i="0" dirty="0">
                <a:effectLst/>
                <a:latin typeface="Söhne"/>
              </a:rPr>
              <a:t>Some of the real-world applications of </a:t>
            </a:r>
            <a:r>
              <a:rPr lang="en-US" b="0" i="0" dirty="0" err="1">
                <a:effectLst/>
                <a:latin typeface="Söhne"/>
              </a:rPr>
              <a:t>ChatGPT</a:t>
            </a:r>
            <a:r>
              <a:rPr lang="en-US" b="0" i="0" dirty="0">
                <a:effectLst/>
                <a:latin typeface="Söhne"/>
              </a:rPr>
              <a:t> include:</a:t>
            </a:r>
            <a:endParaRPr lang="en-US" dirty="0"/>
          </a:p>
        </p:txBody>
      </p:sp>
      <p:graphicFrame>
        <p:nvGraphicFramePr>
          <p:cNvPr id="5" name="Content Placeholder 2">
            <a:extLst>
              <a:ext uri="{FF2B5EF4-FFF2-40B4-BE49-F238E27FC236}">
                <a16:creationId xmlns:a16="http://schemas.microsoft.com/office/drawing/2014/main" id="{251CB85C-B7D4-EE1D-A4E0-838D4D884050}"/>
              </a:ext>
            </a:extLst>
          </p:cNvPr>
          <p:cNvGraphicFramePr>
            <a:graphicFrameLocks noGrp="1"/>
          </p:cNvGraphicFramePr>
          <p:nvPr>
            <p:ph idx="1"/>
            <p:extLst>
              <p:ext uri="{D42A27DB-BD31-4B8C-83A1-F6EECF244321}">
                <p14:modId xmlns:p14="http://schemas.microsoft.com/office/powerpoint/2010/main" val="339417123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443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9324ae1-6c79-4c38-a2d1-f79da907c70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181F6F4BD4464D843F731AFFADA98B" ma:contentTypeVersion="7" ma:contentTypeDescription="Create a new document." ma:contentTypeScope="" ma:versionID="575173223d39aaab85fb7b5fbd2ea083">
  <xsd:schema xmlns:xsd="http://www.w3.org/2001/XMLSchema" xmlns:xs="http://www.w3.org/2001/XMLSchema" xmlns:p="http://schemas.microsoft.com/office/2006/metadata/properties" xmlns:ns3="e9324ae1-6c79-4c38-a2d1-f79da907c704" xmlns:ns4="3c1cdd5a-7e20-4daf-bd4a-9debb71c8734" targetNamespace="http://schemas.microsoft.com/office/2006/metadata/properties" ma:root="true" ma:fieldsID="480a2b0a8650bfe9a638c58f1f97c044" ns3:_="" ns4:_="">
    <xsd:import namespace="e9324ae1-6c79-4c38-a2d1-f79da907c704"/>
    <xsd:import namespace="3c1cdd5a-7e20-4daf-bd4a-9debb71c873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324ae1-6c79-4c38-a2d1-f79da907c7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1cdd5a-7e20-4daf-bd4a-9debb71c873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infopath/2007/PartnerControl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3c1cdd5a-7e20-4daf-bd4a-9debb71c8734"/>
    <ds:schemaRef ds:uri="e9324ae1-6c79-4c38-a2d1-f79da907c704"/>
  </ds:schemaRefs>
</ds:datastoreItem>
</file>

<file path=customXml/itemProps3.xml><?xml version="1.0" encoding="utf-8"?>
<ds:datastoreItem xmlns:ds="http://schemas.openxmlformats.org/officeDocument/2006/customXml" ds:itemID="{C3842771-F18F-45AF-8030-DDD447953C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324ae1-6c79-4c38-a2d1-f79da907c704"/>
    <ds:schemaRef ds:uri="3c1cdd5a-7e20-4daf-bd4a-9debb71c87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43</TotalTime>
  <Words>677</Words>
  <Application>Microsoft Office PowerPoint</Application>
  <PresentationFormat>Widescreen</PresentationFormat>
  <Paragraphs>47</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Lato Extended</vt:lpstr>
      <vt:lpstr>Söhne</vt:lpstr>
      <vt:lpstr>Celestial</vt:lpstr>
      <vt:lpstr>Artificial Interaction with the World</vt:lpstr>
      <vt:lpstr>Introduction  </vt:lpstr>
      <vt:lpstr>Importance of AI and its impact on society</vt:lpstr>
      <vt:lpstr>AI in the Real World</vt:lpstr>
      <vt:lpstr>PowerPoint Presentation</vt:lpstr>
      <vt:lpstr>PowerPoint Presentation</vt:lpstr>
      <vt:lpstr>What is chatgpt?</vt:lpstr>
      <vt:lpstr>ChatGPT's capabilities include:</vt:lpstr>
      <vt:lpstr>Some of the real-world applications of ChatGPT include:</vt:lpstr>
      <vt:lpstr>present and the  Future of Ai???</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Interaction with the World</dc:title>
  <dc:creator>Patel, Anand N</dc:creator>
  <cp:lastModifiedBy>Patel, Anand N</cp:lastModifiedBy>
  <cp:revision>2</cp:revision>
  <dcterms:created xsi:type="dcterms:W3CDTF">2023-02-28T22:35:34Z</dcterms:created>
  <dcterms:modified xsi:type="dcterms:W3CDTF">2023-03-03T16:28:43Z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0x0101000A181F6F4BD4464D843F731AFFADA98B</vt:lpwstr>
  </property>
</Properties>
</file>