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74" r:id="rId2"/>
    <p:sldId id="259" r:id="rId3"/>
    <p:sldId id="261" r:id="rId4"/>
    <p:sldId id="282" r:id="rId5"/>
    <p:sldId id="268" r:id="rId6"/>
    <p:sldId id="275" r:id="rId7"/>
    <p:sldId id="276" r:id="rId8"/>
    <p:sldId id="277" r:id="rId9"/>
    <p:sldId id="278" r:id="rId10"/>
    <p:sldId id="280" r:id="rId11"/>
    <p:sldId id="271" r:id="rId12"/>
    <p:sldId id="281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3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0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733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9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3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8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6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979C-FCAE-4E4A-AEC8-48A77A323FC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333829-9A77-4AAA-8F61-1CA748143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7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74AB-0C50-438E-8E35-590B04E9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4553"/>
            <a:ext cx="7542991" cy="11279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br>
              <a:rPr lang="en-US" sz="54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5400" dirty="0">
                <a:solidFill>
                  <a:srgbClr val="1B1B1B"/>
                </a:solidFill>
              </a:rPr>
            </a:br>
            <a:br>
              <a:rPr lang="en-US" sz="3100" b="1" dirty="0">
                <a:solidFill>
                  <a:srgbClr val="7030A0"/>
                </a:solidFill>
              </a:rPr>
            </a:br>
            <a:r>
              <a:rPr lang="en-US" sz="2200" b="1" dirty="0">
                <a:solidFill>
                  <a:srgbClr val="7030A0"/>
                </a:solidFill>
              </a:rPr>
              <a:t>Employee attrition study for M/s Anheuser Busch Ltd</a:t>
            </a:r>
            <a:br>
              <a:rPr lang="en-US" sz="3100" dirty="0">
                <a:solidFill>
                  <a:srgbClr val="1B1B1B"/>
                </a:solidFill>
              </a:rPr>
            </a:br>
            <a:endParaRPr lang="en-US" sz="3100" dirty="0">
              <a:solidFill>
                <a:srgbClr val="1B1B1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D99E6A-4F57-4D6A-A8CB-5A0C27DC4CDA}"/>
              </a:ext>
            </a:extLst>
          </p:cNvPr>
          <p:cNvSpPr txBox="1"/>
          <p:nvPr/>
        </p:nvSpPr>
        <p:spPr>
          <a:xfrm>
            <a:off x="2874104" y="4980953"/>
            <a:ext cx="438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Anand Rajan and Shantanu Godbole</a:t>
            </a:r>
          </a:p>
        </p:txBody>
      </p:sp>
    </p:spTree>
    <p:extLst>
      <p:ext uri="{BB962C8B-B14F-4D97-AF65-F5344CB8AC3E}">
        <p14:creationId xmlns:p14="http://schemas.microsoft.com/office/powerpoint/2010/main" val="183609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AFB1-54F6-4177-B9B3-7EEA3D1E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40" y="111760"/>
            <a:ext cx="6174297" cy="101619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CROSS VALIDATION variable selection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C1E83-0368-4FE9-8DC7-BF22C288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93" y="1838882"/>
            <a:ext cx="5659295" cy="39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33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AFB1-54F6-4177-B9B3-7EEA3D1E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6092" y="383178"/>
            <a:ext cx="2972972" cy="504226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CROSS VALIDATION was done with the input data to ascertain accuracy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45596-8A7E-4AD7-8D3D-8E6DBE28F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1" y="670561"/>
            <a:ext cx="7108341" cy="4389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DBA27-3454-43D7-B34F-AF32FEA8FFFC}"/>
              </a:ext>
            </a:extLst>
          </p:cNvPr>
          <p:cNvSpPr txBox="1"/>
          <p:nvPr/>
        </p:nvSpPr>
        <p:spPr>
          <a:xfrm>
            <a:off x="2171491" y="5632704"/>
            <a:ext cx="6421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was split to training and test 75% for training and 25%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329398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2628F-33D4-4BD0-88CD-49C04FFE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45FAF-EF00-4CA9-B766-3D0BE459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8" y="2572512"/>
            <a:ext cx="2892580" cy="195071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D88F1-876A-4D7C-87AC-B5323DEAA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86293" y="2837329"/>
            <a:ext cx="3384741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could predict attrition rate with Machine learning algorithm with  86.6 % accuracy. (Yes means attrition)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0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C2211-5202-4F90-8E3F-F37049E8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999460"/>
            <a:ext cx="4273550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b="1" dirty="0"/>
              <a:t>To Conclude</a:t>
            </a:r>
          </a:p>
        </p:txBody>
      </p:sp>
      <p:sp>
        <p:nvSpPr>
          <p:cNvPr id="6" name="Google Shape;159;p27">
            <a:extLst>
              <a:ext uri="{FF2B5EF4-FFF2-40B4-BE49-F238E27FC236}">
                <a16:creationId xmlns:a16="http://schemas.microsoft.com/office/drawing/2014/main" id="{22C340B9-FEDC-4144-93ED-DA62479EA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03978" y="999460"/>
            <a:ext cx="2342715" cy="447985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Management action: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Incentives and periodic promotions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Employee Engagement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Leadership development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Stock options(profit sharing)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Employer sponsored events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Monitor: Keeping attrition around 10%</a:t>
            </a:r>
          </a:p>
          <a:p>
            <a:pPr>
              <a:lnSpc>
                <a:spcPct val="90000"/>
              </a:lnSpc>
            </a:pPr>
            <a:endParaRPr lang="en-US" sz="1500" b="1" dirty="0"/>
          </a:p>
          <a:p>
            <a:pPr>
              <a:lnSpc>
                <a:spcPct val="90000"/>
              </a:lnSpc>
            </a:pPr>
            <a:r>
              <a:rPr lang="en-US" sz="1500" b="1" dirty="0"/>
              <a:t>“Employees need to feel valued in an organization to show their loyalty”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1217756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065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6F009-26DE-45AF-A513-DA07EE6A5453}"/>
              </a:ext>
            </a:extLst>
          </p:cNvPr>
          <p:cNvSpPr/>
          <p:nvPr/>
        </p:nvSpPr>
        <p:spPr>
          <a:xfrm>
            <a:off x="-1231452" y="147936"/>
            <a:ext cx="109088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DDSAnalytics</a:t>
            </a:r>
            <a:r>
              <a:rPr lang="en-US" sz="54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FABEE-8EB0-42C4-8729-C497B6EA1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62" y="1735016"/>
            <a:ext cx="8217876" cy="4665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Our company’s expertise,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Employee management and retention solution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Workforce planning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Training programs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Attrition and prevention strategies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 Data science for talent Management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A95F4-4BBD-44E7-9AA3-C211AED5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38" y="927558"/>
            <a:ext cx="1713124" cy="8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6828-13BD-4325-B2D1-36EF1FD0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8" y="365126"/>
            <a:ext cx="944033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Client - Anheuser Busch ltd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8327-1C86-4F68-A308-299F1B08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200" b="1" dirty="0"/>
              <a:t>Established for 165 years </a:t>
            </a:r>
          </a:p>
          <a:p>
            <a:r>
              <a:rPr lang="en-US" sz="3200" b="1" dirty="0"/>
              <a:t>Head quartered in St Louis MO.</a:t>
            </a:r>
          </a:p>
          <a:p>
            <a:r>
              <a:rPr lang="en-US" sz="3200" b="1" dirty="0"/>
              <a:t>Brews more than 100 beer brands.</a:t>
            </a:r>
          </a:p>
          <a:p>
            <a:r>
              <a:rPr lang="en-US" sz="3200" b="1" dirty="0"/>
              <a:t>18  Billion in annual revenue.                          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- Anheuser Busch company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45FA-46FF-46A1-B1BE-DF217FF9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99" y="3632434"/>
            <a:ext cx="1353415" cy="30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3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9FB9-D6DA-4DF8-AB0D-EA6E4B6A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955426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Reasons for Employee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1A15-E441-426F-A200-C30CE927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59" y="1825310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of the factors leading to employee attrition are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Lack of Employee engagement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Lack of effective management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Weed out underperforming talent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Moderations in performance evaluation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2FDA8-1884-4334-976D-75AEFACC0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0" t="52253" r="23517"/>
          <a:stretch/>
        </p:blipFill>
        <p:spPr>
          <a:xfrm>
            <a:off x="1895912" y="4395831"/>
            <a:ext cx="3129094" cy="157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8E3E-8A8B-4413-B60B-3F17292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203851" cy="54317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Story on Input data – Employee attrition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23893-5997-4BF4-BE22-A8643DBAC151}"/>
              </a:ext>
            </a:extLst>
          </p:cNvPr>
          <p:cNvSpPr txBox="1"/>
          <p:nvPr/>
        </p:nvSpPr>
        <p:spPr>
          <a:xfrm>
            <a:off x="2885165" y="264843"/>
            <a:ext cx="4215545" cy="35530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1170 observations in the employee data  provided with 37 attributes on employees.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 and consistent data for analysis. There are no missing attributes and data for the study.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data had to be discarded from study (example: ID,EmployeeCount,Over18, Standard Hours, Rand – some are constant across all employees) 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16.6 % Attrition rate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5AAC7-3C05-473B-9B9A-57CA6A1A8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78" y="3817936"/>
            <a:ext cx="6371722" cy="270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3BCA-63E0-4368-B9A4-11A7A6ED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0" y="0"/>
            <a:ext cx="6347714" cy="56673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checking within the data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0FEBEF2-394D-415A-9F9E-D5C979CEE7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56" b="956"/>
          <a:stretch>
            <a:fillRect/>
          </a:stretch>
        </p:blipFill>
        <p:spPr>
          <a:xfrm>
            <a:off x="4144161" y="1937127"/>
            <a:ext cx="3949418" cy="32158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3F0DF-2FAA-4631-98B7-6C8B309A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5251508"/>
            <a:ext cx="6347714" cy="78985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Income, Monthly Rate and Hourly Rate</a:t>
            </a:r>
          </a:p>
          <a:p>
            <a:pPr marL="342900" indent="-342900">
              <a:buAutoNum type="arabicPeriod"/>
            </a:pPr>
            <a:r>
              <a:rPr lang="en-US" sz="1800" dirty="0"/>
              <a:t>Education field and Environment Satisfaction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C78D5-17D8-4457-9411-83818331A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368" y="654876"/>
            <a:ext cx="4292399" cy="35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D880-6A47-4797-9C47-413CD864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26" y="5110992"/>
            <a:ext cx="6347714" cy="6674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Attrition relationship with Income and Management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947BC57-38B8-4038-95E9-B9F66E7650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56" b="956"/>
          <a:stretch>
            <a:fillRect/>
          </a:stretch>
        </p:blipFill>
        <p:spPr>
          <a:xfrm>
            <a:off x="1" y="148206"/>
            <a:ext cx="4043494" cy="24432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37E7-B153-4542-AC49-0E44EF07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0326" y="5778399"/>
            <a:ext cx="6646878" cy="999906"/>
          </a:xfrm>
        </p:spPr>
        <p:txBody>
          <a:bodyPr>
            <a:normAutofit/>
          </a:bodyPr>
          <a:lstStyle/>
          <a:p>
            <a:pPr marL="228600" indent="-228600">
              <a:buAutoNum type="alphaLcPeriod"/>
            </a:pPr>
            <a:r>
              <a:rPr lang="en-US" dirty="0"/>
              <a:t>Income and work-life balance</a:t>
            </a:r>
          </a:p>
          <a:p>
            <a:pPr marL="228600" indent="-228600">
              <a:buAutoNum type="alphaLcPeriod"/>
            </a:pPr>
            <a:r>
              <a:rPr lang="en-US" dirty="0"/>
              <a:t>Monthly income and employee attrition</a:t>
            </a:r>
          </a:p>
          <a:p>
            <a:pPr marL="228600" indent="-228600">
              <a:buAutoNum type="alphaLcPeriod"/>
            </a:pPr>
            <a:r>
              <a:rPr lang="en-US" dirty="0"/>
              <a:t>Years with current role and current manager shows better as employees have more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59CA9-4E69-4802-B424-F8A3F963C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26" y="2762076"/>
            <a:ext cx="6392023" cy="2355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38717F-27A3-4468-A06C-DBE1BB1FE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65" y="148207"/>
            <a:ext cx="3957006" cy="24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26F1-C682-476F-8FC2-56D14D79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attrition vs 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EA3A0-51EA-4473-BA3E-DFA972B75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747546" cy="1135062"/>
          </a:xfrm>
        </p:spPr>
        <p:txBody>
          <a:bodyPr>
            <a:noAutofit/>
          </a:bodyPr>
          <a:lstStyle/>
          <a:p>
            <a:r>
              <a:rPr lang="en-US" sz="1600" dirty="0"/>
              <a:t>1. Attrition median age is around 32 and Median age where attrition goes down is around 36.</a:t>
            </a:r>
          </a:p>
          <a:p>
            <a:r>
              <a:rPr lang="en-US" sz="1600" dirty="0"/>
              <a:t>2. There is correlation between Age and service. The is more concentration in lower the age group.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F65952D-A51E-4466-8C25-DFB9104B3F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56" b="956"/>
          <a:stretch>
            <a:fillRect/>
          </a:stretch>
        </p:blipFill>
        <p:spPr>
          <a:xfrm>
            <a:off x="399874" y="115813"/>
            <a:ext cx="7200552" cy="2395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6AFD27-2AE6-4904-9D98-CD9AD5CA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5" y="2359155"/>
            <a:ext cx="6244206" cy="24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4741A0-7E33-471F-A655-6A51B1A7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9" y="609600"/>
            <a:ext cx="2796807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Marital Status and Attrition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1B495-23B0-4848-AA56-7F81685E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875" y="2160589"/>
            <a:ext cx="2790687" cy="3560733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buFont typeface="Wingdings 3" charset="2"/>
              <a:buChar char=""/>
            </a:pPr>
            <a:r>
              <a:rPr lang="en-US" dirty="0"/>
              <a:t>Married employees rate is less</a:t>
            </a:r>
            <a:endParaRPr lang="en-US"/>
          </a:p>
          <a:p>
            <a:pPr marL="228600" indent="-228600">
              <a:buFont typeface="Wingdings 3" charset="2"/>
              <a:buChar char=""/>
            </a:pPr>
            <a:r>
              <a:rPr lang="en-US" dirty="0"/>
              <a:t>Single employees and divorced employees tend to seek greener pastures</a:t>
            </a:r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C7C2203-8643-4831-A592-9A04572D78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956" b="956"/>
          <a:stretch>
            <a:fillRect/>
          </a:stretch>
        </p:blipFill>
        <p:spPr>
          <a:xfrm>
            <a:off x="1822674" y="3207158"/>
            <a:ext cx="5061054" cy="32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93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375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DDSAnalytics   Employee attrition study for M/s Anheuser Busch Ltd </vt:lpstr>
      <vt:lpstr>PowerPoint Presentation</vt:lpstr>
      <vt:lpstr>Our Client - Anheuser Busch ltd</vt:lpstr>
      <vt:lpstr>Reasons for Employee Attrition</vt:lpstr>
      <vt:lpstr>Story on Input data – Employee attrition</vt:lpstr>
      <vt:lpstr>Correlation checking within the data</vt:lpstr>
      <vt:lpstr>Attrition relationship with Income and Management</vt:lpstr>
      <vt:lpstr>Employee attrition vs AGE</vt:lpstr>
      <vt:lpstr>Marital Status and Attrition</vt:lpstr>
      <vt:lpstr>KNN CROSS VALIDATION variable selection </vt:lpstr>
      <vt:lpstr>KNN CROSS VALIDATION was done with the input data to ascertain accuracy </vt:lpstr>
      <vt:lpstr>Final results</vt:lpstr>
      <vt:lpstr>To Conclude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DDSAnalytics    Employee attrition study for M/s Anheuser Busch Ltd </dc:title>
  <dc:creator>Rajan, Anand</dc:creator>
  <cp:lastModifiedBy>Rajan, Anand</cp:lastModifiedBy>
  <cp:revision>14</cp:revision>
  <dcterms:created xsi:type="dcterms:W3CDTF">2018-12-07T02:18:27Z</dcterms:created>
  <dcterms:modified xsi:type="dcterms:W3CDTF">2018-12-07T02:45:39Z</dcterms:modified>
</cp:coreProperties>
</file>