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9" r:id="rId3"/>
    <p:sldId id="271" r:id="rId4"/>
    <p:sldId id="272" r:id="rId5"/>
    <p:sldId id="260" r:id="rId6"/>
    <p:sldId id="273" r:id="rId7"/>
    <p:sldId id="270" r:id="rId8"/>
    <p:sldId id="261" r:id="rId9"/>
    <p:sldId id="262" r:id="rId10"/>
    <p:sldId id="263" r:id="rId11"/>
    <p:sldId id="274" r:id="rId12"/>
    <p:sldId id="264" r:id="rId13"/>
    <p:sldId id="276" r:id="rId14"/>
    <p:sldId id="265" r:id="rId15"/>
    <p:sldId id="277" r:id="rId16"/>
    <p:sldId id="266" r:id="rId17"/>
    <p:sldId id="278" r:id="rId18"/>
    <p:sldId id="267" r:id="rId19"/>
    <p:sldId id="279"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CD5ACB-C0D7-49D1-BDD3-B1EE0006074C}" v="5" dt="2024-05-01T09:28:09.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E42C97-B118-440C-823A-F32437C1E00D}" type="doc">
      <dgm:prSet loTypeId="urn:microsoft.com/office/officeart/2008/layout/LinedList" loCatId="list" qsTypeId="urn:microsoft.com/office/officeart/2005/8/quickstyle/simple2" qsCatId="simple" csTypeId="urn:microsoft.com/office/officeart/2005/8/colors/accent2_2" csCatId="accent2" phldr="1"/>
      <dgm:spPr/>
      <dgm:t>
        <a:bodyPr/>
        <a:lstStyle/>
        <a:p>
          <a:endParaRPr lang="en-US"/>
        </a:p>
      </dgm:t>
    </dgm:pt>
    <dgm:pt modelId="{C67A7FFD-A098-4C78-9981-C65E6B2EDE18}">
      <dgm:prSet/>
      <dgm:spPr/>
      <dgm:t>
        <a:bodyPr/>
        <a:lstStyle/>
        <a:p>
          <a:pPr>
            <a:lnSpc>
              <a:spcPct val="100000"/>
            </a:lnSpc>
          </a:pPr>
          <a:r>
            <a:rPr lang="en-US" dirty="0"/>
            <a:t>Defects are undesirable qualities that can occur in coffee beans during processing or storage. Defects can be categorized into two categories: Category One and Category Two defects. </a:t>
          </a:r>
        </a:p>
      </dgm:t>
    </dgm:pt>
    <dgm:pt modelId="{A566D04F-F3B1-45B7-A3EB-06EA753EDE53}" type="parTrans" cxnId="{4D2BEA7D-2CD9-4B28-9CB1-EBFE4BD80182}">
      <dgm:prSet/>
      <dgm:spPr/>
      <dgm:t>
        <a:bodyPr/>
        <a:lstStyle/>
        <a:p>
          <a:endParaRPr lang="en-US"/>
        </a:p>
      </dgm:t>
    </dgm:pt>
    <dgm:pt modelId="{E2FD32E2-D47F-4B39-82A1-77EF65BEDA0F}" type="sibTrans" cxnId="{4D2BEA7D-2CD9-4B28-9CB1-EBFE4BD80182}">
      <dgm:prSet/>
      <dgm:spPr/>
      <dgm:t>
        <a:bodyPr/>
        <a:lstStyle/>
        <a:p>
          <a:endParaRPr lang="en-US"/>
        </a:p>
      </dgm:t>
    </dgm:pt>
    <dgm:pt modelId="{9ECD9396-2996-4174-BC93-6287B0B22573}">
      <dgm:prSet/>
      <dgm:spPr/>
      <dgm:t>
        <a:bodyPr/>
        <a:lstStyle/>
        <a:p>
          <a:pPr>
            <a:lnSpc>
              <a:spcPct val="100000"/>
            </a:lnSpc>
          </a:pPr>
          <a:r>
            <a:rPr lang="en-US"/>
            <a:t>Category One defects are primary defects that can be perceived through visual inspection of the coffee beans. These defects include Black beans, sour beans, insect-damaged beans, fungus-damaged beans, etc.</a:t>
          </a:r>
        </a:p>
      </dgm:t>
    </dgm:pt>
    <dgm:pt modelId="{C21E954D-D9CB-41E0-A3A0-7AD69978C0BC}" type="parTrans" cxnId="{200FE070-FAAF-4271-A5AE-D5006327B8BA}">
      <dgm:prSet/>
      <dgm:spPr/>
      <dgm:t>
        <a:bodyPr/>
        <a:lstStyle/>
        <a:p>
          <a:endParaRPr lang="en-US"/>
        </a:p>
      </dgm:t>
    </dgm:pt>
    <dgm:pt modelId="{A78AE0C5-F2FA-4483-9C5C-0CAA80776BDF}" type="sibTrans" cxnId="{200FE070-FAAF-4271-A5AE-D5006327B8BA}">
      <dgm:prSet/>
      <dgm:spPr/>
      <dgm:t>
        <a:bodyPr/>
        <a:lstStyle/>
        <a:p>
          <a:endParaRPr lang="en-US"/>
        </a:p>
      </dgm:t>
    </dgm:pt>
    <dgm:pt modelId="{460A6BD2-D67C-4C71-99A2-CA8CACCAF20A}">
      <dgm:prSet/>
      <dgm:spPr/>
      <dgm:t>
        <a:bodyPr/>
        <a:lstStyle/>
        <a:p>
          <a:pPr>
            <a:lnSpc>
              <a:spcPct val="100000"/>
            </a:lnSpc>
          </a:pPr>
          <a:r>
            <a:rPr lang="en-US"/>
            <a:t>Category Two defects are secondary defects that are more subtle and can only be detected through tasting. These defects include Over-fermentation, staleness, rancidness, chemical taste, etc.</a:t>
          </a:r>
        </a:p>
      </dgm:t>
    </dgm:pt>
    <dgm:pt modelId="{981AE3A8-23E6-4B39-B160-C426DA931C19}" type="parTrans" cxnId="{F52DC0F0-C899-4EF7-A24D-8C69C894F436}">
      <dgm:prSet/>
      <dgm:spPr/>
      <dgm:t>
        <a:bodyPr/>
        <a:lstStyle/>
        <a:p>
          <a:endParaRPr lang="en-US"/>
        </a:p>
      </dgm:t>
    </dgm:pt>
    <dgm:pt modelId="{D09485F5-BE01-4593-9B7C-8775D64F19F9}" type="sibTrans" cxnId="{F52DC0F0-C899-4EF7-A24D-8C69C894F436}">
      <dgm:prSet/>
      <dgm:spPr/>
      <dgm:t>
        <a:bodyPr/>
        <a:lstStyle/>
        <a:p>
          <a:endParaRPr lang="en-US"/>
        </a:p>
      </dgm:t>
    </dgm:pt>
    <dgm:pt modelId="{4AC387FA-5622-4CDF-8A79-D05374A09CA2}" type="pres">
      <dgm:prSet presAssocID="{4BE42C97-B118-440C-823A-F32437C1E00D}" presName="vert0" presStyleCnt="0">
        <dgm:presLayoutVars>
          <dgm:dir/>
          <dgm:animOne val="branch"/>
          <dgm:animLvl val="lvl"/>
        </dgm:presLayoutVars>
      </dgm:prSet>
      <dgm:spPr/>
    </dgm:pt>
    <dgm:pt modelId="{588AA31E-D4DC-4EA5-9FFA-80844A497349}" type="pres">
      <dgm:prSet presAssocID="{C67A7FFD-A098-4C78-9981-C65E6B2EDE18}" presName="thickLine" presStyleLbl="alignNode1" presStyleIdx="0" presStyleCnt="3"/>
      <dgm:spPr/>
    </dgm:pt>
    <dgm:pt modelId="{FF752C19-350C-4F87-9693-D5728FA974EA}" type="pres">
      <dgm:prSet presAssocID="{C67A7FFD-A098-4C78-9981-C65E6B2EDE18}" presName="horz1" presStyleCnt="0"/>
      <dgm:spPr/>
    </dgm:pt>
    <dgm:pt modelId="{663846C7-5745-4F86-8175-EAAC0F9FE92A}" type="pres">
      <dgm:prSet presAssocID="{C67A7FFD-A098-4C78-9981-C65E6B2EDE18}" presName="tx1" presStyleLbl="revTx" presStyleIdx="0" presStyleCnt="3"/>
      <dgm:spPr/>
    </dgm:pt>
    <dgm:pt modelId="{9FD16248-9EE6-4A0B-9392-766F6B2C3D0C}" type="pres">
      <dgm:prSet presAssocID="{C67A7FFD-A098-4C78-9981-C65E6B2EDE18}" presName="vert1" presStyleCnt="0"/>
      <dgm:spPr/>
    </dgm:pt>
    <dgm:pt modelId="{F6A74449-4745-4147-963F-50F8998164C6}" type="pres">
      <dgm:prSet presAssocID="{9ECD9396-2996-4174-BC93-6287B0B22573}" presName="thickLine" presStyleLbl="alignNode1" presStyleIdx="1" presStyleCnt="3"/>
      <dgm:spPr/>
    </dgm:pt>
    <dgm:pt modelId="{B0808280-DDB4-4A0B-896F-C0D3ECCC776F}" type="pres">
      <dgm:prSet presAssocID="{9ECD9396-2996-4174-BC93-6287B0B22573}" presName="horz1" presStyleCnt="0"/>
      <dgm:spPr/>
    </dgm:pt>
    <dgm:pt modelId="{A6EFDF0C-F333-4DC9-BC1F-393256468C84}" type="pres">
      <dgm:prSet presAssocID="{9ECD9396-2996-4174-BC93-6287B0B22573}" presName="tx1" presStyleLbl="revTx" presStyleIdx="1" presStyleCnt="3"/>
      <dgm:spPr/>
    </dgm:pt>
    <dgm:pt modelId="{A78BFD7D-F669-4C88-AF85-B660F136422B}" type="pres">
      <dgm:prSet presAssocID="{9ECD9396-2996-4174-BC93-6287B0B22573}" presName="vert1" presStyleCnt="0"/>
      <dgm:spPr/>
    </dgm:pt>
    <dgm:pt modelId="{6B615C91-677D-4A6E-9763-054EC952C624}" type="pres">
      <dgm:prSet presAssocID="{460A6BD2-D67C-4C71-99A2-CA8CACCAF20A}" presName="thickLine" presStyleLbl="alignNode1" presStyleIdx="2" presStyleCnt="3"/>
      <dgm:spPr/>
    </dgm:pt>
    <dgm:pt modelId="{3E74410C-7035-4D73-B364-3FB67AA8C81C}" type="pres">
      <dgm:prSet presAssocID="{460A6BD2-D67C-4C71-99A2-CA8CACCAF20A}" presName="horz1" presStyleCnt="0"/>
      <dgm:spPr/>
    </dgm:pt>
    <dgm:pt modelId="{B3EE3682-AB90-4E9C-A112-A8EFC6D681DE}" type="pres">
      <dgm:prSet presAssocID="{460A6BD2-D67C-4C71-99A2-CA8CACCAF20A}" presName="tx1" presStyleLbl="revTx" presStyleIdx="2" presStyleCnt="3"/>
      <dgm:spPr/>
    </dgm:pt>
    <dgm:pt modelId="{B3303E69-8D7E-456D-86EC-753803A72BD2}" type="pres">
      <dgm:prSet presAssocID="{460A6BD2-D67C-4C71-99A2-CA8CACCAF20A}" presName="vert1" presStyleCnt="0"/>
      <dgm:spPr/>
    </dgm:pt>
  </dgm:ptLst>
  <dgm:cxnLst>
    <dgm:cxn modelId="{821E2522-FCF3-451E-B624-CB54CA1B06DA}" type="presOf" srcId="{C67A7FFD-A098-4C78-9981-C65E6B2EDE18}" destId="{663846C7-5745-4F86-8175-EAAC0F9FE92A}" srcOrd="0" destOrd="0" presId="urn:microsoft.com/office/officeart/2008/layout/LinedList"/>
    <dgm:cxn modelId="{2921D22A-DD85-4E5E-BC68-C72BE1EBD6EC}" type="presOf" srcId="{9ECD9396-2996-4174-BC93-6287B0B22573}" destId="{A6EFDF0C-F333-4DC9-BC1F-393256468C84}" srcOrd="0" destOrd="0" presId="urn:microsoft.com/office/officeart/2008/layout/LinedList"/>
    <dgm:cxn modelId="{200FE070-FAAF-4271-A5AE-D5006327B8BA}" srcId="{4BE42C97-B118-440C-823A-F32437C1E00D}" destId="{9ECD9396-2996-4174-BC93-6287B0B22573}" srcOrd="1" destOrd="0" parTransId="{C21E954D-D9CB-41E0-A3A0-7AD69978C0BC}" sibTransId="{A78AE0C5-F2FA-4483-9C5C-0CAA80776BDF}"/>
    <dgm:cxn modelId="{4D2BEA7D-2CD9-4B28-9CB1-EBFE4BD80182}" srcId="{4BE42C97-B118-440C-823A-F32437C1E00D}" destId="{C67A7FFD-A098-4C78-9981-C65E6B2EDE18}" srcOrd="0" destOrd="0" parTransId="{A566D04F-F3B1-45B7-A3EB-06EA753EDE53}" sibTransId="{E2FD32E2-D47F-4B39-82A1-77EF65BEDA0F}"/>
    <dgm:cxn modelId="{B2AED8C7-763C-4D64-8BCF-FBFD8238CA18}" type="presOf" srcId="{460A6BD2-D67C-4C71-99A2-CA8CACCAF20A}" destId="{B3EE3682-AB90-4E9C-A112-A8EFC6D681DE}" srcOrd="0" destOrd="0" presId="urn:microsoft.com/office/officeart/2008/layout/LinedList"/>
    <dgm:cxn modelId="{2F06A5D8-C05A-498F-94C4-DB527BC81D58}" type="presOf" srcId="{4BE42C97-B118-440C-823A-F32437C1E00D}" destId="{4AC387FA-5622-4CDF-8A79-D05374A09CA2}" srcOrd="0" destOrd="0" presId="urn:microsoft.com/office/officeart/2008/layout/LinedList"/>
    <dgm:cxn modelId="{F52DC0F0-C899-4EF7-A24D-8C69C894F436}" srcId="{4BE42C97-B118-440C-823A-F32437C1E00D}" destId="{460A6BD2-D67C-4C71-99A2-CA8CACCAF20A}" srcOrd="2" destOrd="0" parTransId="{981AE3A8-23E6-4B39-B160-C426DA931C19}" sibTransId="{D09485F5-BE01-4593-9B7C-8775D64F19F9}"/>
    <dgm:cxn modelId="{1DBC0F69-7B99-4C48-96C6-AA579F567EE4}" type="presParOf" srcId="{4AC387FA-5622-4CDF-8A79-D05374A09CA2}" destId="{588AA31E-D4DC-4EA5-9FFA-80844A497349}" srcOrd="0" destOrd="0" presId="urn:microsoft.com/office/officeart/2008/layout/LinedList"/>
    <dgm:cxn modelId="{95DB5759-C136-4EF0-B13B-0F253B615366}" type="presParOf" srcId="{4AC387FA-5622-4CDF-8A79-D05374A09CA2}" destId="{FF752C19-350C-4F87-9693-D5728FA974EA}" srcOrd="1" destOrd="0" presId="urn:microsoft.com/office/officeart/2008/layout/LinedList"/>
    <dgm:cxn modelId="{782EB813-0F41-4188-A770-A8A125DCB4D2}" type="presParOf" srcId="{FF752C19-350C-4F87-9693-D5728FA974EA}" destId="{663846C7-5745-4F86-8175-EAAC0F9FE92A}" srcOrd="0" destOrd="0" presId="urn:microsoft.com/office/officeart/2008/layout/LinedList"/>
    <dgm:cxn modelId="{A2075E0C-6728-4463-B12E-2A7442F7BFE9}" type="presParOf" srcId="{FF752C19-350C-4F87-9693-D5728FA974EA}" destId="{9FD16248-9EE6-4A0B-9392-766F6B2C3D0C}" srcOrd="1" destOrd="0" presId="urn:microsoft.com/office/officeart/2008/layout/LinedList"/>
    <dgm:cxn modelId="{B540FCBF-F69B-4949-9B0B-9C548AE20A7E}" type="presParOf" srcId="{4AC387FA-5622-4CDF-8A79-D05374A09CA2}" destId="{F6A74449-4745-4147-963F-50F8998164C6}" srcOrd="2" destOrd="0" presId="urn:microsoft.com/office/officeart/2008/layout/LinedList"/>
    <dgm:cxn modelId="{5DA26B70-7A6A-4141-A4D8-A40200192447}" type="presParOf" srcId="{4AC387FA-5622-4CDF-8A79-D05374A09CA2}" destId="{B0808280-DDB4-4A0B-896F-C0D3ECCC776F}" srcOrd="3" destOrd="0" presId="urn:microsoft.com/office/officeart/2008/layout/LinedList"/>
    <dgm:cxn modelId="{7506FAAD-F813-47CF-9089-BF8F2B6E13BC}" type="presParOf" srcId="{B0808280-DDB4-4A0B-896F-C0D3ECCC776F}" destId="{A6EFDF0C-F333-4DC9-BC1F-393256468C84}" srcOrd="0" destOrd="0" presId="urn:microsoft.com/office/officeart/2008/layout/LinedList"/>
    <dgm:cxn modelId="{108A3028-EDC0-4253-879A-CF0A1C70E53A}" type="presParOf" srcId="{B0808280-DDB4-4A0B-896F-C0D3ECCC776F}" destId="{A78BFD7D-F669-4C88-AF85-B660F136422B}" srcOrd="1" destOrd="0" presId="urn:microsoft.com/office/officeart/2008/layout/LinedList"/>
    <dgm:cxn modelId="{46F92415-4485-48F2-A93B-AB15CCB0C118}" type="presParOf" srcId="{4AC387FA-5622-4CDF-8A79-D05374A09CA2}" destId="{6B615C91-677D-4A6E-9763-054EC952C624}" srcOrd="4" destOrd="0" presId="urn:microsoft.com/office/officeart/2008/layout/LinedList"/>
    <dgm:cxn modelId="{5FB98C4F-7FA8-4C3F-A5B5-0B27ACBF690D}" type="presParOf" srcId="{4AC387FA-5622-4CDF-8A79-D05374A09CA2}" destId="{3E74410C-7035-4D73-B364-3FB67AA8C81C}" srcOrd="5" destOrd="0" presId="urn:microsoft.com/office/officeart/2008/layout/LinedList"/>
    <dgm:cxn modelId="{BEF54D65-F08E-421C-838D-CFAEC41A6EC4}" type="presParOf" srcId="{3E74410C-7035-4D73-B364-3FB67AA8C81C}" destId="{B3EE3682-AB90-4E9C-A112-A8EFC6D681DE}" srcOrd="0" destOrd="0" presId="urn:microsoft.com/office/officeart/2008/layout/LinedList"/>
    <dgm:cxn modelId="{F14219A1-2D93-4E5E-BC83-C9E136A2DBFE}" type="presParOf" srcId="{3E74410C-7035-4D73-B364-3FB67AA8C81C}" destId="{B3303E69-8D7E-456D-86EC-753803A72BD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3CA749-3B43-4846-B53B-7A65D3F1FA71}"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86A6C5D-E643-46DE-9E18-D708151F1D01}">
      <dgm:prSet/>
      <dgm:spPr/>
      <dgm:t>
        <a:bodyPr/>
        <a:lstStyle/>
        <a:p>
          <a:r>
            <a:rPr lang="en-US" b="0" i="0" baseline="0"/>
            <a:t>What are the key determinants of coffee quality as evaluated through sensory attributes? </a:t>
          </a:r>
          <a:endParaRPr lang="en-US"/>
        </a:p>
      </dgm:t>
    </dgm:pt>
    <dgm:pt modelId="{7F0744DF-D3AB-4193-AB80-E38899AA4FBB}" type="parTrans" cxnId="{249E692A-5770-4E63-957D-AD8ECB8694E3}">
      <dgm:prSet/>
      <dgm:spPr/>
      <dgm:t>
        <a:bodyPr/>
        <a:lstStyle/>
        <a:p>
          <a:endParaRPr lang="en-US"/>
        </a:p>
      </dgm:t>
    </dgm:pt>
    <dgm:pt modelId="{F32B073E-ECF7-4CD6-BBC4-1E59DEA4B8FA}" type="sibTrans" cxnId="{249E692A-5770-4E63-957D-AD8ECB8694E3}">
      <dgm:prSet/>
      <dgm:spPr/>
      <dgm:t>
        <a:bodyPr/>
        <a:lstStyle/>
        <a:p>
          <a:endParaRPr lang="en-US"/>
        </a:p>
      </dgm:t>
    </dgm:pt>
    <dgm:pt modelId="{2EE6B15D-69D6-4702-9472-F0C5A391E0BC}">
      <dgm:prSet/>
      <dgm:spPr/>
      <dgm:t>
        <a:bodyPr/>
        <a:lstStyle/>
        <a:p>
          <a:r>
            <a:rPr lang="en-US" b="0" i="0" baseline="0"/>
            <a:t>Is there a correlation between processing methods, origin regions, and coffee quality scores? </a:t>
          </a:r>
          <a:endParaRPr lang="en-US"/>
        </a:p>
      </dgm:t>
    </dgm:pt>
    <dgm:pt modelId="{85940EC0-3F87-44D0-91EB-F974A0BCC122}" type="parTrans" cxnId="{E04CFF5D-0B71-411A-AD01-41E2D5DF736E}">
      <dgm:prSet/>
      <dgm:spPr/>
      <dgm:t>
        <a:bodyPr/>
        <a:lstStyle/>
        <a:p>
          <a:endParaRPr lang="en-US"/>
        </a:p>
      </dgm:t>
    </dgm:pt>
    <dgm:pt modelId="{380405BC-A852-4687-8229-F2A9863CFD67}" type="sibTrans" cxnId="{E04CFF5D-0B71-411A-AD01-41E2D5DF736E}">
      <dgm:prSet/>
      <dgm:spPr/>
      <dgm:t>
        <a:bodyPr/>
        <a:lstStyle/>
        <a:p>
          <a:endParaRPr lang="en-US"/>
        </a:p>
      </dgm:t>
    </dgm:pt>
    <dgm:pt modelId="{7F4A0E71-A5B6-4438-B739-2924CBC75E94}">
      <dgm:prSet/>
      <dgm:spPr/>
      <dgm:t>
        <a:bodyPr/>
        <a:lstStyle/>
        <a:p>
          <a:r>
            <a:rPr lang="en-US" b="0" i="0" baseline="0"/>
            <a:t>Identifying trends in defect occurrences and their impact on overall coffee quality. </a:t>
          </a:r>
          <a:endParaRPr lang="en-US"/>
        </a:p>
      </dgm:t>
    </dgm:pt>
    <dgm:pt modelId="{EBB6D68B-637A-4711-96EA-6BA8C2540963}" type="parTrans" cxnId="{215D595E-C41D-4AA6-A53A-3B3B454B6C19}">
      <dgm:prSet/>
      <dgm:spPr/>
      <dgm:t>
        <a:bodyPr/>
        <a:lstStyle/>
        <a:p>
          <a:endParaRPr lang="en-US"/>
        </a:p>
      </dgm:t>
    </dgm:pt>
    <dgm:pt modelId="{69B72005-92F7-49E1-8B7F-6A18DC1A7DA5}" type="sibTrans" cxnId="{215D595E-C41D-4AA6-A53A-3B3B454B6C19}">
      <dgm:prSet/>
      <dgm:spPr/>
      <dgm:t>
        <a:bodyPr/>
        <a:lstStyle/>
        <a:p>
          <a:endParaRPr lang="en-US"/>
        </a:p>
      </dgm:t>
    </dgm:pt>
    <dgm:pt modelId="{3F231076-FACB-412A-8656-61B6CC113F8D}">
      <dgm:prSet/>
      <dgm:spPr/>
      <dgm:t>
        <a:bodyPr/>
        <a:lstStyle/>
        <a:p>
          <a:r>
            <a:rPr lang="en-US" b="0" i="0" baseline="0"/>
            <a:t>Understanding the interaction between different variables influencing Total Cup Points. </a:t>
          </a:r>
          <a:endParaRPr lang="en-US"/>
        </a:p>
      </dgm:t>
    </dgm:pt>
    <dgm:pt modelId="{EA9CF4C2-D848-4352-8154-2437C8808DD5}" type="parTrans" cxnId="{125420FB-79B4-478B-84C3-CBA668980154}">
      <dgm:prSet/>
      <dgm:spPr/>
      <dgm:t>
        <a:bodyPr/>
        <a:lstStyle/>
        <a:p>
          <a:endParaRPr lang="en-US"/>
        </a:p>
      </dgm:t>
    </dgm:pt>
    <dgm:pt modelId="{775B21D2-4D48-4B60-8345-9DB6642DB8FF}" type="sibTrans" cxnId="{125420FB-79B4-478B-84C3-CBA668980154}">
      <dgm:prSet/>
      <dgm:spPr/>
      <dgm:t>
        <a:bodyPr/>
        <a:lstStyle/>
        <a:p>
          <a:endParaRPr lang="en-US"/>
        </a:p>
      </dgm:t>
    </dgm:pt>
    <dgm:pt modelId="{780A641D-291A-43E0-8980-316F6DC3CA36}" type="pres">
      <dgm:prSet presAssocID="{C43CA749-3B43-4846-B53B-7A65D3F1FA71}" presName="root" presStyleCnt="0">
        <dgm:presLayoutVars>
          <dgm:dir/>
          <dgm:resizeHandles val="exact"/>
        </dgm:presLayoutVars>
      </dgm:prSet>
      <dgm:spPr/>
    </dgm:pt>
    <dgm:pt modelId="{C396AF94-E7E1-4ADF-9181-2707248D2962}" type="pres">
      <dgm:prSet presAssocID="{C43CA749-3B43-4846-B53B-7A65D3F1FA71}" presName="container" presStyleCnt="0">
        <dgm:presLayoutVars>
          <dgm:dir/>
          <dgm:resizeHandles val="exact"/>
        </dgm:presLayoutVars>
      </dgm:prSet>
      <dgm:spPr/>
    </dgm:pt>
    <dgm:pt modelId="{4861C110-0770-4BB6-A6CF-8DB5E779DCC4}" type="pres">
      <dgm:prSet presAssocID="{E86A6C5D-E643-46DE-9E18-D708151F1D01}" presName="compNode" presStyleCnt="0"/>
      <dgm:spPr/>
    </dgm:pt>
    <dgm:pt modelId="{4E3C7C4E-B702-4605-B425-16A242E0429D}" type="pres">
      <dgm:prSet presAssocID="{E86A6C5D-E643-46DE-9E18-D708151F1D01}" presName="iconBgRect" presStyleLbl="bgShp" presStyleIdx="0" presStyleCnt="4"/>
      <dgm:spPr/>
    </dgm:pt>
    <dgm:pt modelId="{9DA0F6BE-946E-4F62-992D-7B82D5F81B0A}" type="pres">
      <dgm:prSet presAssocID="{E86A6C5D-E643-46DE-9E18-D708151F1D0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171A3630-8B75-45DE-9B39-17CF796A869C}" type="pres">
      <dgm:prSet presAssocID="{E86A6C5D-E643-46DE-9E18-D708151F1D01}" presName="spaceRect" presStyleCnt="0"/>
      <dgm:spPr/>
    </dgm:pt>
    <dgm:pt modelId="{FD9FBF07-EBBA-4DE8-8DA9-F7373701080A}" type="pres">
      <dgm:prSet presAssocID="{E86A6C5D-E643-46DE-9E18-D708151F1D01}" presName="textRect" presStyleLbl="revTx" presStyleIdx="0" presStyleCnt="4">
        <dgm:presLayoutVars>
          <dgm:chMax val="1"/>
          <dgm:chPref val="1"/>
        </dgm:presLayoutVars>
      </dgm:prSet>
      <dgm:spPr/>
    </dgm:pt>
    <dgm:pt modelId="{D7368FAF-584E-4F11-BF97-940D5E1DEE2B}" type="pres">
      <dgm:prSet presAssocID="{F32B073E-ECF7-4CD6-BBC4-1E59DEA4B8FA}" presName="sibTrans" presStyleLbl="sibTrans2D1" presStyleIdx="0" presStyleCnt="0"/>
      <dgm:spPr/>
    </dgm:pt>
    <dgm:pt modelId="{92207C59-B615-4588-99AD-9551040E3265}" type="pres">
      <dgm:prSet presAssocID="{2EE6B15D-69D6-4702-9472-F0C5A391E0BC}" presName="compNode" presStyleCnt="0"/>
      <dgm:spPr/>
    </dgm:pt>
    <dgm:pt modelId="{F7966991-5C50-4AA6-8DBE-DE07710238CD}" type="pres">
      <dgm:prSet presAssocID="{2EE6B15D-69D6-4702-9472-F0C5A391E0BC}" presName="iconBgRect" presStyleLbl="bgShp" presStyleIdx="1" presStyleCnt="4"/>
      <dgm:spPr/>
    </dgm:pt>
    <dgm:pt modelId="{07982DAD-C30F-457F-B862-9502E9AC969E}" type="pres">
      <dgm:prSet presAssocID="{2EE6B15D-69D6-4702-9472-F0C5A391E0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E4D8636-AE83-40B9-8B92-5E7D39AB5029}" type="pres">
      <dgm:prSet presAssocID="{2EE6B15D-69D6-4702-9472-F0C5A391E0BC}" presName="spaceRect" presStyleCnt="0"/>
      <dgm:spPr/>
    </dgm:pt>
    <dgm:pt modelId="{361F9AFE-5432-4AB3-BF71-E012301E7F53}" type="pres">
      <dgm:prSet presAssocID="{2EE6B15D-69D6-4702-9472-F0C5A391E0BC}" presName="textRect" presStyleLbl="revTx" presStyleIdx="1" presStyleCnt="4">
        <dgm:presLayoutVars>
          <dgm:chMax val="1"/>
          <dgm:chPref val="1"/>
        </dgm:presLayoutVars>
      </dgm:prSet>
      <dgm:spPr/>
    </dgm:pt>
    <dgm:pt modelId="{4BAA3D94-A98B-4FEB-98DC-F8DDF3C14F04}" type="pres">
      <dgm:prSet presAssocID="{380405BC-A852-4687-8229-F2A9863CFD67}" presName="sibTrans" presStyleLbl="sibTrans2D1" presStyleIdx="0" presStyleCnt="0"/>
      <dgm:spPr/>
    </dgm:pt>
    <dgm:pt modelId="{538EF7A0-8923-417B-ACAF-604CEFC48A0D}" type="pres">
      <dgm:prSet presAssocID="{7F4A0E71-A5B6-4438-B739-2924CBC75E94}" presName="compNode" presStyleCnt="0"/>
      <dgm:spPr/>
    </dgm:pt>
    <dgm:pt modelId="{F7C613B7-76D6-4375-B627-E03973AC6276}" type="pres">
      <dgm:prSet presAssocID="{7F4A0E71-A5B6-4438-B739-2924CBC75E94}" presName="iconBgRect" presStyleLbl="bgShp" presStyleIdx="2" presStyleCnt="4"/>
      <dgm:spPr/>
    </dgm:pt>
    <dgm:pt modelId="{4EF28C36-86F7-4E6C-948D-0D8A3DAFDAA6}" type="pres">
      <dgm:prSet presAssocID="{7F4A0E71-A5B6-4438-B739-2924CBC75E9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
        </a:ext>
      </dgm:extLst>
    </dgm:pt>
    <dgm:pt modelId="{FCF5152A-4C00-44BD-8E36-370873C02A80}" type="pres">
      <dgm:prSet presAssocID="{7F4A0E71-A5B6-4438-B739-2924CBC75E94}" presName="spaceRect" presStyleCnt="0"/>
      <dgm:spPr/>
    </dgm:pt>
    <dgm:pt modelId="{D09F2603-714F-4B8E-9442-2E51D5689C82}" type="pres">
      <dgm:prSet presAssocID="{7F4A0E71-A5B6-4438-B739-2924CBC75E94}" presName="textRect" presStyleLbl="revTx" presStyleIdx="2" presStyleCnt="4">
        <dgm:presLayoutVars>
          <dgm:chMax val="1"/>
          <dgm:chPref val="1"/>
        </dgm:presLayoutVars>
      </dgm:prSet>
      <dgm:spPr/>
    </dgm:pt>
    <dgm:pt modelId="{720CFEE8-662C-4FC0-A520-7A0C100DD0B2}" type="pres">
      <dgm:prSet presAssocID="{69B72005-92F7-49E1-8B7F-6A18DC1A7DA5}" presName="sibTrans" presStyleLbl="sibTrans2D1" presStyleIdx="0" presStyleCnt="0"/>
      <dgm:spPr/>
    </dgm:pt>
    <dgm:pt modelId="{0C7A5DB4-8FA6-4DE0-924C-9C98AD43C9A0}" type="pres">
      <dgm:prSet presAssocID="{3F231076-FACB-412A-8656-61B6CC113F8D}" presName="compNode" presStyleCnt="0"/>
      <dgm:spPr/>
    </dgm:pt>
    <dgm:pt modelId="{C442A191-1BF7-4B0B-8CFC-004F58795A04}" type="pres">
      <dgm:prSet presAssocID="{3F231076-FACB-412A-8656-61B6CC113F8D}" presName="iconBgRect" presStyleLbl="bgShp" presStyleIdx="3" presStyleCnt="4"/>
      <dgm:spPr/>
    </dgm:pt>
    <dgm:pt modelId="{AFB609ED-3BC0-4689-9DF1-091E948055A6}" type="pres">
      <dgm:prSet presAssocID="{3F231076-FACB-412A-8656-61B6CC113F8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ophy"/>
        </a:ext>
      </dgm:extLst>
    </dgm:pt>
    <dgm:pt modelId="{B13F670A-E071-4784-9C6F-2C10206ECA40}" type="pres">
      <dgm:prSet presAssocID="{3F231076-FACB-412A-8656-61B6CC113F8D}" presName="spaceRect" presStyleCnt="0"/>
      <dgm:spPr/>
    </dgm:pt>
    <dgm:pt modelId="{0ABC8744-B6BB-45FC-8D8B-F2BF182EDBB9}" type="pres">
      <dgm:prSet presAssocID="{3F231076-FACB-412A-8656-61B6CC113F8D}" presName="textRect" presStyleLbl="revTx" presStyleIdx="3" presStyleCnt="4">
        <dgm:presLayoutVars>
          <dgm:chMax val="1"/>
          <dgm:chPref val="1"/>
        </dgm:presLayoutVars>
      </dgm:prSet>
      <dgm:spPr/>
    </dgm:pt>
  </dgm:ptLst>
  <dgm:cxnLst>
    <dgm:cxn modelId="{249E692A-5770-4E63-957D-AD8ECB8694E3}" srcId="{C43CA749-3B43-4846-B53B-7A65D3F1FA71}" destId="{E86A6C5D-E643-46DE-9E18-D708151F1D01}" srcOrd="0" destOrd="0" parTransId="{7F0744DF-D3AB-4193-AB80-E38899AA4FBB}" sibTransId="{F32B073E-ECF7-4CD6-BBC4-1E59DEA4B8FA}"/>
    <dgm:cxn modelId="{E04CFF5D-0B71-411A-AD01-41E2D5DF736E}" srcId="{C43CA749-3B43-4846-B53B-7A65D3F1FA71}" destId="{2EE6B15D-69D6-4702-9472-F0C5A391E0BC}" srcOrd="1" destOrd="0" parTransId="{85940EC0-3F87-44D0-91EB-F974A0BCC122}" sibTransId="{380405BC-A852-4687-8229-F2A9863CFD67}"/>
    <dgm:cxn modelId="{215D595E-C41D-4AA6-A53A-3B3B454B6C19}" srcId="{C43CA749-3B43-4846-B53B-7A65D3F1FA71}" destId="{7F4A0E71-A5B6-4438-B739-2924CBC75E94}" srcOrd="2" destOrd="0" parTransId="{EBB6D68B-637A-4711-96EA-6BA8C2540963}" sibTransId="{69B72005-92F7-49E1-8B7F-6A18DC1A7DA5}"/>
    <dgm:cxn modelId="{48DB9B6A-446A-46A6-BAC2-E9671845E4B0}" type="presOf" srcId="{7F4A0E71-A5B6-4438-B739-2924CBC75E94}" destId="{D09F2603-714F-4B8E-9442-2E51D5689C82}" srcOrd="0" destOrd="0" presId="urn:microsoft.com/office/officeart/2018/2/layout/IconCircleList"/>
    <dgm:cxn modelId="{9BBB3A78-C8DC-48BF-963D-929A3A486BB9}" type="presOf" srcId="{2EE6B15D-69D6-4702-9472-F0C5A391E0BC}" destId="{361F9AFE-5432-4AB3-BF71-E012301E7F53}" srcOrd="0" destOrd="0" presId="urn:microsoft.com/office/officeart/2018/2/layout/IconCircleList"/>
    <dgm:cxn modelId="{110E4FAC-D8E1-41D5-BFD6-4230BCB34860}" type="presOf" srcId="{C43CA749-3B43-4846-B53B-7A65D3F1FA71}" destId="{780A641D-291A-43E0-8980-316F6DC3CA36}" srcOrd="0" destOrd="0" presId="urn:microsoft.com/office/officeart/2018/2/layout/IconCircleList"/>
    <dgm:cxn modelId="{BA1543C5-DD5D-4C71-AC9C-AEFA1E57B245}" type="presOf" srcId="{69B72005-92F7-49E1-8B7F-6A18DC1A7DA5}" destId="{720CFEE8-662C-4FC0-A520-7A0C100DD0B2}" srcOrd="0" destOrd="0" presId="urn:microsoft.com/office/officeart/2018/2/layout/IconCircleList"/>
    <dgm:cxn modelId="{57430CCD-359A-45A8-8C31-093E215D59A3}" type="presOf" srcId="{F32B073E-ECF7-4CD6-BBC4-1E59DEA4B8FA}" destId="{D7368FAF-584E-4F11-BF97-940D5E1DEE2B}" srcOrd="0" destOrd="0" presId="urn:microsoft.com/office/officeart/2018/2/layout/IconCircleList"/>
    <dgm:cxn modelId="{39AE68D4-DA52-417C-A500-8A581FF361E4}" type="presOf" srcId="{3F231076-FACB-412A-8656-61B6CC113F8D}" destId="{0ABC8744-B6BB-45FC-8D8B-F2BF182EDBB9}" srcOrd="0" destOrd="0" presId="urn:microsoft.com/office/officeart/2018/2/layout/IconCircleList"/>
    <dgm:cxn modelId="{D59DF0E0-ACBE-4FE1-976B-04A336CADA45}" type="presOf" srcId="{380405BC-A852-4687-8229-F2A9863CFD67}" destId="{4BAA3D94-A98B-4FEB-98DC-F8DDF3C14F04}" srcOrd="0" destOrd="0" presId="urn:microsoft.com/office/officeart/2018/2/layout/IconCircleList"/>
    <dgm:cxn modelId="{038E7AF6-C029-4B76-83F7-CE85E19E74E7}" type="presOf" srcId="{E86A6C5D-E643-46DE-9E18-D708151F1D01}" destId="{FD9FBF07-EBBA-4DE8-8DA9-F7373701080A}" srcOrd="0" destOrd="0" presId="urn:microsoft.com/office/officeart/2018/2/layout/IconCircleList"/>
    <dgm:cxn modelId="{125420FB-79B4-478B-84C3-CBA668980154}" srcId="{C43CA749-3B43-4846-B53B-7A65D3F1FA71}" destId="{3F231076-FACB-412A-8656-61B6CC113F8D}" srcOrd="3" destOrd="0" parTransId="{EA9CF4C2-D848-4352-8154-2437C8808DD5}" sibTransId="{775B21D2-4D48-4B60-8345-9DB6642DB8FF}"/>
    <dgm:cxn modelId="{803CA94F-6535-43C8-9A71-F20CE4B45A28}" type="presParOf" srcId="{780A641D-291A-43E0-8980-316F6DC3CA36}" destId="{C396AF94-E7E1-4ADF-9181-2707248D2962}" srcOrd="0" destOrd="0" presId="urn:microsoft.com/office/officeart/2018/2/layout/IconCircleList"/>
    <dgm:cxn modelId="{44122A55-BC68-4DB1-9862-20C3C1C9A8D9}" type="presParOf" srcId="{C396AF94-E7E1-4ADF-9181-2707248D2962}" destId="{4861C110-0770-4BB6-A6CF-8DB5E779DCC4}" srcOrd="0" destOrd="0" presId="urn:microsoft.com/office/officeart/2018/2/layout/IconCircleList"/>
    <dgm:cxn modelId="{F6B34A1F-03BF-4A58-8206-0EECFCE9C1BF}" type="presParOf" srcId="{4861C110-0770-4BB6-A6CF-8DB5E779DCC4}" destId="{4E3C7C4E-B702-4605-B425-16A242E0429D}" srcOrd="0" destOrd="0" presId="urn:microsoft.com/office/officeart/2018/2/layout/IconCircleList"/>
    <dgm:cxn modelId="{70509AD6-5935-499D-A432-F9FBBA933C1D}" type="presParOf" srcId="{4861C110-0770-4BB6-A6CF-8DB5E779DCC4}" destId="{9DA0F6BE-946E-4F62-992D-7B82D5F81B0A}" srcOrd="1" destOrd="0" presId="urn:microsoft.com/office/officeart/2018/2/layout/IconCircleList"/>
    <dgm:cxn modelId="{FC19E541-9C45-4D94-8EF8-BAA0C6041F0A}" type="presParOf" srcId="{4861C110-0770-4BB6-A6CF-8DB5E779DCC4}" destId="{171A3630-8B75-45DE-9B39-17CF796A869C}" srcOrd="2" destOrd="0" presId="urn:microsoft.com/office/officeart/2018/2/layout/IconCircleList"/>
    <dgm:cxn modelId="{ACBDFC18-3AB9-43F1-A772-35CE21EDAA62}" type="presParOf" srcId="{4861C110-0770-4BB6-A6CF-8DB5E779DCC4}" destId="{FD9FBF07-EBBA-4DE8-8DA9-F7373701080A}" srcOrd="3" destOrd="0" presId="urn:microsoft.com/office/officeart/2018/2/layout/IconCircleList"/>
    <dgm:cxn modelId="{3C424B24-09FC-48C4-AD1A-44C9F322C6BF}" type="presParOf" srcId="{C396AF94-E7E1-4ADF-9181-2707248D2962}" destId="{D7368FAF-584E-4F11-BF97-940D5E1DEE2B}" srcOrd="1" destOrd="0" presId="urn:microsoft.com/office/officeart/2018/2/layout/IconCircleList"/>
    <dgm:cxn modelId="{A3C48A78-8F5E-4BDA-B26E-AE8261201EBF}" type="presParOf" srcId="{C396AF94-E7E1-4ADF-9181-2707248D2962}" destId="{92207C59-B615-4588-99AD-9551040E3265}" srcOrd="2" destOrd="0" presId="urn:microsoft.com/office/officeart/2018/2/layout/IconCircleList"/>
    <dgm:cxn modelId="{C7983ACE-2316-445A-A432-BB829E633940}" type="presParOf" srcId="{92207C59-B615-4588-99AD-9551040E3265}" destId="{F7966991-5C50-4AA6-8DBE-DE07710238CD}" srcOrd="0" destOrd="0" presId="urn:microsoft.com/office/officeart/2018/2/layout/IconCircleList"/>
    <dgm:cxn modelId="{8EB394C2-5CBB-467F-84D3-DD0808B9CD16}" type="presParOf" srcId="{92207C59-B615-4588-99AD-9551040E3265}" destId="{07982DAD-C30F-457F-B862-9502E9AC969E}" srcOrd="1" destOrd="0" presId="urn:microsoft.com/office/officeart/2018/2/layout/IconCircleList"/>
    <dgm:cxn modelId="{CEDE1BA9-3A9B-4A57-8173-1A1008BA6260}" type="presParOf" srcId="{92207C59-B615-4588-99AD-9551040E3265}" destId="{8E4D8636-AE83-40B9-8B92-5E7D39AB5029}" srcOrd="2" destOrd="0" presId="urn:microsoft.com/office/officeart/2018/2/layout/IconCircleList"/>
    <dgm:cxn modelId="{C791B63F-A3A9-495B-991B-BE9414D8A1FC}" type="presParOf" srcId="{92207C59-B615-4588-99AD-9551040E3265}" destId="{361F9AFE-5432-4AB3-BF71-E012301E7F53}" srcOrd="3" destOrd="0" presId="urn:microsoft.com/office/officeart/2018/2/layout/IconCircleList"/>
    <dgm:cxn modelId="{DB291A4B-0C5B-49E6-96FB-77E4CBAABE8A}" type="presParOf" srcId="{C396AF94-E7E1-4ADF-9181-2707248D2962}" destId="{4BAA3D94-A98B-4FEB-98DC-F8DDF3C14F04}" srcOrd="3" destOrd="0" presId="urn:microsoft.com/office/officeart/2018/2/layout/IconCircleList"/>
    <dgm:cxn modelId="{3041B39B-6B1B-475C-A4D6-7F24DDBC7F7E}" type="presParOf" srcId="{C396AF94-E7E1-4ADF-9181-2707248D2962}" destId="{538EF7A0-8923-417B-ACAF-604CEFC48A0D}" srcOrd="4" destOrd="0" presId="urn:microsoft.com/office/officeart/2018/2/layout/IconCircleList"/>
    <dgm:cxn modelId="{03C67F24-A63E-4A5E-9B80-86E9A85216F7}" type="presParOf" srcId="{538EF7A0-8923-417B-ACAF-604CEFC48A0D}" destId="{F7C613B7-76D6-4375-B627-E03973AC6276}" srcOrd="0" destOrd="0" presId="urn:microsoft.com/office/officeart/2018/2/layout/IconCircleList"/>
    <dgm:cxn modelId="{CB883885-67BF-4CDA-8D36-1FEC5EB315BF}" type="presParOf" srcId="{538EF7A0-8923-417B-ACAF-604CEFC48A0D}" destId="{4EF28C36-86F7-4E6C-948D-0D8A3DAFDAA6}" srcOrd="1" destOrd="0" presId="urn:microsoft.com/office/officeart/2018/2/layout/IconCircleList"/>
    <dgm:cxn modelId="{D4E6E8BD-F113-4D03-9CD0-4B54E0D92A84}" type="presParOf" srcId="{538EF7A0-8923-417B-ACAF-604CEFC48A0D}" destId="{FCF5152A-4C00-44BD-8E36-370873C02A80}" srcOrd="2" destOrd="0" presId="urn:microsoft.com/office/officeart/2018/2/layout/IconCircleList"/>
    <dgm:cxn modelId="{59CDD24C-DDF1-4404-85E3-244122BB9B11}" type="presParOf" srcId="{538EF7A0-8923-417B-ACAF-604CEFC48A0D}" destId="{D09F2603-714F-4B8E-9442-2E51D5689C82}" srcOrd="3" destOrd="0" presId="urn:microsoft.com/office/officeart/2018/2/layout/IconCircleList"/>
    <dgm:cxn modelId="{E209C581-FD09-4485-9353-DBE51CD05D33}" type="presParOf" srcId="{C396AF94-E7E1-4ADF-9181-2707248D2962}" destId="{720CFEE8-662C-4FC0-A520-7A0C100DD0B2}" srcOrd="5" destOrd="0" presId="urn:microsoft.com/office/officeart/2018/2/layout/IconCircleList"/>
    <dgm:cxn modelId="{BCB02306-9B87-4B57-96DD-F646DAF164BD}" type="presParOf" srcId="{C396AF94-E7E1-4ADF-9181-2707248D2962}" destId="{0C7A5DB4-8FA6-4DE0-924C-9C98AD43C9A0}" srcOrd="6" destOrd="0" presId="urn:microsoft.com/office/officeart/2018/2/layout/IconCircleList"/>
    <dgm:cxn modelId="{10CC539A-7EB2-4565-8B7D-D4A76CAD7574}" type="presParOf" srcId="{0C7A5DB4-8FA6-4DE0-924C-9C98AD43C9A0}" destId="{C442A191-1BF7-4B0B-8CFC-004F58795A04}" srcOrd="0" destOrd="0" presId="urn:microsoft.com/office/officeart/2018/2/layout/IconCircleList"/>
    <dgm:cxn modelId="{FF94ADE3-3EEF-4EA7-BEF0-9FEE0E0BBCCE}" type="presParOf" srcId="{0C7A5DB4-8FA6-4DE0-924C-9C98AD43C9A0}" destId="{AFB609ED-3BC0-4689-9DF1-091E948055A6}" srcOrd="1" destOrd="0" presId="urn:microsoft.com/office/officeart/2018/2/layout/IconCircleList"/>
    <dgm:cxn modelId="{C7B5DDF5-EB53-44CE-9E1F-CAE574DBAC5F}" type="presParOf" srcId="{0C7A5DB4-8FA6-4DE0-924C-9C98AD43C9A0}" destId="{B13F670A-E071-4784-9C6F-2C10206ECA40}" srcOrd="2" destOrd="0" presId="urn:microsoft.com/office/officeart/2018/2/layout/IconCircleList"/>
    <dgm:cxn modelId="{74E7AFCB-5472-4F2D-B57F-B797DD66FA28}" type="presParOf" srcId="{0C7A5DB4-8FA6-4DE0-924C-9C98AD43C9A0}" destId="{0ABC8744-B6BB-45FC-8D8B-F2BF182EDBB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75C39C-BB9C-478B-B69C-7FD1808EDC19}"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F6185A4-5A93-4A06-8D64-8FB2CA4CBB29}">
      <dgm:prSet/>
      <dgm:spPr/>
      <dgm:t>
        <a:bodyPr/>
        <a:lstStyle/>
        <a:p>
          <a:pPr>
            <a:defRPr cap="all"/>
          </a:pPr>
          <a:r>
            <a:rPr lang="en-US" b="0" i="0" baseline="0"/>
            <a:t>Results of analysis on sensory attributes (aroma, flavor, acidity, etc.) </a:t>
          </a:r>
          <a:endParaRPr lang="en-US"/>
        </a:p>
      </dgm:t>
    </dgm:pt>
    <dgm:pt modelId="{785203CE-7806-4730-907D-11D64F8CA5F5}" type="parTrans" cxnId="{84AAE01C-F2EB-426C-A3BF-42B22CA976E3}">
      <dgm:prSet/>
      <dgm:spPr/>
      <dgm:t>
        <a:bodyPr/>
        <a:lstStyle/>
        <a:p>
          <a:endParaRPr lang="en-US"/>
        </a:p>
      </dgm:t>
    </dgm:pt>
    <dgm:pt modelId="{C4A6E85E-60E4-4A0B-926B-7696F75BBF24}" type="sibTrans" cxnId="{84AAE01C-F2EB-426C-A3BF-42B22CA976E3}">
      <dgm:prSet/>
      <dgm:spPr/>
      <dgm:t>
        <a:bodyPr/>
        <a:lstStyle/>
        <a:p>
          <a:endParaRPr lang="en-US"/>
        </a:p>
      </dgm:t>
    </dgm:pt>
    <dgm:pt modelId="{AC0C07AB-C602-499A-86D6-8730A1A356F4}">
      <dgm:prSet/>
      <dgm:spPr/>
      <dgm:t>
        <a:bodyPr/>
        <a:lstStyle/>
        <a:p>
          <a:pPr>
            <a:defRPr cap="all"/>
          </a:pPr>
          <a:r>
            <a:rPr lang="en-US" b="0" i="0" baseline="0"/>
            <a:t>Highlight significant factors contributing to coffee quality </a:t>
          </a:r>
          <a:endParaRPr lang="en-US"/>
        </a:p>
      </dgm:t>
    </dgm:pt>
    <dgm:pt modelId="{E5F513F7-1A74-4133-92BF-A5E25840DD7B}" type="parTrans" cxnId="{30BBD641-30F4-4165-AA02-CB3CFF92DD9B}">
      <dgm:prSet/>
      <dgm:spPr/>
      <dgm:t>
        <a:bodyPr/>
        <a:lstStyle/>
        <a:p>
          <a:endParaRPr lang="en-US"/>
        </a:p>
      </dgm:t>
    </dgm:pt>
    <dgm:pt modelId="{4F9E2DBA-DD4F-4B90-8722-F4B2B857C0A3}" type="sibTrans" cxnId="{30BBD641-30F4-4165-AA02-CB3CFF92DD9B}">
      <dgm:prSet/>
      <dgm:spPr/>
      <dgm:t>
        <a:bodyPr/>
        <a:lstStyle/>
        <a:p>
          <a:endParaRPr lang="en-US"/>
        </a:p>
      </dgm:t>
    </dgm:pt>
    <dgm:pt modelId="{41360455-F846-4D4C-998E-4024527492D6}" type="pres">
      <dgm:prSet presAssocID="{8975C39C-BB9C-478B-B69C-7FD1808EDC19}" presName="root" presStyleCnt="0">
        <dgm:presLayoutVars>
          <dgm:dir/>
          <dgm:resizeHandles val="exact"/>
        </dgm:presLayoutVars>
      </dgm:prSet>
      <dgm:spPr/>
    </dgm:pt>
    <dgm:pt modelId="{6B0A11DB-1ACD-47DF-9082-9B3C725A7F44}" type="pres">
      <dgm:prSet presAssocID="{AF6185A4-5A93-4A06-8D64-8FB2CA4CBB29}" presName="compNode" presStyleCnt="0"/>
      <dgm:spPr/>
    </dgm:pt>
    <dgm:pt modelId="{2493964F-41F0-4230-B788-3F2D2B4B65E5}" type="pres">
      <dgm:prSet presAssocID="{AF6185A4-5A93-4A06-8D64-8FB2CA4CBB29}" presName="iconBgRect" presStyleLbl="bgShp" presStyleIdx="0" presStyleCnt="2"/>
      <dgm:spPr/>
    </dgm:pt>
    <dgm:pt modelId="{CCDDD0AD-F8AD-431D-AF84-105AA0B2F749}" type="pres">
      <dgm:prSet presAssocID="{AF6185A4-5A93-4A06-8D64-8FB2CA4CBB2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bbles"/>
        </a:ext>
      </dgm:extLst>
    </dgm:pt>
    <dgm:pt modelId="{1346A068-9428-4725-AF9D-C1E3160A975B}" type="pres">
      <dgm:prSet presAssocID="{AF6185A4-5A93-4A06-8D64-8FB2CA4CBB29}" presName="spaceRect" presStyleCnt="0"/>
      <dgm:spPr/>
    </dgm:pt>
    <dgm:pt modelId="{A39DA8ED-A707-467F-B6C9-6E3A9E21DF5D}" type="pres">
      <dgm:prSet presAssocID="{AF6185A4-5A93-4A06-8D64-8FB2CA4CBB29}" presName="textRect" presStyleLbl="revTx" presStyleIdx="0" presStyleCnt="2">
        <dgm:presLayoutVars>
          <dgm:chMax val="1"/>
          <dgm:chPref val="1"/>
        </dgm:presLayoutVars>
      </dgm:prSet>
      <dgm:spPr/>
    </dgm:pt>
    <dgm:pt modelId="{C5BD57CD-2678-4871-8714-A1F9E6E85DD9}" type="pres">
      <dgm:prSet presAssocID="{C4A6E85E-60E4-4A0B-926B-7696F75BBF24}" presName="sibTrans" presStyleCnt="0"/>
      <dgm:spPr/>
    </dgm:pt>
    <dgm:pt modelId="{E2AC475C-03AD-412D-8492-E5E079C47F07}" type="pres">
      <dgm:prSet presAssocID="{AC0C07AB-C602-499A-86D6-8730A1A356F4}" presName="compNode" presStyleCnt="0"/>
      <dgm:spPr/>
    </dgm:pt>
    <dgm:pt modelId="{6A36AA34-C013-4874-B0F4-37143456DF04}" type="pres">
      <dgm:prSet presAssocID="{AC0C07AB-C602-499A-86D6-8730A1A356F4}" presName="iconBgRect" presStyleLbl="bgShp" presStyleIdx="1" presStyleCnt="2"/>
      <dgm:spPr/>
    </dgm:pt>
    <dgm:pt modelId="{BF45365D-F220-4680-924D-7C56E7194B35}" type="pres">
      <dgm:prSet presAssocID="{AC0C07AB-C602-499A-86D6-8730A1A356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ffee"/>
        </a:ext>
      </dgm:extLst>
    </dgm:pt>
    <dgm:pt modelId="{46BDDFA9-7485-4E54-BD0D-D1A9A72AE78A}" type="pres">
      <dgm:prSet presAssocID="{AC0C07AB-C602-499A-86D6-8730A1A356F4}" presName="spaceRect" presStyleCnt="0"/>
      <dgm:spPr/>
    </dgm:pt>
    <dgm:pt modelId="{98FF2D4A-B3A2-4AB4-9699-A5621BB4BF33}" type="pres">
      <dgm:prSet presAssocID="{AC0C07AB-C602-499A-86D6-8730A1A356F4}" presName="textRect" presStyleLbl="revTx" presStyleIdx="1" presStyleCnt="2">
        <dgm:presLayoutVars>
          <dgm:chMax val="1"/>
          <dgm:chPref val="1"/>
        </dgm:presLayoutVars>
      </dgm:prSet>
      <dgm:spPr/>
    </dgm:pt>
  </dgm:ptLst>
  <dgm:cxnLst>
    <dgm:cxn modelId="{84AAE01C-F2EB-426C-A3BF-42B22CA976E3}" srcId="{8975C39C-BB9C-478B-B69C-7FD1808EDC19}" destId="{AF6185A4-5A93-4A06-8D64-8FB2CA4CBB29}" srcOrd="0" destOrd="0" parTransId="{785203CE-7806-4730-907D-11D64F8CA5F5}" sibTransId="{C4A6E85E-60E4-4A0B-926B-7696F75BBF24}"/>
    <dgm:cxn modelId="{30BBD641-30F4-4165-AA02-CB3CFF92DD9B}" srcId="{8975C39C-BB9C-478B-B69C-7FD1808EDC19}" destId="{AC0C07AB-C602-499A-86D6-8730A1A356F4}" srcOrd="1" destOrd="0" parTransId="{E5F513F7-1A74-4133-92BF-A5E25840DD7B}" sibTransId="{4F9E2DBA-DD4F-4B90-8722-F4B2B857C0A3}"/>
    <dgm:cxn modelId="{6E784157-C2F5-4469-8DB9-E456D27DF5E1}" type="presOf" srcId="{AF6185A4-5A93-4A06-8D64-8FB2CA4CBB29}" destId="{A39DA8ED-A707-467F-B6C9-6E3A9E21DF5D}" srcOrd="0" destOrd="0" presId="urn:microsoft.com/office/officeart/2018/5/layout/IconCircleLabelList"/>
    <dgm:cxn modelId="{5996A2AD-B10C-44C4-AC6A-E421A0796E39}" type="presOf" srcId="{8975C39C-BB9C-478B-B69C-7FD1808EDC19}" destId="{41360455-F846-4D4C-998E-4024527492D6}" srcOrd="0" destOrd="0" presId="urn:microsoft.com/office/officeart/2018/5/layout/IconCircleLabelList"/>
    <dgm:cxn modelId="{6F2C69F3-C8A4-48D4-9302-7445388D11C9}" type="presOf" srcId="{AC0C07AB-C602-499A-86D6-8730A1A356F4}" destId="{98FF2D4A-B3A2-4AB4-9699-A5621BB4BF33}" srcOrd="0" destOrd="0" presId="urn:microsoft.com/office/officeart/2018/5/layout/IconCircleLabelList"/>
    <dgm:cxn modelId="{25A7FB3E-1A4D-4F1B-BA98-F690EBF6048F}" type="presParOf" srcId="{41360455-F846-4D4C-998E-4024527492D6}" destId="{6B0A11DB-1ACD-47DF-9082-9B3C725A7F44}" srcOrd="0" destOrd="0" presId="urn:microsoft.com/office/officeart/2018/5/layout/IconCircleLabelList"/>
    <dgm:cxn modelId="{F9CEF7EB-A541-4869-88A4-42F7C560DA93}" type="presParOf" srcId="{6B0A11DB-1ACD-47DF-9082-9B3C725A7F44}" destId="{2493964F-41F0-4230-B788-3F2D2B4B65E5}" srcOrd="0" destOrd="0" presId="urn:microsoft.com/office/officeart/2018/5/layout/IconCircleLabelList"/>
    <dgm:cxn modelId="{FB8A4AC9-9719-4797-AD26-4C9138D18E6B}" type="presParOf" srcId="{6B0A11DB-1ACD-47DF-9082-9B3C725A7F44}" destId="{CCDDD0AD-F8AD-431D-AF84-105AA0B2F749}" srcOrd="1" destOrd="0" presId="urn:microsoft.com/office/officeart/2018/5/layout/IconCircleLabelList"/>
    <dgm:cxn modelId="{32A82743-91C2-4A63-A098-95103D8AEC47}" type="presParOf" srcId="{6B0A11DB-1ACD-47DF-9082-9B3C725A7F44}" destId="{1346A068-9428-4725-AF9D-C1E3160A975B}" srcOrd="2" destOrd="0" presId="urn:microsoft.com/office/officeart/2018/5/layout/IconCircleLabelList"/>
    <dgm:cxn modelId="{622CAFFB-6165-4D53-8881-FFED6F183224}" type="presParOf" srcId="{6B0A11DB-1ACD-47DF-9082-9B3C725A7F44}" destId="{A39DA8ED-A707-467F-B6C9-6E3A9E21DF5D}" srcOrd="3" destOrd="0" presId="urn:microsoft.com/office/officeart/2018/5/layout/IconCircleLabelList"/>
    <dgm:cxn modelId="{66E1BFC5-0EFA-48C1-8C80-2B16562677E3}" type="presParOf" srcId="{41360455-F846-4D4C-998E-4024527492D6}" destId="{C5BD57CD-2678-4871-8714-A1F9E6E85DD9}" srcOrd="1" destOrd="0" presId="urn:microsoft.com/office/officeart/2018/5/layout/IconCircleLabelList"/>
    <dgm:cxn modelId="{62472EC4-63D0-4C6E-9250-6157F4381891}" type="presParOf" srcId="{41360455-F846-4D4C-998E-4024527492D6}" destId="{E2AC475C-03AD-412D-8492-E5E079C47F07}" srcOrd="2" destOrd="0" presId="urn:microsoft.com/office/officeart/2018/5/layout/IconCircleLabelList"/>
    <dgm:cxn modelId="{4284BA46-C9AC-4C66-B179-252CD86EE430}" type="presParOf" srcId="{E2AC475C-03AD-412D-8492-E5E079C47F07}" destId="{6A36AA34-C013-4874-B0F4-37143456DF04}" srcOrd="0" destOrd="0" presId="urn:microsoft.com/office/officeart/2018/5/layout/IconCircleLabelList"/>
    <dgm:cxn modelId="{246333FC-DDA6-47A9-9AFA-A501BB863D4E}" type="presParOf" srcId="{E2AC475C-03AD-412D-8492-E5E079C47F07}" destId="{BF45365D-F220-4680-924D-7C56E7194B35}" srcOrd="1" destOrd="0" presId="urn:microsoft.com/office/officeart/2018/5/layout/IconCircleLabelList"/>
    <dgm:cxn modelId="{29130434-24D0-404D-B976-E6ADB9713D8B}" type="presParOf" srcId="{E2AC475C-03AD-412D-8492-E5E079C47F07}" destId="{46BDDFA9-7485-4E54-BD0D-D1A9A72AE78A}" srcOrd="2" destOrd="0" presId="urn:microsoft.com/office/officeart/2018/5/layout/IconCircleLabelList"/>
    <dgm:cxn modelId="{783874A8-E2AD-4ED0-B182-19C7959333B2}" type="presParOf" srcId="{E2AC475C-03AD-412D-8492-E5E079C47F07}" destId="{98FF2D4A-B3A2-4AB4-9699-A5621BB4BF3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FCA787-EA23-4FEB-8146-38541687BB1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675165-B6D3-4258-9BC5-01F71F4D3B99}">
      <dgm:prSet/>
      <dgm:spPr/>
      <dgm:t>
        <a:bodyPr/>
        <a:lstStyle/>
        <a:p>
          <a:r>
            <a:rPr lang="en-US" b="0" i="0" baseline="0"/>
            <a:t>Correlation between processing methods, origin regions, and coffee quality scores </a:t>
          </a:r>
          <a:endParaRPr lang="en-US"/>
        </a:p>
      </dgm:t>
    </dgm:pt>
    <dgm:pt modelId="{FE6BDF44-4307-4503-AC0A-2D5FDD9EDA56}" type="parTrans" cxnId="{5386064A-AEAA-453B-8D1F-C33B58E586F9}">
      <dgm:prSet/>
      <dgm:spPr/>
      <dgm:t>
        <a:bodyPr/>
        <a:lstStyle/>
        <a:p>
          <a:endParaRPr lang="en-US"/>
        </a:p>
      </dgm:t>
    </dgm:pt>
    <dgm:pt modelId="{AC3DB2A9-32B2-40EA-82D5-F00D9150F29F}" type="sibTrans" cxnId="{5386064A-AEAA-453B-8D1F-C33B58E586F9}">
      <dgm:prSet/>
      <dgm:spPr/>
      <dgm:t>
        <a:bodyPr/>
        <a:lstStyle/>
        <a:p>
          <a:endParaRPr lang="en-US"/>
        </a:p>
      </dgm:t>
    </dgm:pt>
    <dgm:pt modelId="{C1897914-6F5A-40EA-8738-ED0E620296D2}">
      <dgm:prSet/>
      <dgm:spPr/>
      <dgm:t>
        <a:bodyPr/>
        <a:lstStyle/>
        <a:p>
          <a:r>
            <a:rPr lang="en-US" b="0" i="0" baseline="0" dirty="0"/>
            <a:t>Visualizations (e.g., heatmaps, scatter plots) illustrating relationships </a:t>
          </a:r>
          <a:endParaRPr lang="en-US" dirty="0"/>
        </a:p>
      </dgm:t>
    </dgm:pt>
    <dgm:pt modelId="{0C55D5BB-53B6-4864-8803-93243EFC8187}" type="parTrans" cxnId="{5C8507DA-DE97-47B1-9FBE-D8E4967283C4}">
      <dgm:prSet/>
      <dgm:spPr/>
      <dgm:t>
        <a:bodyPr/>
        <a:lstStyle/>
        <a:p>
          <a:endParaRPr lang="en-US"/>
        </a:p>
      </dgm:t>
    </dgm:pt>
    <dgm:pt modelId="{3029DFEF-C1B4-46F0-BF26-FBB8E82814A8}" type="sibTrans" cxnId="{5C8507DA-DE97-47B1-9FBE-D8E4967283C4}">
      <dgm:prSet/>
      <dgm:spPr/>
      <dgm:t>
        <a:bodyPr/>
        <a:lstStyle/>
        <a:p>
          <a:endParaRPr lang="en-US"/>
        </a:p>
      </dgm:t>
    </dgm:pt>
    <dgm:pt modelId="{A8630EB8-77AF-4EAF-BEE7-B03FBC4D4B64}" type="pres">
      <dgm:prSet presAssocID="{7BFCA787-EA23-4FEB-8146-38541687BB1E}" presName="root" presStyleCnt="0">
        <dgm:presLayoutVars>
          <dgm:dir/>
          <dgm:resizeHandles val="exact"/>
        </dgm:presLayoutVars>
      </dgm:prSet>
      <dgm:spPr/>
    </dgm:pt>
    <dgm:pt modelId="{DEE65F1C-A811-4637-BD17-27C71849E9BD}" type="pres">
      <dgm:prSet presAssocID="{13675165-B6D3-4258-9BC5-01F71F4D3B99}" presName="compNode" presStyleCnt="0"/>
      <dgm:spPr/>
    </dgm:pt>
    <dgm:pt modelId="{9AC8BC97-615C-43F0-81D6-2785345B36CE}" type="pres">
      <dgm:prSet presAssocID="{13675165-B6D3-4258-9BC5-01F71F4D3B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36FE4411-8AE5-461F-BCD5-22B18E928E8F}" type="pres">
      <dgm:prSet presAssocID="{13675165-B6D3-4258-9BC5-01F71F4D3B99}" presName="spaceRect" presStyleCnt="0"/>
      <dgm:spPr/>
    </dgm:pt>
    <dgm:pt modelId="{7D3A2F66-59D0-4444-948C-F985B6B4CB0D}" type="pres">
      <dgm:prSet presAssocID="{13675165-B6D3-4258-9BC5-01F71F4D3B99}" presName="textRect" presStyleLbl="revTx" presStyleIdx="0" presStyleCnt="2">
        <dgm:presLayoutVars>
          <dgm:chMax val="1"/>
          <dgm:chPref val="1"/>
        </dgm:presLayoutVars>
      </dgm:prSet>
      <dgm:spPr/>
    </dgm:pt>
    <dgm:pt modelId="{56FDB005-8487-444C-9CE0-259D658C41ED}" type="pres">
      <dgm:prSet presAssocID="{AC3DB2A9-32B2-40EA-82D5-F00D9150F29F}" presName="sibTrans" presStyleCnt="0"/>
      <dgm:spPr/>
    </dgm:pt>
    <dgm:pt modelId="{71819D4D-FAEA-42A3-8FA4-68D3ADC57B2D}" type="pres">
      <dgm:prSet presAssocID="{C1897914-6F5A-40EA-8738-ED0E620296D2}" presName="compNode" presStyleCnt="0"/>
      <dgm:spPr/>
    </dgm:pt>
    <dgm:pt modelId="{60916C69-4B44-49F6-8F09-C0B6A3CBCBBE}" type="pres">
      <dgm:prSet presAssocID="{C1897914-6F5A-40EA-8738-ED0E620296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AE05C149-0461-4484-9224-02A45AA44B16}" type="pres">
      <dgm:prSet presAssocID="{C1897914-6F5A-40EA-8738-ED0E620296D2}" presName="spaceRect" presStyleCnt="0"/>
      <dgm:spPr/>
    </dgm:pt>
    <dgm:pt modelId="{17431706-A848-4D78-B70E-7C8DF0E5BABF}" type="pres">
      <dgm:prSet presAssocID="{C1897914-6F5A-40EA-8738-ED0E620296D2}" presName="textRect" presStyleLbl="revTx" presStyleIdx="1" presStyleCnt="2">
        <dgm:presLayoutVars>
          <dgm:chMax val="1"/>
          <dgm:chPref val="1"/>
        </dgm:presLayoutVars>
      </dgm:prSet>
      <dgm:spPr/>
    </dgm:pt>
  </dgm:ptLst>
  <dgm:cxnLst>
    <dgm:cxn modelId="{B049DC19-BA0F-4447-BEED-CF6615A9C07B}" type="presOf" srcId="{C1897914-6F5A-40EA-8738-ED0E620296D2}" destId="{17431706-A848-4D78-B70E-7C8DF0E5BABF}" srcOrd="0" destOrd="0" presId="urn:microsoft.com/office/officeart/2018/2/layout/IconLabelList"/>
    <dgm:cxn modelId="{A66F9337-406D-4F57-97B9-3D963AED6966}" type="presOf" srcId="{7BFCA787-EA23-4FEB-8146-38541687BB1E}" destId="{A8630EB8-77AF-4EAF-BEE7-B03FBC4D4B64}" srcOrd="0" destOrd="0" presId="urn:microsoft.com/office/officeart/2018/2/layout/IconLabelList"/>
    <dgm:cxn modelId="{5386064A-AEAA-453B-8D1F-C33B58E586F9}" srcId="{7BFCA787-EA23-4FEB-8146-38541687BB1E}" destId="{13675165-B6D3-4258-9BC5-01F71F4D3B99}" srcOrd="0" destOrd="0" parTransId="{FE6BDF44-4307-4503-AC0A-2D5FDD9EDA56}" sibTransId="{AC3DB2A9-32B2-40EA-82D5-F00D9150F29F}"/>
    <dgm:cxn modelId="{53E264C1-3AF1-461F-A385-1608CC44051F}" type="presOf" srcId="{13675165-B6D3-4258-9BC5-01F71F4D3B99}" destId="{7D3A2F66-59D0-4444-948C-F985B6B4CB0D}" srcOrd="0" destOrd="0" presId="urn:microsoft.com/office/officeart/2018/2/layout/IconLabelList"/>
    <dgm:cxn modelId="{5C8507DA-DE97-47B1-9FBE-D8E4967283C4}" srcId="{7BFCA787-EA23-4FEB-8146-38541687BB1E}" destId="{C1897914-6F5A-40EA-8738-ED0E620296D2}" srcOrd="1" destOrd="0" parTransId="{0C55D5BB-53B6-4864-8803-93243EFC8187}" sibTransId="{3029DFEF-C1B4-46F0-BF26-FBB8E82814A8}"/>
    <dgm:cxn modelId="{DCF1388B-5870-4B96-800E-07E96B9955B1}" type="presParOf" srcId="{A8630EB8-77AF-4EAF-BEE7-B03FBC4D4B64}" destId="{DEE65F1C-A811-4637-BD17-27C71849E9BD}" srcOrd="0" destOrd="0" presId="urn:microsoft.com/office/officeart/2018/2/layout/IconLabelList"/>
    <dgm:cxn modelId="{CF8267B3-B0EC-47C3-91FF-C471A2C93302}" type="presParOf" srcId="{DEE65F1C-A811-4637-BD17-27C71849E9BD}" destId="{9AC8BC97-615C-43F0-81D6-2785345B36CE}" srcOrd="0" destOrd="0" presId="urn:microsoft.com/office/officeart/2018/2/layout/IconLabelList"/>
    <dgm:cxn modelId="{1A370974-CD49-44A7-B0E0-E59FB8E8546A}" type="presParOf" srcId="{DEE65F1C-A811-4637-BD17-27C71849E9BD}" destId="{36FE4411-8AE5-461F-BCD5-22B18E928E8F}" srcOrd="1" destOrd="0" presId="urn:microsoft.com/office/officeart/2018/2/layout/IconLabelList"/>
    <dgm:cxn modelId="{19F24C63-55AE-43E4-8710-6D49E77FB50C}" type="presParOf" srcId="{DEE65F1C-A811-4637-BD17-27C71849E9BD}" destId="{7D3A2F66-59D0-4444-948C-F985B6B4CB0D}" srcOrd="2" destOrd="0" presId="urn:microsoft.com/office/officeart/2018/2/layout/IconLabelList"/>
    <dgm:cxn modelId="{04497D90-B948-48F7-8154-C9E2D68ECFBF}" type="presParOf" srcId="{A8630EB8-77AF-4EAF-BEE7-B03FBC4D4B64}" destId="{56FDB005-8487-444C-9CE0-259D658C41ED}" srcOrd="1" destOrd="0" presId="urn:microsoft.com/office/officeart/2018/2/layout/IconLabelList"/>
    <dgm:cxn modelId="{1CC70BF6-A471-4707-A2C5-B1220E4F6A5F}" type="presParOf" srcId="{A8630EB8-77AF-4EAF-BEE7-B03FBC4D4B64}" destId="{71819D4D-FAEA-42A3-8FA4-68D3ADC57B2D}" srcOrd="2" destOrd="0" presId="urn:microsoft.com/office/officeart/2018/2/layout/IconLabelList"/>
    <dgm:cxn modelId="{10D4A660-54B0-4C42-9BAE-A04AB69D1EFE}" type="presParOf" srcId="{71819D4D-FAEA-42A3-8FA4-68D3ADC57B2D}" destId="{60916C69-4B44-49F6-8F09-C0B6A3CBCBBE}" srcOrd="0" destOrd="0" presId="urn:microsoft.com/office/officeart/2018/2/layout/IconLabelList"/>
    <dgm:cxn modelId="{2AE96CA7-ABD7-44B5-A50D-31412602FF79}" type="presParOf" srcId="{71819D4D-FAEA-42A3-8FA4-68D3ADC57B2D}" destId="{AE05C149-0461-4484-9224-02A45AA44B16}" srcOrd="1" destOrd="0" presId="urn:microsoft.com/office/officeart/2018/2/layout/IconLabelList"/>
    <dgm:cxn modelId="{A26C31F5-EA6F-42A4-B925-8E67660C8F40}" type="presParOf" srcId="{71819D4D-FAEA-42A3-8FA4-68D3ADC57B2D}" destId="{17431706-A848-4D78-B70E-7C8DF0E5BAB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02F784-B61B-4294-AABC-4099D346A22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E7E5C2-5885-4849-9F66-D53B034763ED}">
      <dgm:prSet/>
      <dgm:spPr/>
      <dgm:t>
        <a:bodyPr/>
        <a:lstStyle/>
        <a:p>
          <a:pPr>
            <a:defRPr cap="all"/>
          </a:pPr>
          <a:r>
            <a:rPr lang="en-US" b="0" i="0" baseline="0"/>
            <a:t>Thank CQI for providing the dataset </a:t>
          </a:r>
          <a:endParaRPr lang="en-US"/>
        </a:p>
      </dgm:t>
    </dgm:pt>
    <dgm:pt modelId="{CD8A188D-DF76-4B45-A347-92D2A764E0D0}" type="parTrans" cxnId="{628F8F42-485A-41FD-AF73-28AF98BA9630}">
      <dgm:prSet/>
      <dgm:spPr/>
      <dgm:t>
        <a:bodyPr/>
        <a:lstStyle/>
        <a:p>
          <a:endParaRPr lang="en-US"/>
        </a:p>
      </dgm:t>
    </dgm:pt>
    <dgm:pt modelId="{20EC1392-10E7-4A45-8772-B7609314DF0E}" type="sibTrans" cxnId="{628F8F42-485A-41FD-AF73-28AF98BA9630}">
      <dgm:prSet/>
      <dgm:spPr/>
      <dgm:t>
        <a:bodyPr/>
        <a:lstStyle/>
        <a:p>
          <a:endParaRPr lang="en-US"/>
        </a:p>
      </dgm:t>
    </dgm:pt>
    <dgm:pt modelId="{91A64D47-7E46-4C61-A350-F00461013B9F}" type="pres">
      <dgm:prSet presAssocID="{F202F784-B61B-4294-AABC-4099D346A222}" presName="root" presStyleCnt="0">
        <dgm:presLayoutVars>
          <dgm:dir/>
          <dgm:resizeHandles val="exact"/>
        </dgm:presLayoutVars>
      </dgm:prSet>
      <dgm:spPr/>
    </dgm:pt>
    <dgm:pt modelId="{8C876E03-9958-473A-93A5-3C72718D521B}" type="pres">
      <dgm:prSet presAssocID="{60E7E5C2-5885-4849-9F66-D53B034763ED}" presName="compNode" presStyleCnt="0"/>
      <dgm:spPr/>
    </dgm:pt>
    <dgm:pt modelId="{AB87964B-A3E7-487D-BE1C-7D5570F6CA1A}" type="pres">
      <dgm:prSet presAssocID="{60E7E5C2-5885-4849-9F66-D53B034763ED}" presName="iconBgRect" presStyleLbl="bgShp" presStyleIdx="0" presStyleCnt="1"/>
      <dgm:spPr/>
    </dgm:pt>
    <dgm:pt modelId="{ADC2CE1E-AEBE-4D53-B8C4-7416F61D0ACD}" type="pres">
      <dgm:prSet presAssocID="{60E7E5C2-5885-4849-9F66-D53B034763ED}"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F7361B07-55FE-4D4C-B649-D34EDF9E1DD6}" type="pres">
      <dgm:prSet presAssocID="{60E7E5C2-5885-4849-9F66-D53B034763ED}" presName="spaceRect" presStyleCnt="0"/>
      <dgm:spPr/>
    </dgm:pt>
    <dgm:pt modelId="{3CEA4CEA-2E33-430E-807C-3AC7BAE2E64F}" type="pres">
      <dgm:prSet presAssocID="{60E7E5C2-5885-4849-9F66-D53B034763ED}" presName="textRect" presStyleLbl="revTx" presStyleIdx="0" presStyleCnt="1">
        <dgm:presLayoutVars>
          <dgm:chMax val="1"/>
          <dgm:chPref val="1"/>
        </dgm:presLayoutVars>
      </dgm:prSet>
      <dgm:spPr/>
    </dgm:pt>
  </dgm:ptLst>
  <dgm:cxnLst>
    <dgm:cxn modelId="{39EE850A-8274-4B90-9DB6-80499A38E88A}" type="presOf" srcId="{F202F784-B61B-4294-AABC-4099D346A222}" destId="{91A64D47-7E46-4C61-A350-F00461013B9F}" srcOrd="0" destOrd="0" presId="urn:microsoft.com/office/officeart/2018/5/layout/IconCircleLabelList"/>
    <dgm:cxn modelId="{628F8F42-485A-41FD-AF73-28AF98BA9630}" srcId="{F202F784-B61B-4294-AABC-4099D346A222}" destId="{60E7E5C2-5885-4849-9F66-D53B034763ED}" srcOrd="0" destOrd="0" parTransId="{CD8A188D-DF76-4B45-A347-92D2A764E0D0}" sibTransId="{20EC1392-10E7-4A45-8772-B7609314DF0E}"/>
    <dgm:cxn modelId="{EB5F67D4-590D-42E0-B190-536783BD9675}" type="presOf" srcId="{60E7E5C2-5885-4849-9F66-D53B034763ED}" destId="{3CEA4CEA-2E33-430E-807C-3AC7BAE2E64F}" srcOrd="0" destOrd="0" presId="urn:microsoft.com/office/officeart/2018/5/layout/IconCircleLabelList"/>
    <dgm:cxn modelId="{5AF9C762-21A9-46C1-839A-BE7714170792}" type="presParOf" srcId="{91A64D47-7E46-4C61-A350-F00461013B9F}" destId="{8C876E03-9958-473A-93A5-3C72718D521B}" srcOrd="0" destOrd="0" presId="urn:microsoft.com/office/officeart/2018/5/layout/IconCircleLabelList"/>
    <dgm:cxn modelId="{275125D1-C0F2-4193-8BF6-0BAC95E555A6}" type="presParOf" srcId="{8C876E03-9958-473A-93A5-3C72718D521B}" destId="{AB87964B-A3E7-487D-BE1C-7D5570F6CA1A}" srcOrd="0" destOrd="0" presId="urn:microsoft.com/office/officeart/2018/5/layout/IconCircleLabelList"/>
    <dgm:cxn modelId="{8A980135-42AB-4846-9946-1AED67590F5B}" type="presParOf" srcId="{8C876E03-9958-473A-93A5-3C72718D521B}" destId="{ADC2CE1E-AEBE-4D53-B8C4-7416F61D0ACD}" srcOrd="1" destOrd="0" presId="urn:microsoft.com/office/officeart/2018/5/layout/IconCircleLabelList"/>
    <dgm:cxn modelId="{EF3E5A7F-0F8E-40A6-A80E-8FB312B81CBA}" type="presParOf" srcId="{8C876E03-9958-473A-93A5-3C72718D521B}" destId="{F7361B07-55FE-4D4C-B649-D34EDF9E1DD6}" srcOrd="2" destOrd="0" presId="urn:microsoft.com/office/officeart/2018/5/layout/IconCircleLabelList"/>
    <dgm:cxn modelId="{00CA0A34-0B50-4D2A-A8AD-32F8609E34CF}" type="presParOf" srcId="{8C876E03-9958-473A-93A5-3C72718D521B}" destId="{3CEA4CEA-2E33-430E-807C-3AC7BAE2E64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AA31E-D4DC-4EA5-9FFA-80844A497349}">
      <dsp:nvSpPr>
        <dsp:cNvPr id="0" name=""/>
        <dsp:cNvSpPr/>
      </dsp:nvSpPr>
      <dsp:spPr>
        <a:xfrm>
          <a:off x="0" y="1422"/>
          <a:ext cx="4195673"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63846C7-5745-4F86-8175-EAAC0F9FE92A}">
      <dsp:nvSpPr>
        <dsp:cNvPr id="0" name=""/>
        <dsp:cNvSpPr/>
      </dsp:nvSpPr>
      <dsp:spPr>
        <a:xfrm>
          <a:off x="0" y="1422"/>
          <a:ext cx="4195673" cy="970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kern="1200" dirty="0"/>
            <a:t>Defects are undesirable qualities that can occur in coffee beans during processing or storage. Defects can be categorized into two categories: Category One and Category Two defects. </a:t>
          </a:r>
        </a:p>
      </dsp:txBody>
      <dsp:txXfrm>
        <a:off x="0" y="1422"/>
        <a:ext cx="4195673" cy="970342"/>
      </dsp:txXfrm>
    </dsp:sp>
    <dsp:sp modelId="{F6A74449-4745-4147-963F-50F8998164C6}">
      <dsp:nvSpPr>
        <dsp:cNvPr id="0" name=""/>
        <dsp:cNvSpPr/>
      </dsp:nvSpPr>
      <dsp:spPr>
        <a:xfrm>
          <a:off x="0" y="971764"/>
          <a:ext cx="4195673"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6EFDF0C-F333-4DC9-BC1F-393256468C84}">
      <dsp:nvSpPr>
        <dsp:cNvPr id="0" name=""/>
        <dsp:cNvSpPr/>
      </dsp:nvSpPr>
      <dsp:spPr>
        <a:xfrm>
          <a:off x="0" y="971764"/>
          <a:ext cx="4195673" cy="970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kern="1200"/>
            <a:t>Category One defects are primary defects that can be perceived through visual inspection of the coffee beans. These defects include Black beans, sour beans, insect-damaged beans, fungus-damaged beans, etc.</a:t>
          </a:r>
        </a:p>
      </dsp:txBody>
      <dsp:txXfrm>
        <a:off x="0" y="971764"/>
        <a:ext cx="4195673" cy="970342"/>
      </dsp:txXfrm>
    </dsp:sp>
    <dsp:sp modelId="{6B615C91-677D-4A6E-9763-054EC952C624}">
      <dsp:nvSpPr>
        <dsp:cNvPr id="0" name=""/>
        <dsp:cNvSpPr/>
      </dsp:nvSpPr>
      <dsp:spPr>
        <a:xfrm>
          <a:off x="0" y="1942107"/>
          <a:ext cx="4195673"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3EE3682-AB90-4E9C-A112-A8EFC6D681DE}">
      <dsp:nvSpPr>
        <dsp:cNvPr id="0" name=""/>
        <dsp:cNvSpPr/>
      </dsp:nvSpPr>
      <dsp:spPr>
        <a:xfrm>
          <a:off x="0" y="1942107"/>
          <a:ext cx="4195673" cy="970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100000"/>
            </a:lnSpc>
            <a:spcBef>
              <a:spcPct val="0"/>
            </a:spcBef>
            <a:spcAft>
              <a:spcPct val="35000"/>
            </a:spcAft>
            <a:buNone/>
          </a:pPr>
          <a:r>
            <a:rPr lang="en-US" sz="1300" kern="1200"/>
            <a:t>Category Two defects are secondary defects that are more subtle and can only be detected through tasting. These defects include Over-fermentation, staleness, rancidness, chemical taste, etc.</a:t>
          </a:r>
        </a:p>
      </dsp:txBody>
      <dsp:txXfrm>
        <a:off x="0" y="1942107"/>
        <a:ext cx="4195673" cy="9703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C7C4E-B702-4605-B425-16A242E0429D}">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0F6BE-946E-4F62-992D-7B82D5F81B0A}">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9FBF07-EBBA-4DE8-8DA9-F7373701080A}">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baseline="0"/>
            <a:t>What are the key determinants of coffee quality as evaluated through sensory attributes? </a:t>
          </a:r>
          <a:endParaRPr lang="en-US" sz="2000" kern="1200"/>
        </a:p>
      </dsp:txBody>
      <dsp:txXfrm>
        <a:off x="1948202" y="368029"/>
        <a:ext cx="3233964" cy="1371985"/>
      </dsp:txXfrm>
    </dsp:sp>
    <dsp:sp modelId="{F7966991-5C50-4AA6-8DBE-DE07710238CD}">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982DAD-C30F-457F-B862-9502E9AC969E}">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1F9AFE-5432-4AB3-BF71-E012301E7F53}">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baseline="0"/>
            <a:t>Is there a correlation between processing methods, origin regions, and coffee quality scores? </a:t>
          </a:r>
          <a:endParaRPr lang="en-US" sz="2000" kern="1200"/>
        </a:p>
      </dsp:txBody>
      <dsp:txXfrm>
        <a:off x="7411643" y="368029"/>
        <a:ext cx="3233964" cy="1371985"/>
      </dsp:txXfrm>
    </dsp:sp>
    <dsp:sp modelId="{F7C613B7-76D6-4375-B627-E03973AC6276}">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28C36-86F7-4E6C-948D-0D8A3DAFDAA6}">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9F2603-714F-4B8E-9442-2E51D5689C82}">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baseline="0"/>
            <a:t>Identifying trends in defect occurrences and their impact on overall coffee quality. </a:t>
          </a:r>
          <a:endParaRPr lang="en-US" sz="2000" kern="1200"/>
        </a:p>
      </dsp:txBody>
      <dsp:txXfrm>
        <a:off x="1948202" y="2452790"/>
        <a:ext cx="3233964" cy="1371985"/>
      </dsp:txXfrm>
    </dsp:sp>
    <dsp:sp modelId="{C442A191-1BF7-4B0B-8CFC-004F58795A04}">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B609ED-3BC0-4689-9DF1-091E948055A6}">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BC8744-B6BB-45FC-8D8B-F2BF182EDBB9}">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baseline="0"/>
            <a:t>Understanding the interaction between different variables influencing Total Cup Points. </a:t>
          </a:r>
          <a:endParaRPr lang="en-US" sz="2000" kern="1200"/>
        </a:p>
      </dsp:txBody>
      <dsp:txXfrm>
        <a:off x="7411643" y="2452790"/>
        <a:ext cx="3233964" cy="1371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3964F-41F0-4230-B788-3F2D2B4B65E5}">
      <dsp:nvSpPr>
        <dsp:cNvPr id="0" name=""/>
        <dsp:cNvSpPr/>
      </dsp:nvSpPr>
      <dsp:spPr>
        <a:xfrm>
          <a:off x="2250914" y="2964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DD0AD-F8AD-431D-AF84-105AA0B2F749}">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9DA8ED-A707-467F-B6C9-6E3A9E21DF5D}">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baseline="0"/>
            <a:t>Results of analysis on sensory attributes (aroma, flavor, acidity, etc.) </a:t>
          </a:r>
          <a:endParaRPr lang="en-US" sz="1700" kern="1200"/>
        </a:p>
      </dsp:txBody>
      <dsp:txXfrm>
        <a:off x="1548914" y="3176402"/>
        <a:ext cx="3600000" cy="720000"/>
      </dsp:txXfrm>
    </dsp:sp>
    <dsp:sp modelId="{6A36AA34-C013-4874-B0F4-37143456DF04}">
      <dsp:nvSpPr>
        <dsp:cNvPr id="0" name=""/>
        <dsp:cNvSpPr/>
      </dsp:nvSpPr>
      <dsp:spPr>
        <a:xfrm>
          <a:off x="6480914" y="296402"/>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5365D-F220-4680-924D-7C56E7194B35}">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F2D4A-B3A2-4AB4-9699-A5621BB4BF33}">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baseline="0"/>
            <a:t>Highlight significant factors contributing to coffee quality </a:t>
          </a:r>
          <a:endParaRPr lang="en-US" sz="1700" kern="1200"/>
        </a:p>
      </dsp:txBody>
      <dsp:txXfrm>
        <a:off x="5778914" y="3176402"/>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8BC97-615C-43F0-81D6-2785345B36CE}">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3A2F66-59D0-4444-948C-F985B6B4CB0D}">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0" i="0" kern="1200" baseline="0"/>
            <a:t>Correlation between processing methods, origin regions, and coffee quality scores </a:t>
          </a:r>
          <a:endParaRPr lang="en-US" sz="1800" kern="1200"/>
        </a:p>
      </dsp:txBody>
      <dsp:txXfrm>
        <a:off x="559800" y="2821519"/>
        <a:ext cx="4320000" cy="720000"/>
      </dsp:txXfrm>
    </dsp:sp>
    <dsp:sp modelId="{60916C69-4B44-49F6-8F09-C0B6A3CBCBBE}">
      <dsp:nvSpPr>
        <dsp:cNvPr id="0" name=""/>
        <dsp:cNvSpPr/>
      </dsp:nvSpPr>
      <dsp:spPr>
        <a:xfrm>
          <a:off x="6823800" y="4073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431706-A848-4D78-B70E-7C8DF0E5BABF}">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0" i="0" kern="1200" baseline="0" dirty="0"/>
            <a:t>Visualizations (e.g., heatmaps, scatter plots) illustrating relationships </a:t>
          </a:r>
          <a:endParaRPr lang="en-US" sz="1800" kern="1200" dirty="0"/>
        </a:p>
      </dsp:txBody>
      <dsp:txXfrm>
        <a:off x="5635800" y="2821519"/>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7964B-A3E7-487D-BE1C-7D5570F6CA1A}">
      <dsp:nvSpPr>
        <dsp:cNvPr id="0" name=""/>
        <dsp:cNvSpPr/>
      </dsp:nvSpPr>
      <dsp:spPr>
        <a:xfrm>
          <a:off x="838121" y="47087"/>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2CE1E-AEBE-4D53-B8C4-7416F61D0ACD}">
      <dsp:nvSpPr>
        <dsp:cNvPr id="0" name=""/>
        <dsp:cNvSpPr/>
      </dsp:nvSpPr>
      <dsp:spPr>
        <a:xfrm>
          <a:off x="1306121" y="51508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EA4CEA-2E33-430E-807C-3AC7BAE2E64F}">
      <dsp:nvSpPr>
        <dsp:cNvPr id="0" name=""/>
        <dsp:cNvSpPr/>
      </dsp:nvSpPr>
      <dsp:spPr>
        <a:xfrm>
          <a:off x="136121" y="292708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baseline="0"/>
            <a:t>Thank CQI for providing the dataset </a:t>
          </a:r>
          <a:endParaRPr lang="en-US" sz="2500" kern="1200"/>
        </a:p>
      </dsp:txBody>
      <dsp:txXfrm>
        <a:off x="136121" y="2927088"/>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3D735-B724-4672-9C98-0C5FAD9FB39A}" type="datetimeFigureOut">
              <a:rPr lang="en-US" smtClean="0"/>
              <a:t>5/4/2024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3FCE0-7787-451E-8735-FFFB4D7B43E0}" type="slidenum">
              <a:rPr lang="en-US" smtClean="0"/>
              <a:t>‹#›</a:t>
            </a:fld>
            <a:endParaRPr lang="en-US"/>
          </a:p>
        </p:txBody>
      </p:sp>
    </p:spTree>
    <p:extLst>
      <p:ext uri="{BB962C8B-B14F-4D97-AF65-F5344CB8AC3E}">
        <p14:creationId xmlns:p14="http://schemas.microsoft.com/office/powerpoint/2010/main" val="2685444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03FCE0-7787-451E-8735-FFFB4D7B43E0}" type="slidenum">
              <a:rPr lang="en-US" smtClean="0"/>
              <a:t>9</a:t>
            </a:fld>
            <a:endParaRPr lang="en-US"/>
          </a:p>
        </p:txBody>
      </p:sp>
    </p:spTree>
    <p:extLst>
      <p:ext uri="{BB962C8B-B14F-4D97-AF65-F5344CB8AC3E}">
        <p14:creationId xmlns:p14="http://schemas.microsoft.com/office/powerpoint/2010/main" val="2640154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03FCE0-7787-451E-8735-FFFB4D7B43E0}" type="slidenum">
              <a:rPr lang="en-US" smtClean="0"/>
              <a:t>15</a:t>
            </a:fld>
            <a:endParaRPr lang="en-US"/>
          </a:p>
        </p:txBody>
      </p:sp>
    </p:spTree>
    <p:extLst>
      <p:ext uri="{BB962C8B-B14F-4D97-AF65-F5344CB8AC3E}">
        <p14:creationId xmlns:p14="http://schemas.microsoft.com/office/powerpoint/2010/main" val="165810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FB0F-9266-08BC-D53D-61DD92482F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050A67-9D65-73BC-EC0D-BB39B31780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BBFA72-71E5-8006-A146-963F2712D9CF}"/>
              </a:ext>
            </a:extLst>
          </p:cNvPr>
          <p:cNvSpPr>
            <a:spLocks noGrp="1"/>
          </p:cNvSpPr>
          <p:nvPr>
            <p:ph type="dt" sz="half" idx="10"/>
          </p:nvPr>
        </p:nvSpPr>
        <p:spPr/>
        <p:txBody>
          <a:bodyPr/>
          <a:lstStyle/>
          <a:p>
            <a:fld id="{749F6719-0F10-4B51-B863-197D4AA36614}" type="datetimeFigureOut">
              <a:rPr lang="en-US" smtClean="0"/>
              <a:t>5/4/2024</a:t>
            </a:fld>
            <a:endParaRPr lang="en-US"/>
          </a:p>
        </p:txBody>
      </p:sp>
      <p:sp>
        <p:nvSpPr>
          <p:cNvPr id="5" name="Footer Placeholder 4">
            <a:extLst>
              <a:ext uri="{FF2B5EF4-FFF2-40B4-BE49-F238E27FC236}">
                <a16:creationId xmlns:a16="http://schemas.microsoft.com/office/drawing/2014/main" id="{31EC730D-85B1-1A39-0E01-43972DB41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C9491-9BAB-6BFD-9253-1EE25303B093}"/>
              </a:ext>
            </a:extLst>
          </p:cNvPr>
          <p:cNvSpPr>
            <a:spLocks noGrp="1"/>
          </p:cNvSpPr>
          <p:nvPr>
            <p:ph type="sldNum" sz="quarter" idx="12"/>
          </p:nvPr>
        </p:nvSpPr>
        <p:spPr/>
        <p:txBody>
          <a:bodyPr/>
          <a:lstStyle/>
          <a:p>
            <a:fld id="{4670C48B-39D9-496C-ABF0-BC9933D5BF59}" type="slidenum">
              <a:rPr lang="en-US" smtClean="0"/>
              <a:t>‹#›</a:t>
            </a:fld>
            <a:endParaRPr lang="en-US"/>
          </a:p>
        </p:txBody>
      </p:sp>
    </p:spTree>
    <p:extLst>
      <p:ext uri="{BB962C8B-B14F-4D97-AF65-F5344CB8AC3E}">
        <p14:creationId xmlns:p14="http://schemas.microsoft.com/office/powerpoint/2010/main" val="567703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5B90-3E07-C85D-7CC7-59F2410B96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1E38CF-CD43-7724-7BD3-4E5295CABF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536CE-5514-F8D5-46B7-64C5CCDCBA86}"/>
              </a:ext>
            </a:extLst>
          </p:cNvPr>
          <p:cNvSpPr>
            <a:spLocks noGrp="1"/>
          </p:cNvSpPr>
          <p:nvPr>
            <p:ph type="dt" sz="half" idx="10"/>
          </p:nvPr>
        </p:nvSpPr>
        <p:spPr/>
        <p:txBody>
          <a:bodyPr/>
          <a:lstStyle/>
          <a:p>
            <a:fld id="{749F6719-0F10-4B51-B863-197D4AA36614}" type="datetimeFigureOut">
              <a:rPr lang="en-US" smtClean="0"/>
              <a:t>5/4/2024</a:t>
            </a:fld>
            <a:endParaRPr lang="en-US"/>
          </a:p>
        </p:txBody>
      </p:sp>
      <p:sp>
        <p:nvSpPr>
          <p:cNvPr id="5" name="Footer Placeholder 4">
            <a:extLst>
              <a:ext uri="{FF2B5EF4-FFF2-40B4-BE49-F238E27FC236}">
                <a16:creationId xmlns:a16="http://schemas.microsoft.com/office/drawing/2014/main" id="{49F78375-F6F7-52BB-C687-2E85AC61D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452BD-DBC3-C995-B686-F579CB2D8754}"/>
              </a:ext>
            </a:extLst>
          </p:cNvPr>
          <p:cNvSpPr>
            <a:spLocks noGrp="1"/>
          </p:cNvSpPr>
          <p:nvPr>
            <p:ph type="sldNum" sz="quarter" idx="12"/>
          </p:nvPr>
        </p:nvSpPr>
        <p:spPr/>
        <p:txBody>
          <a:bodyPr/>
          <a:lstStyle/>
          <a:p>
            <a:fld id="{4670C48B-39D9-496C-ABF0-BC9933D5BF59}" type="slidenum">
              <a:rPr lang="en-US" smtClean="0"/>
              <a:t>‹#›</a:t>
            </a:fld>
            <a:endParaRPr lang="en-US"/>
          </a:p>
        </p:txBody>
      </p:sp>
    </p:spTree>
    <p:extLst>
      <p:ext uri="{BB962C8B-B14F-4D97-AF65-F5344CB8AC3E}">
        <p14:creationId xmlns:p14="http://schemas.microsoft.com/office/powerpoint/2010/main" val="116635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1D6377-E4A1-33C1-4D7A-7A371FA6B1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BB254F-850A-DE67-F40A-D63574FEF0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989A0-F915-7CD2-4D3E-336662C46ABE}"/>
              </a:ext>
            </a:extLst>
          </p:cNvPr>
          <p:cNvSpPr>
            <a:spLocks noGrp="1"/>
          </p:cNvSpPr>
          <p:nvPr>
            <p:ph type="dt" sz="half" idx="10"/>
          </p:nvPr>
        </p:nvSpPr>
        <p:spPr/>
        <p:txBody>
          <a:bodyPr/>
          <a:lstStyle/>
          <a:p>
            <a:fld id="{749F6719-0F10-4B51-B863-197D4AA36614}" type="datetimeFigureOut">
              <a:rPr lang="en-US" smtClean="0"/>
              <a:t>5/4/2024</a:t>
            </a:fld>
            <a:endParaRPr lang="en-US"/>
          </a:p>
        </p:txBody>
      </p:sp>
      <p:sp>
        <p:nvSpPr>
          <p:cNvPr id="5" name="Footer Placeholder 4">
            <a:extLst>
              <a:ext uri="{FF2B5EF4-FFF2-40B4-BE49-F238E27FC236}">
                <a16:creationId xmlns:a16="http://schemas.microsoft.com/office/drawing/2014/main" id="{5B44F38F-5727-27C7-9184-D28548AD0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34123-0E13-E66E-E6B8-BFD4FC7C53B0}"/>
              </a:ext>
            </a:extLst>
          </p:cNvPr>
          <p:cNvSpPr>
            <a:spLocks noGrp="1"/>
          </p:cNvSpPr>
          <p:nvPr>
            <p:ph type="sldNum" sz="quarter" idx="12"/>
          </p:nvPr>
        </p:nvSpPr>
        <p:spPr/>
        <p:txBody>
          <a:bodyPr/>
          <a:lstStyle/>
          <a:p>
            <a:fld id="{4670C48B-39D9-496C-ABF0-BC9933D5BF59}" type="slidenum">
              <a:rPr lang="en-US" smtClean="0"/>
              <a:t>‹#›</a:t>
            </a:fld>
            <a:endParaRPr lang="en-US"/>
          </a:p>
        </p:txBody>
      </p:sp>
    </p:spTree>
    <p:extLst>
      <p:ext uri="{BB962C8B-B14F-4D97-AF65-F5344CB8AC3E}">
        <p14:creationId xmlns:p14="http://schemas.microsoft.com/office/powerpoint/2010/main" val="4207910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56B0-24B3-1F7D-2A02-A90ED86E41F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D1A8D753-8429-E931-7932-E0F70FAAB51A}"/>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800A7-E0AA-D7D6-483A-B313A62818F2}"/>
              </a:ext>
            </a:extLst>
          </p:cNvPr>
          <p:cNvSpPr>
            <a:spLocks noGrp="1"/>
          </p:cNvSpPr>
          <p:nvPr>
            <p:ph type="dt" sz="half" idx="10"/>
          </p:nvPr>
        </p:nvSpPr>
        <p:spPr/>
        <p:txBody>
          <a:bodyPr/>
          <a:lstStyle/>
          <a:p>
            <a:fld id="{7FBFAD5E-3CB2-41FA-B24D-ED69198BD403}" type="datetimeFigureOut">
              <a:rPr lang="en-US" smtClean="0"/>
              <a:t>5/4/2024</a:t>
            </a:fld>
            <a:endParaRPr lang="en-US"/>
          </a:p>
        </p:txBody>
      </p:sp>
      <p:sp>
        <p:nvSpPr>
          <p:cNvPr id="5" name="Footer Placeholder 4">
            <a:extLst>
              <a:ext uri="{FF2B5EF4-FFF2-40B4-BE49-F238E27FC236}">
                <a16:creationId xmlns:a16="http://schemas.microsoft.com/office/drawing/2014/main" id="{67467134-B733-6325-9A4D-FF553E15B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05453-8022-B8D6-23FC-88BE77C2C094}"/>
              </a:ext>
            </a:extLst>
          </p:cNvPr>
          <p:cNvSpPr>
            <a:spLocks noGrp="1"/>
          </p:cNvSpPr>
          <p:nvPr>
            <p:ph type="sldNum" sz="quarter" idx="12"/>
          </p:nvPr>
        </p:nvSpPr>
        <p:spPr/>
        <p:txBody>
          <a:bodyPr/>
          <a:lstStyle/>
          <a:p>
            <a:fld id="{34BE70E8-8201-4F49-8878-0A3786E74CCB}" type="slidenum">
              <a:rPr lang="en-US" smtClean="0"/>
              <a:t>‹#›</a:t>
            </a:fld>
            <a:endParaRPr lang="en-US"/>
          </a:p>
        </p:txBody>
      </p:sp>
    </p:spTree>
    <p:extLst>
      <p:ext uri="{BB962C8B-B14F-4D97-AF65-F5344CB8AC3E}">
        <p14:creationId xmlns:p14="http://schemas.microsoft.com/office/powerpoint/2010/main" val="283328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B23B5-578F-4C02-4928-6C7DC106B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55E7ED-6ECC-C1AD-1D49-D9188B7498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B7CC9-5588-3D03-49AE-7A7EF6AE0987}"/>
              </a:ext>
            </a:extLst>
          </p:cNvPr>
          <p:cNvSpPr>
            <a:spLocks noGrp="1"/>
          </p:cNvSpPr>
          <p:nvPr>
            <p:ph type="dt" sz="half" idx="10"/>
          </p:nvPr>
        </p:nvSpPr>
        <p:spPr/>
        <p:txBody>
          <a:bodyPr/>
          <a:lstStyle/>
          <a:p>
            <a:fld id="{749F6719-0F10-4B51-B863-197D4AA36614}" type="datetimeFigureOut">
              <a:rPr lang="en-US" smtClean="0"/>
              <a:t>5/4/2024</a:t>
            </a:fld>
            <a:endParaRPr lang="en-US"/>
          </a:p>
        </p:txBody>
      </p:sp>
      <p:sp>
        <p:nvSpPr>
          <p:cNvPr id="5" name="Footer Placeholder 4">
            <a:extLst>
              <a:ext uri="{FF2B5EF4-FFF2-40B4-BE49-F238E27FC236}">
                <a16:creationId xmlns:a16="http://schemas.microsoft.com/office/drawing/2014/main" id="{D80F9E03-8B20-6672-60C5-B8BA07B03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0F4D2-21D5-AE21-6925-5445C3CFF726}"/>
              </a:ext>
            </a:extLst>
          </p:cNvPr>
          <p:cNvSpPr>
            <a:spLocks noGrp="1"/>
          </p:cNvSpPr>
          <p:nvPr>
            <p:ph type="sldNum" sz="quarter" idx="12"/>
          </p:nvPr>
        </p:nvSpPr>
        <p:spPr/>
        <p:txBody>
          <a:bodyPr/>
          <a:lstStyle/>
          <a:p>
            <a:fld id="{4670C48B-39D9-496C-ABF0-BC9933D5BF59}" type="slidenum">
              <a:rPr lang="en-US" smtClean="0"/>
              <a:t>‹#›</a:t>
            </a:fld>
            <a:endParaRPr lang="en-US"/>
          </a:p>
        </p:txBody>
      </p:sp>
    </p:spTree>
    <p:extLst>
      <p:ext uri="{BB962C8B-B14F-4D97-AF65-F5344CB8AC3E}">
        <p14:creationId xmlns:p14="http://schemas.microsoft.com/office/powerpoint/2010/main" val="58498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8E1D-AE78-E237-FA76-0E3E6BC49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2FB42F-02D4-6ADB-AF7D-22A11B56E1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577A6-1A74-CE4B-1E9D-5BC267E15630}"/>
              </a:ext>
            </a:extLst>
          </p:cNvPr>
          <p:cNvSpPr>
            <a:spLocks noGrp="1"/>
          </p:cNvSpPr>
          <p:nvPr>
            <p:ph type="dt" sz="half" idx="10"/>
          </p:nvPr>
        </p:nvSpPr>
        <p:spPr/>
        <p:txBody>
          <a:bodyPr/>
          <a:lstStyle/>
          <a:p>
            <a:fld id="{749F6719-0F10-4B51-B863-197D4AA36614}" type="datetimeFigureOut">
              <a:rPr lang="en-US" smtClean="0"/>
              <a:t>5/4/2024</a:t>
            </a:fld>
            <a:endParaRPr lang="en-US"/>
          </a:p>
        </p:txBody>
      </p:sp>
      <p:sp>
        <p:nvSpPr>
          <p:cNvPr id="5" name="Footer Placeholder 4">
            <a:extLst>
              <a:ext uri="{FF2B5EF4-FFF2-40B4-BE49-F238E27FC236}">
                <a16:creationId xmlns:a16="http://schemas.microsoft.com/office/drawing/2014/main" id="{2B649D2A-1A9A-6E9E-90D9-A39477A17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58898-043A-BC28-B4C4-E77DE489A241}"/>
              </a:ext>
            </a:extLst>
          </p:cNvPr>
          <p:cNvSpPr>
            <a:spLocks noGrp="1"/>
          </p:cNvSpPr>
          <p:nvPr>
            <p:ph type="sldNum" sz="quarter" idx="12"/>
          </p:nvPr>
        </p:nvSpPr>
        <p:spPr/>
        <p:txBody>
          <a:bodyPr/>
          <a:lstStyle/>
          <a:p>
            <a:fld id="{4670C48B-39D9-496C-ABF0-BC9933D5BF59}" type="slidenum">
              <a:rPr lang="en-US" smtClean="0"/>
              <a:t>‹#›</a:t>
            </a:fld>
            <a:endParaRPr lang="en-US"/>
          </a:p>
        </p:txBody>
      </p:sp>
    </p:spTree>
    <p:extLst>
      <p:ext uri="{BB962C8B-B14F-4D97-AF65-F5344CB8AC3E}">
        <p14:creationId xmlns:p14="http://schemas.microsoft.com/office/powerpoint/2010/main" val="86112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89B0-0606-1E10-DE6F-674DC06B1F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5F987B-5B4A-64C5-A1DE-550D3F4D6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6B0E71-DEEE-CB18-CF36-55FC200B39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20E2A3-D892-9CCA-4659-2DDCEB740A1C}"/>
              </a:ext>
            </a:extLst>
          </p:cNvPr>
          <p:cNvSpPr>
            <a:spLocks noGrp="1"/>
          </p:cNvSpPr>
          <p:nvPr>
            <p:ph type="dt" sz="half" idx="10"/>
          </p:nvPr>
        </p:nvSpPr>
        <p:spPr/>
        <p:txBody>
          <a:bodyPr/>
          <a:lstStyle/>
          <a:p>
            <a:fld id="{749F6719-0F10-4B51-B863-197D4AA36614}" type="datetimeFigureOut">
              <a:rPr lang="en-US" smtClean="0"/>
              <a:t>5/4/2024</a:t>
            </a:fld>
            <a:endParaRPr lang="en-US"/>
          </a:p>
        </p:txBody>
      </p:sp>
      <p:sp>
        <p:nvSpPr>
          <p:cNvPr id="6" name="Footer Placeholder 5">
            <a:extLst>
              <a:ext uri="{FF2B5EF4-FFF2-40B4-BE49-F238E27FC236}">
                <a16:creationId xmlns:a16="http://schemas.microsoft.com/office/drawing/2014/main" id="{91F6088D-2EB6-11CC-0B35-6488EC8466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85686-CC97-1FB4-EA7E-3AEE62C87793}"/>
              </a:ext>
            </a:extLst>
          </p:cNvPr>
          <p:cNvSpPr>
            <a:spLocks noGrp="1"/>
          </p:cNvSpPr>
          <p:nvPr>
            <p:ph type="sldNum" sz="quarter" idx="12"/>
          </p:nvPr>
        </p:nvSpPr>
        <p:spPr/>
        <p:txBody>
          <a:bodyPr/>
          <a:lstStyle/>
          <a:p>
            <a:fld id="{4670C48B-39D9-496C-ABF0-BC9933D5BF59}" type="slidenum">
              <a:rPr lang="en-US" smtClean="0"/>
              <a:t>‹#›</a:t>
            </a:fld>
            <a:endParaRPr lang="en-US"/>
          </a:p>
        </p:txBody>
      </p:sp>
    </p:spTree>
    <p:extLst>
      <p:ext uri="{BB962C8B-B14F-4D97-AF65-F5344CB8AC3E}">
        <p14:creationId xmlns:p14="http://schemas.microsoft.com/office/powerpoint/2010/main" val="24200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77E1-6597-81AF-7D2F-5D01BF0003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C21E47-8CD0-D3AA-FC69-CB3F61B8F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D5DD09-1982-FA1B-9FD6-852E0A7751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6A49C6-68F3-D3BD-0038-B2B6AAED9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1CBEE-F020-6ECE-57B7-27D44158B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C23C3D-6AEA-FA27-42CA-5B39FCC0019D}"/>
              </a:ext>
            </a:extLst>
          </p:cNvPr>
          <p:cNvSpPr>
            <a:spLocks noGrp="1"/>
          </p:cNvSpPr>
          <p:nvPr>
            <p:ph type="dt" sz="half" idx="10"/>
          </p:nvPr>
        </p:nvSpPr>
        <p:spPr/>
        <p:txBody>
          <a:bodyPr/>
          <a:lstStyle/>
          <a:p>
            <a:fld id="{749F6719-0F10-4B51-B863-197D4AA36614}" type="datetimeFigureOut">
              <a:rPr lang="en-US" smtClean="0"/>
              <a:t>5/4/2024</a:t>
            </a:fld>
            <a:endParaRPr lang="en-US"/>
          </a:p>
        </p:txBody>
      </p:sp>
      <p:sp>
        <p:nvSpPr>
          <p:cNvPr id="8" name="Footer Placeholder 7">
            <a:extLst>
              <a:ext uri="{FF2B5EF4-FFF2-40B4-BE49-F238E27FC236}">
                <a16:creationId xmlns:a16="http://schemas.microsoft.com/office/drawing/2014/main" id="{0BF498E3-4EFC-F20A-95FD-DCE167F0B4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8A8549-6AB2-2BAA-E1B5-589125122836}"/>
              </a:ext>
            </a:extLst>
          </p:cNvPr>
          <p:cNvSpPr>
            <a:spLocks noGrp="1"/>
          </p:cNvSpPr>
          <p:nvPr>
            <p:ph type="sldNum" sz="quarter" idx="12"/>
          </p:nvPr>
        </p:nvSpPr>
        <p:spPr/>
        <p:txBody>
          <a:bodyPr/>
          <a:lstStyle/>
          <a:p>
            <a:fld id="{4670C48B-39D9-496C-ABF0-BC9933D5BF59}" type="slidenum">
              <a:rPr lang="en-US" smtClean="0"/>
              <a:t>‹#›</a:t>
            </a:fld>
            <a:endParaRPr lang="en-US"/>
          </a:p>
        </p:txBody>
      </p:sp>
    </p:spTree>
    <p:extLst>
      <p:ext uri="{BB962C8B-B14F-4D97-AF65-F5344CB8AC3E}">
        <p14:creationId xmlns:p14="http://schemas.microsoft.com/office/powerpoint/2010/main" val="134746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5DCF-0E27-AA0F-B36B-564B343CFD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6DF444-0292-36E8-9E76-29F9177A603D}"/>
              </a:ext>
            </a:extLst>
          </p:cNvPr>
          <p:cNvSpPr>
            <a:spLocks noGrp="1"/>
          </p:cNvSpPr>
          <p:nvPr>
            <p:ph type="dt" sz="half" idx="10"/>
          </p:nvPr>
        </p:nvSpPr>
        <p:spPr/>
        <p:txBody>
          <a:bodyPr/>
          <a:lstStyle/>
          <a:p>
            <a:fld id="{749F6719-0F10-4B51-B863-197D4AA36614}" type="datetimeFigureOut">
              <a:rPr lang="en-US" smtClean="0"/>
              <a:t>5/4/2024</a:t>
            </a:fld>
            <a:endParaRPr lang="en-US"/>
          </a:p>
        </p:txBody>
      </p:sp>
      <p:sp>
        <p:nvSpPr>
          <p:cNvPr id="4" name="Footer Placeholder 3">
            <a:extLst>
              <a:ext uri="{FF2B5EF4-FFF2-40B4-BE49-F238E27FC236}">
                <a16:creationId xmlns:a16="http://schemas.microsoft.com/office/drawing/2014/main" id="{1C6DE755-D28F-2A25-8C9C-3B16DEB064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BB7108-20AE-3170-EBFA-02DCF4321A45}"/>
              </a:ext>
            </a:extLst>
          </p:cNvPr>
          <p:cNvSpPr>
            <a:spLocks noGrp="1"/>
          </p:cNvSpPr>
          <p:nvPr>
            <p:ph type="sldNum" sz="quarter" idx="12"/>
          </p:nvPr>
        </p:nvSpPr>
        <p:spPr/>
        <p:txBody>
          <a:bodyPr/>
          <a:lstStyle/>
          <a:p>
            <a:fld id="{4670C48B-39D9-496C-ABF0-BC9933D5BF59}" type="slidenum">
              <a:rPr lang="en-US" smtClean="0"/>
              <a:t>‹#›</a:t>
            </a:fld>
            <a:endParaRPr lang="en-US"/>
          </a:p>
        </p:txBody>
      </p:sp>
    </p:spTree>
    <p:extLst>
      <p:ext uri="{BB962C8B-B14F-4D97-AF65-F5344CB8AC3E}">
        <p14:creationId xmlns:p14="http://schemas.microsoft.com/office/powerpoint/2010/main" val="259072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76614A-5BD7-2992-8D76-1B4F4D8F8DF9}"/>
              </a:ext>
            </a:extLst>
          </p:cNvPr>
          <p:cNvSpPr>
            <a:spLocks noGrp="1"/>
          </p:cNvSpPr>
          <p:nvPr>
            <p:ph type="dt" sz="half" idx="10"/>
          </p:nvPr>
        </p:nvSpPr>
        <p:spPr/>
        <p:txBody>
          <a:bodyPr/>
          <a:lstStyle/>
          <a:p>
            <a:fld id="{749F6719-0F10-4B51-B863-197D4AA36614}" type="datetimeFigureOut">
              <a:rPr lang="en-US" smtClean="0"/>
              <a:t>5/4/2024</a:t>
            </a:fld>
            <a:endParaRPr lang="en-US"/>
          </a:p>
        </p:txBody>
      </p:sp>
      <p:sp>
        <p:nvSpPr>
          <p:cNvPr id="3" name="Footer Placeholder 2">
            <a:extLst>
              <a:ext uri="{FF2B5EF4-FFF2-40B4-BE49-F238E27FC236}">
                <a16:creationId xmlns:a16="http://schemas.microsoft.com/office/drawing/2014/main" id="{942EF2F5-E2D9-1775-F196-A42F8C9B19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3E5CE4-C6BD-0DBC-97A6-95F6C295470B}"/>
              </a:ext>
            </a:extLst>
          </p:cNvPr>
          <p:cNvSpPr>
            <a:spLocks noGrp="1"/>
          </p:cNvSpPr>
          <p:nvPr>
            <p:ph type="sldNum" sz="quarter" idx="12"/>
          </p:nvPr>
        </p:nvSpPr>
        <p:spPr/>
        <p:txBody>
          <a:bodyPr/>
          <a:lstStyle/>
          <a:p>
            <a:fld id="{4670C48B-39D9-496C-ABF0-BC9933D5BF59}" type="slidenum">
              <a:rPr lang="en-US" smtClean="0"/>
              <a:t>‹#›</a:t>
            </a:fld>
            <a:endParaRPr lang="en-US"/>
          </a:p>
        </p:txBody>
      </p:sp>
    </p:spTree>
    <p:extLst>
      <p:ext uri="{BB962C8B-B14F-4D97-AF65-F5344CB8AC3E}">
        <p14:creationId xmlns:p14="http://schemas.microsoft.com/office/powerpoint/2010/main" val="322437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DA77-1286-A4FA-2B32-AF8BF55CE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85527E-4FE3-6B41-9458-9E34A0BD31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4FBB24-C231-504B-630E-FEFB22AEB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27C5D-7AF3-51EA-4128-EC98975DF392}"/>
              </a:ext>
            </a:extLst>
          </p:cNvPr>
          <p:cNvSpPr>
            <a:spLocks noGrp="1"/>
          </p:cNvSpPr>
          <p:nvPr>
            <p:ph type="dt" sz="half" idx="10"/>
          </p:nvPr>
        </p:nvSpPr>
        <p:spPr/>
        <p:txBody>
          <a:bodyPr/>
          <a:lstStyle/>
          <a:p>
            <a:fld id="{749F6719-0F10-4B51-B863-197D4AA36614}" type="datetimeFigureOut">
              <a:rPr lang="en-US" smtClean="0"/>
              <a:t>5/4/2024</a:t>
            </a:fld>
            <a:endParaRPr lang="en-US"/>
          </a:p>
        </p:txBody>
      </p:sp>
      <p:sp>
        <p:nvSpPr>
          <p:cNvPr id="6" name="Footer Placeholder 5">
            <a:extLst>
              <a:ext uri="{FF2B5EF4-FFF2-40B4-BE49-F238E27FC236}">
                <a16:creationId xmlns:a16="http://schemas.microsoft.com/office/drawing/2014/main" id="{B7E2FE8E-E47D-467C-B970-6615439759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4CB82-FB47-00F5-B513-EFE2BD7E13A3}"/>
              </a:ext>
            </a:extLst>
          </p:cNvPr>
          <p:cNvSpPr>
            <a:spLocks noGrp="1"/>
          </p:cNvSpPr>
          <p:nvPr>
            <p:ph type="sldNum" sz="quarter" idx="12"/>
          </p:nvPr>
        </p:nvSpPr>
        <p:spPr/>
        <p:txBody>
          <a:bodyPr/>
          <a:lstStyle/>
          <a:p>
            <a:fld id="{4670C48B-39D9-496C-ABF0-BC9933D5BF59}" type="slidenum">
              <a:rPr lang="en-US" smtClean="0"/>
              <a:t>‹#›</a:t>
            </a:fld>
            <a:endParaRPr lang="en-US"/>
          </a:p>
        </p:txBody>
      </p:sp>
    </p:spTree>
    <p:extLst>
      <p:ext uri="{BB962C8B-B14F-4D97-AF65-F5344CB8AC3E}">
        <p14:creationId xmlns:p14="http://schemas.microsoft.com/office/powerpoint/2010/main" val="186972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D54D-A7B5-2336-11CF-52AA69324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FB9A54-2212-3C9C-EC86-9AA945E31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7DEE2E-E521-8E49-E665-688C93379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AC02E-2E3E-D001-5FCB-4766D438E6B5}"/>
              </a:ext>
            </a:extLst>
          </p:cNvPr>
          <p:cNvSpPr>
            <a:spLocks noGrp="1"/>
          </p:cNvSpPr>
          <p:nvPr>
            <p:ph type="dt" sz="half" idx="10"/>
          </p:nvPr>
        </p:nvSpPr>
        <p:spPr/>
        <p:txBody>
          <a:bodyPr/>
          <a:lstStyle/>
          <a:p>
            <a:fld id="{749F6719-0F10-4B51-B863-197D4AA36614}" type="datetimeFigureOut">
              <a:rPr lang="en-US" smtClean="0"/>
              <a:t>5/4/2024</a:t>
            </a:fld>
            <a:endParaRPr lang="en-US"/>
          </a:p>
        </p:txBody>
      </p:sp>
      <p:sp>
        <p:nvSpPr>
          <p:cNvPr id="6" name="Footer Placeholder 5">
            <a:extLst>
              <a:ext uri="{FF2B5EF4-FFF2-40B4-BE49-F238E27FC236}">
                <a16:creationId xmlns:a16="http://schemas.microsoft.com/office/drawing/2014/main" id="{CED16871-A80C-02CB-7277-FE86CDFF1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AF443-899D-6EA2-14C7-89FBB06D8824}"/>
              </a:ext>
            </a:extLst>
          </p:cNvPr>
          <p:cNvSpPr>
            <a:spLocks noGrp="1"/>
          </p:cNvSpPr>
          <p:nvPr>
            <p:ph type="sldNum" sz="quarter" idx="12"/>
          </p:nvPr>
        </p:nvSpPr>
        <p:spPr/>
        <p:txBody>
          <a:bodyPr/>
          <a:lstStyle/>
          <a:p>
            <a:fld id="{4670C48B-39D9-496C-ABF0-BC9933D5BF59}" type="slidenum">
              <a:rPr lang="en-US" smtClean="0"/>
              <a:t>‹#›</a:t>
            </a:fld>
            <a:endParaRPr lang="en-US"/>
          </a:p>
        </p:txBody>
      </p:sp>
    </p:spTree>
    <p:extLst>
      <p:ext uri="{BB962C8B-B14F-4D97-AF65-F5344CB8AC3E}">
        <p14:creationId xmlns:p14="http://schemas.microsoft.com/office/powerpoint/2010/main" val="175777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F19A8-B095-5042-EFD0-971875EF5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09679B-7005-C539-171C-3CCCBE3EF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6D426-1606-C746-3ADB-78B9229281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9F6719-0F10-4B51-B863-197D4AA36614}" type="datetimeFigureOut">
              <a:rPr lang="en-US" smtClean="0"/>
              <a:t>5/4/2024</a:t>
            </a:fld>
            <a:endParaRPr lang="en-US"/>
          </a:p>
        </p:txBody>
      </p:sp>
      <p:sp>
        <p:nvSpPr>
          <p:cNvPr id="5" name="Footer Placeholder 4">
            <a:extLst>
              <a:ext uri="{FF2B5EF4-FFF2-40B4-BE49-F238E27FC236}">
                <a16:creationId xmlns:a16="http://schemas.microsoft.com/office/drawing/2014/main" id="{2CA33F06-0D8F-2BCA-D486-26FD1C2A3B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5E4415-A937-E2ED-3FE8-91FE8DE3C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70C48B-39D9-496C-ABF0-BC9933D5BF59}" type="slidenum">
              <a:rPr lang="en-US" smtClean="0"/>
              <a:t>‹#›</a:t>
            </a:fld>
            <a:endParaRPr lang="en-US"/>
          </a:p>
        </p:txBody>
      </p:sp>
    </p:spTree>
    <p:extLst>
      <p:ext uri="{BB962C8B-B14F-4D97-AF65-F5344CB8AC3E}">
        <p14:creationId xmlns:p14="http://schemas.microsoft.com/office/powerpoint/2010/main" val="928320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ffee Machine and Cup">
            <a:extLst>
              <a:ext uri="{FF2B5EF4-FFF2-40B4-BE49-F238E27FC236}">
                <a16:creationId xmlns:a16="http://schemas.microsoft.com/office/drawing/2014/main" id="{7C4265DF-3491-7FDB-4BF3-6E6D7DA15A51}"/>
              </a:ext>
            </a:extLst>
          </p:cNvPr>
          <p:cNvPicPr>
            <a:picLocks noChangeAspect="1"/>
          </p:cNvPicPr>
          <p:nvPr/>
        </p:nvPicPr>
        <p:blipFill rotWithShape="1">
          <a:blip r:embed="rId2"/>
          <a:srcRect l="16176" r="24558"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23397-DC6C-3B7E-1F53-AA82C98D87F0}"/>
              </a:ext>
            </a:extLst>
          </p:cNvPr>
          <p:cNvSpPr>
            <a:spLocks noGrp="1"/>
          </p:cNvSpPr>
          <p:nvPr>
            <p:ph type="title"/>
          </p:nvPr>
        </p:nvSpPr>
        <p:spPr>
          <a:xfrm>
            <a:off x="761801" y="328512"/>
            <a:ext cx="4778387" cy="1628970"/>
          </a:xfrm>
        </p:spPr>
        <p:txBody>
          <a:bodyPr vert="horz" lIns="91440" tIns="45720" rIns="91440" bIns="45720" rtlCol="0" anchor="ctr">
            <a:normAutofit/>
          </a:bodyPr>
          <a:lstStyle/>
          <a:p>
            <a:pPr marR="0"/>
            <a:r>
              <a:rPr lang="en-US" sz="3700" b="1" i="0" u="none" strike="noStrike" baseline="0"/>
              <a:t>Understanding Coffee Quality with CQI Data</a:t>
            </a:r>
            <a:r>
              <a:rPr lang="en-US" sz="3700" b="0" i="0" u="none" strike="noStrike" baseline="0"/>
              <a:t> </a:t>
            </a:r>
          </a:p>
        </p:txBody>
      </p:sp>
      <p:sp>
        <p:nvSpPr>
          <p:cNvPr id="3" name="Text Placeholder 2">
            <a:extLst>
              <a:ext uri="{FF2B5EF4-FFF2-40B4-BE49-F238E27FC236}">
                <a16:creationId xmlns:a16="http://schemas.microsoft.com/office/drawing/2014/main" id="{E010583A-99B9-5D1A-8A53-F486E2CD666D}"/>
              </a:ext>
            </a:extLst>
          </p:cNvPr>
          <p:cNvSpPr>
            <a:spLocks noGrp="1"/>
          </p:cNvSpPr>
          <p:nvPr>
            <p:ph type="body" idx="1"/>
          </p:nvPr>
        </p:nvSpPr>
        <p:spPr>
          <a:xfrm>
            <a:off x="761801" y="2884929"/>
            <a:ext cx="4659756" cy="3374137"/>
          </a:xfrm>
        </p:spPr>
        <p:txBody>
          <a:bodyPr vert="horz" lIns="91440" tIns="45720" rIns="91440" bIns="45720" rtlCol="0" anchor="ctr">
            <a:normAutofit/>
          </a:bodyPr>
          <a:lstStyle/>
          <a:p>
            <a:pPr marL="0" marR="0" lvl="0" indent="0">
              <a:buNone/>
            </a:pPr>
            <a:r>
              <a:rPr lang="en-US" sz="2000" b="1" i="0" u="none" strike="noStrike" baseline="0" dirty="0"/>
              <a:t>Exploring Sensory Attributes, Processing Methods, and Defect Occurrences </a:t>
            </a:r>
          </a:p>
          <a:p>
            <a:pPr marL="0" marR="0" lvl="0" indent="0">
              <a:buNone/>
            </a:pPr>
            <a:endParaRPr lang="en-US" sz="2000" b="0" i="0" u="none" strike="noStrike" baseline="0" dirty="0"/>
          </a:p>
          <a:p>
            <a:pPr marL="0" marR="0" lvl="0" indent="0">
              <a:buNone/>
            </a:pPr>
            <a:r>
              <a:rPr lang="en-US" sz="2000" b="1" i="0" u="none" strike="noStrike" baseline="0" dirty="0"/>
              <a:t>Mr. Anand Ramavarapu</a:t>
            </a:r>
          </a:p>
        </p:txBody>
      </p:sp>
    </p:spTree>
    <p:extLst>
      <p:ext uri="{BB962C8B-B14F-4D97-AF65-F5344CB8AC3E}">
        <p14:creationId xmlns:p14="http://schemas.microsoft.com/office/powerpoint/2010/main" val="248386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B380B2-3AE9-B320-5272-0E88A1B4CC26}"/>
              </a:ext>
            </a:extLst>
          </p:cNvPr>
          <p:cNvSpPr>
            <a:spLocks noGrp="1"/>
          </p:cNvSpPr>
          <p:nvPr>
            <p:ph type="title"/>
          </p:nvPr>
        </p:nvSpPr>
        <p:spPr>
          <a:xfrm>
            <a:off x="1371597" y="348865"/>
            <a:ext cx="10044023" cy="877729"/>
          </a:xfrm>
        </p:spPr>
        <p:txBody>
          <a:bodyPr vert="horz" lIns="91440" tIns="45720" rIns="91440" bIns="45720" rtlCol="0" anchor="ctr">
            <a:normAutofit/>
          </a:bodyPr>
          <a:lstStyle/>
          <a:p>
            <a:pPr marR="0"/>
            <a:r>
              <a:rPr lang="en-US" sz="4000" b="1" i="0" u="none" strike="noStrike" kern="1200" baseline="0">
                <a:solidFill>
                  <a:srgbClr val="FFFFFF"/>
                </a:solidFill>
                <a:latin typeface="+mj-lt"/>
                <a:ea typeface="+mj-ea"/>
                <a:cs typeface="+mj-cs"/>
              </a:rPr>
              <a:t>Key Determinants of Coffee Quality</a:t>
            </a:r>
            <a:r>
              <a:rPr lang="en-US" sz="4000" b="0" i="0" u="none" strike="noStrike" kern="1200" baseline="0">
                <a:solidFill>
                  <a:srgbClr val="FFFFFF"/>
                </a:solidFill>
                <a:latin typeface="+mj-lt"/>
                <a:ea typeface="+mj-ea"/>
                <a:cs typeface="+mj-cs"/>
              </a:rPr>
              <a:t> </a:t>
            </a:r>
          </a:p>
        </p:txBody>
      </p:sp>
      <p:graphicFrame>
        <p:nvGraphicFramePr>
          <p:cNvPr id="5" name="Text Placeholder 2">
            <a:extLst>
              <a:ext uri="{FF2B5EF4-FFF2-40B4-BE49-F238E27FC236}">
                <a16:creationId xmlns:a16="http://schemas.microsoft.com/office/drawing/2014/main" id="{03666E5C-3F46-D696-C380-DB2D9B2FCC64}"/>
              </a:ext>
            </a:extLst>
          </p:cNvPr>
          <p:cNvGraphicFramePr/>
          <p:nvPr>
            <p:extLst>
              <p:ext uri="{D42A27DB-BD31-4B8C-83A1-F6EECF244321}">
                <p14:modId xmlns:p14="http://schemas.microsoft.com/office/powerpoint/2010/main" val="363724046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406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lowchart: Document 3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D43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B380B2-3AE9-B320-5272-0E88A1B4CC26}"/>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marR="0"/>
            <a:r>
              <a:rPr lang="en-US" sz="3200" b="1" i="0" u="none" strike="noStrike" kern="1200" baseline="0" dirty="0">
                <a:solidFill>
                  <a:srgbClr val="FFFFFF"/>
                </a:solidFill>
                <a:latin typeface="+mj-lt"/>
                <a:ea typeface="+mj-ea"/>
                <a:cs typeface="+mj-cs"/>
              </a:rPr>
              <a:t>Key Determinants of Coffee Quality</a:t>
            </a:r>
            <a:r>
              <a:rPr lang="en-US" sz="3200" b="0" i="0" u="none" strike="noStrike" kern="1200" baseline="0" dirty="0">
                <a:solidFill>
                  <a:srgbClr val="FFFFFF"/>
                </a:solidFill>
                <a:latin typeface="+mj-lt"/>
                <a:ea typeface="+mj-ea"/>
                <a:cs typeface="+mj-cs"/>
              </a:rPr>
              <a:t> </a:t>
            </a:r>
          </a:p>
        </p:txBody>
      </p:sp>
      <p:pic>
        <p:nvPicPr>
          <p:cNvPr id="4" name="Picture 3">
            <a:extLst>
              <a:ext uri="{FF2B5EF4-FFF2-40B4-BE49-F238E27FC236}">
                <a16:creationId xmlns:a16="http://schemas.microsoft.com/office/drawing/2014/main" id="{AAAED107-F357-9031-2FA8-FED96B95DFBE}"/>
              </a:ext>
            </a:extLst>
          </p:cNvPr>
          <p:cNvPicPr>
            <a:picLocks noChangeAspect="1"/>
          </p:cNvPicPr>
          <p:nvPr/>
        </p:nvPicPr>
        <p:blipFill rotWithShape="1">
          <a:blip r:embed="rId2"/>
          <a:srcRect r="1365" b="1315"/>
          <a:stretch/>
        </p:blipFill>
        <p:spPr>
          <a:xfrm>
            <a:off x="4086225" y="1745184"/>
            <a:ext cx="7800975" cy="4370803"/>
          </a:xfrm>
          <a:prstGeom prst="rect">
            <a:avLst/>
          </a:prstGeom>
        </p:spPr>
      </p:pic>
    </p:spTree>
    <p:extLst>
      <p:ext uri="{BB962C8B-B14F-4D97-AF65-F5344CB8AC3E}">
        <p14:creationId xmlns:p14="http://schemas.microsoft.com/office/powerpoint/2010/main" val="70789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16F4F-93E1-FA48-2017-6CA55CF6E77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marR="0"/>
            <a:r>
              <a:rPr lang="en-US" sz="5400" b="1" i="0" u="none" strike="noStrike" kern="1200" baseline="0">
                <a:solidFill>
                  <a:schemeClr val="tx1"/>
                </a:solidFill>
                <a:latin typeface="+mj-lt"/>
                <a:ea typeface="+mj-ea"/>
                <a:cs typeface="+mj-cs"/>
              </a:rPr>
              <a:t>Correlation Analysis</a:t>
            </a:r>
            <a:r>
              <a:rPr lang="en-US" sz="5400" b="0" i="0" u="none" strike="noStrike" kern="1200" baseline="0">
                <a:solidFill>
                  <a:schemeClr val="tx1"/>
                </a:solidFill>
                <a:latin typeface="+mj-lt"/>
                <a:ea typeface="+mj-ea"/>
                <a:cs typeface="+mj-cs"/>
              </a:rPr>
              <a:t> </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D712989E-B916-5C50-C922-E2250381D363}"/>
              </a:ext>
            </a:extLst>
          </p:cNvPr>
          <p:cNvGraphicFramePr/>
          <p:nvPr>
            <p:extLst>
              <p:ext uri="{D42A27DB-BD31-4B8C-83A1-F6EECF244321}">
                <p14:modId xmlns:p14="http://schemas.microsoft.com/office/powerpoint/2010/main" val="1411620694"/>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8977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13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16F4F-93E1-FA48-2017-6CA55CF6E77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marR="0" algn="ctr"/>
            <a:r>
              <a:rPr lang="en-US" sz="2600" b="1" i="0" u="none" strike="noStrike" kern="1200" baseline="0">
                <a:solidFill>
                  <a:srgbClr val="FFFFFF"/>
                </a:solidFill>
                <a:latin typeface="+mj-lt"/>
                <a:ea typeface="+mj-ea"/>
                <a:cs typeface="+mj-cs"/>
              </a:rPr>
              <a:t>Correlation Analysis</a:t>
            </a:r>
            <a:r>
              <a:rPr lang="en-US" sz="2600" b="0" i="0" u="none" strike="noStrike" kern="1200" baseline="0">
                <a:solidFill>
                  <a:srgbClr val="FFFFFF"/>
                </a:solidFill>
                <a:latin typeface="+mj-lt"/>
                <a:ea typeface="+mj-ea"/>
                <a:cs typeface="+mj-cs"/>
              </a:rPr>
              <a:t> </a:t>
            </a:r>
          </a:p>
        </p:txBody>
      </p:sp>
      <p:pic>
        <p:nvPicPr>
          <p:cNvPr id="4" name="Picture 3">
            <a:extLst>
              <a:ext uri="{FF2B5EF4-FFF2-40B4-BE49-F238E27FC236}">
                <a16:creationId xmlns:a16="http://schemas.microsoft.com/office/drawing/2014/main" id="{E8B5C014-F49E-8C4A-99F7-8726840FB558}"/>
              </a:ext>
            </a:extLst>
          </p:cNvPr>
          <p:cNvPicPr>
            <a:picLocks noChangeAspect="1"/>
          </p:cNvPicPr>
          <p:nvPr/>
        </p:nvPicPr>
        <p:blipFill rotWithShape="1">
          <a:blip r:embed="rId2"/>
          <a:srcRect t="1352" r="1478"/>
          <a:stretch/>
        </p:blipFill>
        <p:spPr>
          <a:xfrm>
            <a:off x="3814112" y="1595281"/>
            <a:ext cx="7623383" cy="4041021"/>
          </a:xfrm>
          <a:prstGeom prst="rect">
            <a:avLst/>
          </a:prstGeom>
        </p:spPr>
      </p:pic>
    </p:spTree>
    <p:extLst>
      <p:ext uri="{BB962C8B-B14F-4D97-AF65-F5344CB8AC3E}">
        <p14:creationId xmlns:p14="http://schemas.microsoft.com/office/powerpoint/2010/main" val="160889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91A23-5319-FC1E-34BC-F3BB9092DBAF}"/>
              </a:ext>
            </a:extLst>
          </p:cNvPr>
          <p:cNvSpPr>
            <a:spLocks noGrp="1"/>
          </p:cNvSpPr>
          <p:nvPr>
            <p:ph type="title"/>
          </p:nvPr>
        </p:nvSpPr>
        <p:spPr>
          <a:xfrm>
            <a:off x="761800" y="762001"/>
            <a:ext cx="5334197" cy="1708242"/>
          </a:xfrm>
        </p:spPr>
        <p:txBody>
          <a:bodyPr vert="horz" lIns="91440" tIns="45720" rIns="91440" bIns="45720" rtlCol="0" anchor="ctr">
            <a:normAutofit/>
          </a:bodyPr>
          <a:lstStyle/>
          <a:p>
            <a:pPr marR="0"/>
            <a:r>
              <a:rPr lang="en-US" sz="4000" b="1" i="0" u="none" strike="noStrike" baseline="0"/>
              <a:t>Trends in Defect Occurrences</a:t>
            </a:r>
            <a:r>
              <a:rPr lang="en-US" sz="4000" b="0" i="0" u="none" strike="noStrike" baseline="0"/>
              <a:t> </a:t>
            </a:r>
          </a:p>
        </p:txBody>
      </p:sp>
      <p:sp>
        <p:nvSpPr>
          <p:cNvPr id="3" name="Text Placeholder 2">
            <a:extLst>
              <a:ext uri="{FF2B5EF4-FFF2-40B4-BE49-F238E27FC236}">
                <a16:creationId xmlns:a16="http://schemas.microsoft.com/office/drawing/2014/main" id="{468EBA8F-A0B3-10DD-94EA-D7B029A38615}"/>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pPr marR="0" lvl="0"/>
            <a:r>
              <a:rPr lang="en-US" sz="2000" b="0" i="0" u="none" strike="noStrike" baseline="0"/>
              <a:t>Analysis of defect occurrences and their impact on coffee quality </a:t>
            </a:r>
          </a:p>
          <a:p>
            <a:pPr marR="0" lvl="0"/>
            <a:r>
              <a:rPr lang="en-US" sz="2000" b="0" i="0" u="none" strike="noStrike" baseline="0"/>
              <a:t>Identification of common defects and their prevalence </a:t>
            </a:r>
          </a:p>
        </p:txBody>
      </p:sp>
      <p:pic>
        <p:nvPicPr>
          <p:cNvPr id="5" name="Picture 4" descr="Coffee beans falling">
            <a:extLst>
              <a:ext uri="{FF2B5EF4-FFF2-40B4-BE49-F238E27FC236}">
                <a16:creationId xmlns:a16="http://schemas.microsoft.com/office/drawing/2014/main" id="{96CB8FBD-1FDE-C5AF-3114-2A0C72F82DD7}"/>
              </a:ext>
            </a:extLst>
          </p:cNvPr>
          <p:cNvPicPr>
            <a:picLocks noChangeAspect="1"/>
          </p:cNvPicPr>
          <p:nvPr/>
        </p:nvPicPr>
        <p:blipFill rotWithShape="1">
          <a:blip r:embed="rId2"/>
          <a:srcRect l="25649" r="22514"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646395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Flowchart: Document 5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4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91A23-5319-FC1E-34BC-F3BB9092DBAF}"/>
              </a:ext>
            </a:extLst>
          </p:cNvPr>
          <p:cNvSpPr>
            <a:spLocks noGrp="1"/>
          </p:cNvSpPr>
          <p:nvPr>
            <p:ph type="title"/>
          </p:nvPr>
        </p:nvSpPr>
        <p:spPr>
          <a:xfrm>
            <a:off x="838200" y="171162"/>
            <a:ext cx="2840182" cy="2371148"/>
          </a:xfrm>
        </p:spPr>
        <p:txBody>
          <a:bodyPr vert="horz" lIns="91440" tIns="45720" rIns="91440" bIns="45720" rtlCol="0" anchor="ctr">
            <a:normAutofit/>
          </a:bodyPr>
          <a:lstStyle/>
          <a:p>
            <a:pPr marR="0"/>
            <a:r>
              <a:rPr lang="en-US" sz="3200" b="1" i="0" u="none" strike="noStrike" kern="1200" baseline="0">
                <a:solidFill>
                  <a:srgbClr val="FFFFFF"/>
                </a:solidFill>
                <a:latin typeface="+mj-lt"/>
                <a:ea typeface="+mj-ea"/>
                <a:cs typeface="+mj-cs"/>
              </a:rPr>
              <a:t>Trends in Defect Occurrences</a:t>
            </a:r>
            <a:r>
              <a:rPr lang="en-US" sz="3200" b="0" i="0" u="none" strike="noStrike" kern="1200" baseline="0">
                <a:solidFill>
                  <a:srgbClr val="FFFFFF"/>
                </a:solidFill>
                <a:latin typeface="+mj-lt"/>
                <a:ea typeface="+mj-ea"/>
                <a:cs typeface="+mj-cs"/>
              </a:rPr>
              <a:t> </a:t>
            </a:r>
          </a:p>
        </p:txBody>
      </p:sp>
      <p:pic>
        <p:nvPicPr>
          <p:cNvPr id="8" name="Picture 7">
            <a:extLst>
              <a:ext uri="{FF2B5EF4-FFF2-40B4-BE49-F238E27FC236}">
                <a16:creationId xmlns:a16="http://schemas.microsoft.com/office/drawing/2014/main" id="{83EA2483-3F62-A062-BA23-20F40EB45014}"/>
              </a:ext>
            </a:extLst>
          </p:cNvPr>
          <p:cNvPicPr>
            <a:picLocks noChangeAspect="1"/>
          </p:cNvPicPr>
          <p:nvPr/>
        </p:nvPicPr>
        <p:blipFill rotWithShape="1">
          <a:blip r:embed="rId3"/>
          <a:srcRect l="1462"/>
          <a:stretch/>
        </p:blipFill>
        <p:spPr>
          <a:xfrm>
            <a:off x="4267824" y="1700213"/>
            <a:ext cx="7662401" cy="4354608"/>
          </a:xfrm>
          <a:prstGeom prst="rect">
            <a:avLst/>
          </a:prstGeom>
        </p:spPr>
      </p:pic>
    </p:spTree>
    <p:extLst>
      <p:ext uri="{BB962C8B-B14F-4D97-AF65-F5344CB8AC3E}">
        <p14:creationId xmlns:p14="http://schemas.microsoft.com/office/powerpoint/2010/main" val="729234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3565-699F-34FD-1254-4CD2C4AF8E1D}"/>
              </a:ext>
            </a:extLst>
          </p:cNvPr>
          <p:cNvSpPr>
            <a:spLocks noGrp="1"/>
          </p:cNvSpPr>
          <p:nvPr>
            <p:ph type="title"/>
          </p:nvPr>
        </p:nvSpPr>
        <p:spPr>
          <a:xfrm>
            <a:off x="876693" y="741391"/>
            <a:ext cx="4355265" cy="1616203"/>
          </a:xfrm>
        </p:spPr>
        <p:txBody>
          <a:bodyPr vert="horz" lIns="91440" tIns="45720" rIns="91440" bIns="45720" rtlCol="0" anchor="b">
            <a:normAutofit/>
          </a:bodyPr>
          <a:lstStyle/>
          <a:p>
            <a:pPr marR="0"/>
            <a:r>
              <a:rPr lang="en-US" sz="3200" b="1" dirty="0"/>
              <a:t>Influence </a:t>
            </a:r>
            <a:r>
              <a:rPr lang="en-US" sz="3200" b="1" i="0" u="none" strike="noStrike" baseline="0" dirty="0"/>
              <a:t>of Variables on Total Cup Points</a:t>
            </a:r>
            <a:r>
              <a:rPr lang="en-US" sz="3200" b="0" i="0" u="none" strike="noStrike" baseline="0" dirty="0"/>
              <a:t> </a:t>
            </a:r>
          </a:p>
        </p:txBody>
      </p:sp>
      <p:sp>
        <p:nvSpPr>
          <p:cNvPr id="3" name="Text Placeholder 2">
            <a:extLst>
              <a:ext uri="{FF2B5EF4-FFF2-40B4-BE49-F238E27FC236}">
                <a16:creationId xmlns:a16="http://schemas.microsoft.com/office/drawing/2014/main" id="{ECF81301-3774-BD37-7AE1-C5F2CBA1B0BF}"/>
              </a:ext>
            </a:extLst>
          </p:cNvPr>
          <p:cNvSpPr>
            <a:spLocks noGrp="1"/>
          </p:cNvSpPr>
          <p:nvPr>
            <p:ph type="body" idx="1"/>
          </p:nvPr>
        </p:nvSpPr>
        <p:spPr>
          <a:xfrm>
            <a:off x="876692" y="2533476"/>
            <a:ext cx="4355265" cy="3447832"/>
          </a:xfrm>
        </p:spPr>
        <p:txBody>
          <a:bodyPr vert="horz" lIns="91440" tIns="45720" rIns="91440" bIns="45720" rtlCol="0" anchor="t">
            <a:normAutofit/>
          </a:bodyPr>
          <a:lstStyle/>
          <a:p>
            <a:pPr marR="0" lvl="0"/>
            <a:r>
              <a:rPr lang="en-US" sz="2000" b="0" i="0" u="none" strike="noStrike" baseline="0" dirty="0"/>
              <a:t>Insights into how different variables interact to influence Total Cup Points </a:t>
            </a:r>
          </a:p>
          <a:p>
            <a:pPr marR="0" lvl="0"/>
            <a:r>
              <a:rPr lang="en-US" sz="2000" b="0" i="0" u="none" strike="noStrike" baseline="0" dirty="0"/>
              <a:t>Visualizations showing the relationship between variables and Total Cup Points </a:t>
            </a:r>
          </a:p>
        </p:txBody>
      </p:sp>
      <p:pic>
        <p:nvPicPr>
          <p:cNvPr id="14" name="Picture 13" descr="Cups of coffee">
            <a:extLst>
              <a:ext uri="{FF2B5EF4-FFF2-40B4-BE49-F238E27FC236}">
                <a16:creationId xmlns:a16="http://schemas.microsoft.com/office/drawing/2014/main" id="{4374EAC5-2DE2-36C0-7BA5-A04982BFD7E3}"/>
              </a:ext>
            </a:extLst>
          </p:cNvPr>
          <p:cNvPicPr>
            <a:picLocks noChangeAspect="1"/>
          </p:cNvPicPr>
          <p:nvPr/>
        </p:nvPicPr>
        <p:blipFill rotWithShape="1">
          <a:blip r:embed="rId2"/>
          <a:srcRect l="15775" r="24891" b="-1"/>
          <a:stretch/>
        </p:blipFill>
        <p:spPr>
          <a:xfrm>
            <a:off x="6096000" y="10"/>
            <a:ext cx="6095999" cy="6857990"/>
          </a:xfrm>
          <a:prstGeom prst="rect">
            <a:avLst/>
          </a:prstGeom>
        </p:spPr>
      </p:pic>
      <p:sp>
        <p:nvSpPr>
          <p:cNvPr id="16" name="Rectangle 15">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193533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3565-699F-34FD-1254-4CD2C4AF8E1D}"/>
              </a:ext>
            </a:extLst>
          </p:cNvPr>
          <p:cNvSpPr>
            <a:spLocks noGrp="1"/>
          </p:cNvSpPr>
          <p:nvPr>
            <p:ph type="title"/>
          </p:nvPr>
        </p:nvSpPr>
        <p:spPr>
          <a:xfrm>
            <a:off x="382018" y="481553"/>
            <a:ext cx="4355265" cy="1349115"/>
          </a:xfrm>
        </p:spPr>
        <p:txBody>
          <a:bodyPr vert="horz" lIns="91440" tIns="45720" rIns="91440" bIns="45720" rtlCol="0" anchor="b">
            <a:normAutofit/>
          </a:bodyPr>
          <a:lstStyle/>
          <a:p>
            <a:pPr marR="0"/>
            <a:r>
              <a:rPr lang="en-US" sz="3200" b="1" dirty="0"/>
              <a:t>Influence</a:t>
            </a:r>
            <a:r>
              <a:rPr lang="en-US" sz="3200" b="1" i="0" u="none" strike="noStrike" baseline="0" dirty="0"/>
              <a:t> of Variables on Total Cup Points</a:t>
            </a:r>
            <a:r>
              <a:rPr lang="en-US" sz="3200" b="0" i="0" u="none" strike="noStrike" baseline="0" dirty="0"/>
              <a:t> </a:t>
            </a:r>
          </a:p>
        </p:txBody>
      </p:sp>
      <p:sp>
        <p:nvSpPr>
          <p:cNvPr id="16" name="Rectangle 15">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pic>
        <p:nvPicPr>
          <p:cNvPr id="9" name="Picture 8">
            <a:extLst>
              <a:ext uri="{FF2B5EF4-FFF2-40B4-BE49-F238E27FC236}">
                <a16:creationId xmlns:a16="http://schemas.microsoft.com/office/drawing/2014/main" id="{94818F26-B18C-69F1-A8AA-F1A0C192CBD8}"/>
              </a:ext>
            </a:extLst>
          </p:cNvPr>
          <p:cNvPicPr>
            <a:picLocks noChangeAspect="1"/>
          </p:cNvPicPr>
          <p:nvPr/>
        </p:nvPicPr>
        <p:blipFill>
          <a:blip r:embed="rId2"/>
          <a:stretch>
            <a:fillRect/>
          </a:stretch>
        </p:blipFill>
        <p:spPr>
          <a:xfrm>
            <a:off x="3024345" y="2091807"/>
            <a:ext cx="7868748" cy="4458322"/>
          </a:xfrm>
          <a:prstGeom prst="rect">
            <a:avLst/>
          </a:prstGeom>
        </p:spPr>
      </p:pic>
    </p:spTree>
    <p:extLst>
      <p:ext uri="{BB962C8B-B14F-4D97-AF65-F5344CB8AC3E}">
        <p14:creationId xmlns:p14="http://schemas.microsoft.com/office/powerpoint/2010/main" val="2175938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F9C9E03-75F2-AA5C-560C-0534CBEB58F5}"/>
              </a:ext>
            </a:extLst>
          </p:cNvPr>
          <p:cNvPicPr>
            <a:picLocks noChangeAspect="1"/>
          </p:cNvPicPr>
          <p:nvPr/>
        </p:nvPicPr>
        <p:blipFill rotWithShape="1">
          <a:blip r:embed="rId2"/>
          <a:srcRect t="2812"/>
          <a:stretch/>
        </p:blipFill>
        <p:spPr>
          <a:xfrm>
            <a:off x="169914" y="1649019"/>
            <a:ext cx="7188446" cy="3912332"/>
          </a:xfrm>
          <a:prstGeom prst="rect">
            <a:avLst/>
          </a:prstGeom>
        </p:spPr>
      </p:pic>
      <p:sp>
        <p:nvSpPr>
          <p:cNvPr id="31" name="Right Triangle 3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45314-B4ED-7445-C45C-2C947DAB26A8}"/>
              </a:ext>
            </a:extLst>
          </p:cNvPr>
          <p:cNvSpPr>
            <a:spLocks noGrp="1"/>
          </p:cNvSpPr>
          <p:nvPr>
            <p:ph type="title"/>
          </p:nvPr>
        </p:nvSpPr>
        <p:spPr>
          <a:xfrm>
            <a:off x="8052497" y="1056640"/>
            <a:ext cx="3197660" cy="3125746"/>
          </a:xfrm>
        </p:spPr>
        <p:txBody>
          <a:bodyPr vert="horz" lIns="91440" tIns="45720" rIns="91440" bIns="45720" rtlCol="0" anchor="b">
            <a:normAutofit/>
          </a:bodyPr>
          <a:lstStyle/>
          <a:p>
            <a:pPr marR="0"/>
            <a:r>
              <a:rPr lang="en-US" sz="4500" b="1" kern="1200" dirty="0">
                <a:solidFill>
                  <a:schemeClr val="tx1"/>
                </a:solidFill>
                <a:latin typeface="+mj-lt"/>
                <a:ea typeface="+mj-ea"/>
                <a:cs typeface="+mj-cs"/>
              </a:rPr>
              <a:t>Quantitative analysis Of Dataset</a:t>
            </a:r>
          </a:p>
        </p:txBody>
      </p:sp>
    </p:spTree>
    <p:extLst>
      <p:ext uri="{BB962C8B-B14F-4D97-AF65-F5344CB8AC3E}">
        <p14:creationId xmlns:p14="http://schemas.microsoft.com/office/powerpoint/2010/main" val="1201712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45314-B4ED-7445-C45C-2C947DAB26A8}"/>
              </a:ext>
            </a:extLst>
          </p:cNvPr>
          <p:cNvSpPr>
            <a:spLocks noGrp="1"/>
          </p:cNvSpPr>
          <p:nvPr>
            <p:ph type="title"/>
          </p:nvPr>
        </p:nvSpPr>
        <p:spPr>
          <a:xfrm>
            <a:off x="329184" y="710996"/>
            <a:ext cx="4171994" cy="3736540"/>
          </a:xfrm>
        </p:spPr>
        <p:txBody>
          <a:bodyPr vert="horz" lIns="91440" tIns="45720" rIns="91440" bIns="45720" rtlCol="0" anchor="b">
            <a:normAutofit/>
          </a:bodyPr>
          <a:lstStyle/>
          <a:p>
            <a:pPr marR="0"/>
            <a:r>
              <a:rPr lang="en-US" sz="6000" b="1" kern="1200" dirty="0">
                <a:solidFill>
                  <a:schemeClr val="tx1"/>
                </a:solidFill>
                <a:latin typeface="+mj-lt"/>
                <a:ea typeface="+mj-ea"/>
                <a:cs typeface="+mj-cs"/>
              </a:rPr>
              <a:t>Coffee Quality Report</a:t>
            </a:r>
          </a:p>
        </p:txBody>
      </p:sp>
      <p:grpSp>
        <p:nvGrpSpPr>
          <p:cNvPr id="66" name="Group 65">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67" name="Straight Connector 66">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9A40A40-69E8-95D4-6F34-F028C5C5BCAB}"/>
              </a:ext>
            </a:extLst>
          </p:cNvPr>
          <p:cNvPicPr>
            <a:picLocks noChangeAspect="1"/>
          </p:cNvPicPr>
          <p:nvPr/>
        </p:nvPicPr>
        <p:blipFill rotWithShape="1">
          <a:blip r:embed="rId2"/>
          <a:srcRect l="561" t="1758"/>
          <a:stretch/>
        </p:blipFill>
        <p:spPr>
          <a:xfrm>
            <a:off x="3372787" y="379900"/>
            <a:ext cx="8019738" cy="5833475"/>
          </a:xfrm>
          <a:prstGeom prst="rect">
            <a:avLst/>
          </a:prstGeom>
        </p:spPr>
      </p:pic>
    </p:spTree>
    <p:extLst>
      <p:ext uri="{BB962C8B-B14F-4D97-AF65-F5344CB8AC3E}">
        <p14:creationId xmlns:p14="http://schemas.microsoft.com/office/powerpoint/2010/main" val="356900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AA550-F774-95EE-A21B-46920A2D4BB4}"/>
              </a:ext>
            </a:extLst>
          </p:cNvPr>
          <p:cNvSpPr>
            <a:spLocks noGrp="1"/>
          </p:cNvSpPr>
          <p:nvPr>
            <p:ph type="title"/>
          </p:nvPr>
        </p:nvSpPr>
        <p:spPr>
          <a:xfrm>
            <a:off x="761802" y="350196"/>
            <a:ext cx="5459115" cy="1624520"/>
          </a:xfrm>
        </p:spPr>
        <p:txBody>
          <a:bodyPr vert="horz" lIns="91440" tIns="45720" rIns="91440" bIns="45720" rtlCol="0" anchor="ctr">
            <a:noAutofit/>
          </a:bodyPr>
          <a:lstStyle/>
          <a:p>
            <a:pPr marR="0"/>
            <a:r>
              <a:rPr lang="en-US" sz="2800" b="1" i="0" u="none" strike="noStrike" baseline="0" dirty="0"/>
              <a:t>Introduction to the Coffee Quality Institute (CQI),</a:t>
            </a:r>
            <a:r>
              <a:rPr lang="en-US" sz="2800" b="0" i="0" u="none" strike="noStrike" baseline="0" dirty="0"/>
              <a:t> </a:t>
            </a:r>
            <a:r>
              <a:rPr lang="en-US" sz="2800" b="1" dirty="0"/>
              <a:t>It was founded in 1996 and has its headquarters in California, USA.</a:t>
            </a:r>
          </a:p>
        </p:txBody>
      </p:sp>
      <p:sp>
        <p:nvSpPr>
          <p:cNvPr id="3" name="Text Placeholder 2">
            <a:extLst>
              <a:ext uri="{FF2B5EF4-FFF2-40B4-BE49-F238E27FC236}">
                <a16:creationId xmlns:a16="http://schemas.microsoft.com/office/drawing/2014/main" id="{4F4327DC-3BD0-AEF9-BB40-BAC23E69D418}"/>
              </a:ext>
            </a:extLst>
          </p:cNvPr>
          <p:cNvSpPr>
            <a:spLocks noGrp="1"/>
          </p:cNvSpPr>
          <p:nvPr>
            <p:ph type="body" idx="1"/>
          </p:nvPr>
        </p:nvSpPr>
        <p:spPr>
          <a:xfrm>
            <a:off x="761803" y="2765427"/>
            <a:ext cx="4646905" cy="3613149"/>
          </a:xfrm>
        </p:spPr>
        <p:txBody>
          <a:bodyPr vert="horz" lIns="91440" tIns="45720" rIns="91440" bIns="45720" rtlCol="0" anchor="ctr">
            <a:normAutofit/>
          </a:bodyPr>
          <a:lstStyle/>
          <a:p>
            <a:pPr marR="0" lvl="0"/>
            <a:r>
              <a:rPr lang="en-US" sz="2000" dirty="0"/>
              <a:t>CQI's mission is to promote coffee quality through a range of activities that include research, training, and certification programs. </a:t>
            </a:r>
          </a:p>
        </p:txBody>
      </p:sp>
      <p:pic>
        <p:nvPicPr>
          <p:cNvPr id="5" name="Picture 4" descr="Coffee on white background">
            <a:extLst>
              <a:ext uri="{FF2B5EF4-FFF2-40B4-BE49-F238E27FC236}">
                <a16:creationId xmlns:a16="http://schemas.microsoft.com/office/drawing/2014/main" id="{12D7B562-5C12-F472-F3C1-8A6CB636D4CF}"/>
              </a:ext>
            </a:extLst>
          </p:cNvPr>
          <p:cNvPicPr>
            <a:picLocks noChangeAspect="1"/>
          </p:cNvPicPr>
          <p:nvPr/>
        </p:nvPicPr>
        <p:blipFill rotWithShape="1">
          <a:blip r:embed="rId2"/>
          <a:srcRect r="40599" b="-2"/>
          <a:stretch/>
        </p:blipFill>
        <p:spPr>
          <a:xfrm>
            <a:off x="6096000" y="1"/>
            <a:ext cx="6102825" cy="6858000"/>
          </a:xfrm>
          <a:prstGeom prst="rect">
            <a:avLst/>
          </a:prstGeom>
        </p:spPr>
      </p:pic>
    </p:spTree>
    <p:extLst>
      <p:ext uri="{BB962C8B-B14F-4D97-AF65-F5344CB8AC3E}">
        <p14:creationId xmlns:p14="http://schemas.microsoft.com/office/powerpoint/2010/main" val="39696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EC325-E5F6-24E5-A2B7-6CFA12C6EB87}"/>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marR="0"/>
            <a:r>
              <a:rPr lang="en-US" sz="4000" b="1" i="0" u="none" strike="noStrike" baseline="0"/>
              <a:t>Acknowledgments</a:t>
            </a:r>
            <a:r>
              <a:rPr lang="en-US" sz="4000" b="0" i="0" u="none" strike="noStrike" baseline="0"/>
              <a:t> </a:t>
            </a:r>
          </a:p>
        </p:txBody>
      </p:sp>
      <p:sp>
        <p:nvSpPr>
          <p:cNvPr id="26" name="Rectangle 2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Text Placeholder 2">
            <a:extLst>
              <a:ext uri="{FF2B5EF4-FFF2-40B4-BE49-F238E27FC236}">
                <a16:creationId xmlns:a16="http://schemas.microsoft.com/office/drawing/2014/main" id="{6B68F056-6AB4-3E8B-1EE9-B2F3A251905E}"/>
              </a:ext>
            </a:extLst>
          </p:cNvPr>
          <p:cNvGraphicFramePr/>
          <p:nvPr>
            <p:extLst>
              <p:ext uri="{D42A27DB-BD31-4B8C-83A1-F6EECF244321}">
                <p14:modId xmlns:p14="http://schemas.microsoft.com/office/powerpoint/2010/main" val="3521231311"/>
              </p:ext>
            </p:extLst>
          </p:nvPr>
        </p:nvGraphicFramePr>
        <p:xfrm>
          <a:off x="7411453" y="2478024"/>
          <a:ext cx="3872243"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3600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E56E71F1-5A87-4A96-B42F-2DFA1B766B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49" name="Color Cover">
              <a:extLst>
                <a:ext uri="{FF2B5EF4-FFF2-40B4-BE49-F238E27FC236}">
                  <a16:creationId xmlns:a16="http://schemas.microsoft.com/office/drawing/2014/main" id="{CF5215DD-02E8-49F2-8F73-D509B6A02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olor Cover">
              <a:extLst>
                <a:ext uri="{FF2B5EF4-FFF2-40B4-BE49-F238E27FC236}">
                  <a16:creationId xmlns:a16="http://schemas.microsoft.com/office/drawing/2014/main" id="{8E743EB7-3A15-4D51-A603-1F3C290A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a:extLst>
              <a:ext uri="{FF2B5EF4-FFF2-40B4-BE49-F238E27FC236}">
                <a16:creationId xmlns:a16="http://schemas.microsoft.com/office/drawing/2014/main" id="{C733FE3C-12C4-4FA2-A795-87D2F6776A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53" name="Color">
              <a:extLst>
                <a:ext uri="{FF2B5EF4-FFF2-40B4-BE49-F238E27FC236}">
                  <a16:creationId xmlns:a16="http://schemas.microsoft.com/office/drawing/2014/main" id="{66F1E4BF-D491-4254-81A6-5119D1672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olor">
              <a:extLst>
                <a:ext uri="{FF2B5EF4-FFF2-40B4-BE49-F238E27FC236}">
                  <a16:creationId xmlns:a16="http://schemas.microsoft.com/office/drawing/2014/main" id="{98C6C0CF-E3BD-4627-9DDF-246EAF2D4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Coffee on white background">
            <a:extLst>
              <a:ext uri="{FF2B5EF4-FFF2-40B4-BE49-F238E27FC236}">
                <a16:creationId xmlns:a16="http://schemas.microsoft.com/office/drawing/2014/main" id="{12D7B562-5C12-F472-F3C1-8A6CB636D4CF}"/>
              </a:ext>
            </a:extLst>
          </p:cNvPr>
          <p:cNvPicPr>
            <a:picLocks noChangeAspect="1"/>
          </p:cNvPicPr>
          <p:nvPr/>
        </p:nvPicPr>
        <p:blipFill rotWithShape="1">
          <a:blip r:embed="rId2"/>
          <a:srcRect r="46376"/>
          <a:stretch/>
        </p:blipFill>
        <p:spPr>
          <a:xfrm>
            <a:off x="7082810" y="841663"/>
            <a:ext cx="4166151" cy="5185923"/>
          </a:xfrm>
          <a:prstGeom prst="rect">
            <a:avLst/>
          </a:prstGeom>
        </p:spPr>
      </p:pic>
      <p:grpSp>
        <p:nvGrpSpPr>
          <p:cNvPr id="56" name="Group 55">
            <a:extLst>
              <a:ext uri="{FF2B5EF4-FFF2-40B4-BE49-F238E27FC236}">
                <a16:creationId xmlns:a16="http://schemas.microsoft.com/office/drawing/2014/main" id="{0C2B5F12-8A82-4A59-9400-3164CBF47F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52" cy="6858000"/>
            <a:chOff x="0" y="0"/>
            <a:chExt cx="12188952" cy="6858000"/>
          </a:xfrm>
        </p:grpSpPr>
        <p:sp>
          <p:nvSpPr>
            <p:cNvPr id="57" name="Freeform: Shape 56">
              <a:extLst>
                <a:ext uri="{FF2B5EF4-FFF2-40B4-BE49-F238E27FC236}">
                  <a16:creationId xmlns:a16="http://schemas.microsoft.com/office/drawing/2014/main" id="{574BC7CB-EC69-421D-B286-57CAFE86D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82D86EA2-D090-4E0C-B153-3ECE91311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4AC29764-D054-4F76-9FE5-49811EDB6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4D9BB18B-7B57-4D1E-B87E-D2A7214F7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C0A98EF1-1185-4EFF-A3C0-25DEBE8CD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ACDA8723-DE3F-48D0-8822-0269EE207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22B072E5-03AC-4D0A-A767-43EFB55BED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DAAA550-F774-95EE-A21B-46920A2D4BB4}"/>
              </a:ext>
            </a:extLst>
          </p:cNvPr>
          <p:cNvSpPr>
            <a:spLocks noGrp="1"/>
          </p:cNvSpPr>
          <p:nvPr>
            <p:ph type="title"/>
          </p:nvPr>
        </p:nvSpPr>
        <p:spPr>
          <a:xfrm>
            <a:off x="1014984" y="819015"/>
            <a:ext cx="5821537" cy="2353362"/>
          </a:xfrm>
        </p:spPr>
        <p:txBody>
          <a:bodyPr vert="horz" lIns="91440" tIns="45720" rIns="91440" bIns="45720" rtlCol="0" anchor="b">
            <a:normAutofit/>
          </a:bodyPr>
          <a:lstStyle/>
          <a:p>
            <a:pPr marR="0"/>
            <a:r>
              <a:rPr lang="en-US" sz="4800" b="1">
                <a:solidFill>
                  <a:schemeClr val="bg1"/>
                </a:solidFill>
              </a:rPr>
              <a:t>Importance of coffee quality in the industry  </a:t>
            </a:r>
          </a:p>
        </p:txBody>
      </p:sp>
      <p:sp>
        <p:nvSpPr>
          <p:cNvPr id="3" name="Text Placeholder 2">
            <a:extLst>
              <a:ext uri="{FF2B5EF4-FFF2-40B4-BE49-F238E27FC236}">
                <a16:creationId xmlns:a16="http://schemas.microsoft.com/office/drawing/2014/main" id="{4F4327DC-3BD0-AEF9-BB40-BAC23E69D418}"/>
              </a:ext>
            </a:extLst>
          </p:cNvPr>
          <p:cNvSpPr>
            <a:spLocks noGrp="1"/>
          </p:cNvSpPr>
          <p:nvPr>
            <p:ph type="body" idx="1"/>
          </p:nvPr>
        </p:nvSpPr>
        <p:spPr>
          <a:xfrm>
            <a:off x="1014984" y="3442089"/>
            <a:ext cx="5821537" cy="2596896"/>
          </a:xfrm>
        </p:spPr>
        <p:txBody>
          <a:bodyPr vert="horz" lIns="91440" tIns="45720" rIns="91440" bIns="45720" rtlCol="0" anchor="t">
            <a:normAutofit/>
          </a:bodyPr>
          <a:lstStyle/>
          <a:p>
            <a:pPr marR="0" lvl="0"/>
            <a:r>
              <a:rPr lang="en-US" sz="1800">
                <a:solidFill>
                  <a:schemeClr val="bg1"/>
                </a:solidFill>
              </a:rPr>
              <a:t>The organization works with coffee growers, processors, roasters, and other stakeholders to improve coffee quality standards, promote sustainability, and support the development of the specialty coffee industry.</a:t>
            </a:r>
            <a:endParaRPr lang="en-US" sz="1800" b="0" i="0" u="none" strike="noStrike" baseline="0">
              <a:solidFill>
                <a:schemeClr val="bg1"/>
              </a:solidFill>
            </a:endParaRPr>
          </a:p>
        </p:txBody>
      </p:sp>
    </p:spTree>
    <p:extLst>
      <p:ext uri="{BB962C8B-B14F-4D97-AF65-F5344CB8AC3E}">
        <p14:creationId xmlns:p14="http://schemas.microsoft.com/office/powerpoint/2010/main" val="63880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1"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Coffee on white background">
            <a:extLst>
              <a:ext uri="{FF2B5EF4-FFF2-40B4-BE49-F238E27FC236}">
                <a16:creationId xmlns:a16="http://schemas.microsoft.com/office/drawing/2014/main" id="{12D7B562-5C12-F472-F3C1-8A6CB636D4CF}"/>
              </a:ext>
            </a:extLst>
          </p:cNvPr>
          <p:cNvPicPr>
            <a:picLocks noChangeAspect="1"/>
          </p:cNvPicPr>
          <p:nvPr/>
        </p:nvPicPr>
        <p:blipFill rotWithShape="1">
          <a:blip r:embed="rId2"/>
          <a:srcRect r="40599" b="-2"/>
          <a:stretch/>
        </p:blipFill>
        <p:spPr>
          <a:xfrm>
            <a:off x="7065311" y="1065276"/>
            <a:ext cx="4206885" cy="4727448"/>
          </a:xfrm>
          <a:prstGeom prst="rect">
            <a:avLst/>
          </a:prstGeom>
        </p:spPr>
      </p:pic>
      <p:grpSp>
        <p:nvGrpSpPr>
          <p:cNvPr id="24" name="Group 23">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5" name="Freeform: Shape 24">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DAAA550-F774-95EE-A21B-46920A2D4BB4}"/>
              </a:ext>
            </a:extLst>
          </p:cNvPr>
          <p:cNvSpPr>
            <a:spLocks noGrp="1"/>
          </p:cNvSpPr>
          <p:nvPr>
            <p:ph type="title"/>
          </p:nvPr>
        </p:nvSpPr>
        <p:spPr>
          <a:xfrm>
            <a:off x="786384" y="841249"/>
            <a:ext cx="5692953" cy="2587131"/>
          </a:xfrm>
        </p:spPr>
        <p:txBody>
          <a:bodyPr vert="horz" lIns="91440" tIns="45720" rIns="91440" bIns="45720" rtlCol="0" anchor="b">
            <a:normAutofit/>
          </a:bodyPr>
          <a:lstStyle/>
          <a:p>
            <a:pPr marR="0"/>
            <a:r>
              <a:rPr lang="en-US" sz="4800" b="1" kern="1200">
                <a:solidFill>
                  <a:schemeClr val="bg1"/>
                </a:solidFill>
                <a:latin typeface="+mj-lt"/>
                <a:ea typeface="+mj-ea"/>
                <a:cs typeface="+mj-cs"/>
              </a:rPr>
              <a:t>The objectives of the project </a:t>
            </a:r>
          </a:p>
        </p:txBody>
      </p:sp>
      <p:sp>
        <p:nvSpPr>
          <p:cNvPr id="3" name="Text Placeholder 2">
            <a:extLst>
              <a:ext uri="{FF2B5EF4-FFF2-40B4-BE49-F238E27FC236}">
                <a16:creationId xmlns:a16="http://schemas.microsoft.com/office/drawing/2014/main" id="{4F4327DC-3BD0-AEF9-BB40-BAC23E69D418}"/>
              </a:ext>
            </a:extLst>
          </p:cNvPr>
          <p:cNvSpPr>
            <a:spLocks noGrp="1"/>
          </p:cNvSpPr>
          <p:nvPr>
            <p:ph type="body" idx="1"/>
          </p:nvPr>
        </p:nvSpPr>
        <p:spPr>
          <a:xfrm>
            <a:off x="786383" y="3566810"/>
            <a:ext cx="5692953" cy="2651110"/>
          </a:xfrm>
        </p:spPr>
        <p:txBody>
          <a:bodyPr vert="horz" lIns="91440" tIns="45720" rIns="91440" bIns="45720" rtlCol="0" anchor="ctr">
            <a:normAutofit/>
          </a:bodyPr>
          <a:lstStyle/>
          <a:p>
            <a:pPr marR="0" lvl="0"/>
            <a:r>
              <a:rPr lang="en-US" sz="1800">
                <a:solidFill>
                  <a:schemeClr val="tx2"/>
                </a:solidFill>
              </a:rPr>
              <a:t>The primary goal of this project is to leverage the rich dataset provided by CQI to understand the factors that contribute to coffee quality. </a:t>
            </a:r>
          </a:p>
        </p:txBody>
      </p:sp>
    </p:spTree>
    <p:extLst>
      <p:ext uri="{BB962C8B-B14F-4D97-AF65-F5344CB8AC3E}">
        <p14:creationId xmlns:p14="http://schemas.microsoft.com/office/powerpoint/2010/main" val="384770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1EB7F-A810-B92A-26F9-2069A910C6F4}"/>
              </a:ext>
            </a:extLst>
          </p:cNvPr>
          <p:cNvSpPr>
            <a:spLocks noGrp="1"/>
          </p:cNvSpPr>
          <p:nvPr>
            <p:ph type="title"/>
          </p:nvPr>
        </p:nvSpPr>
        <p:spPr>
          <a:xfrm>
            <a:off x="761800" y="762001"/>
            <a:ext cx="5334197" cy="1708242"/>
          </a:xfrm>
        </p:spPr>
        <p:txBody>
          <a:bodyPr vert="horz" lIns="91440" tIns="45720" rIns="91440" bIns="45720" rtlCol="0" anchor="ctr">
            <a:normAutofit/>
          </a:bodyPr>
          <a:lstStyle/>
          <a:p>
            <a:pPr marR="0"/>
            <a:r>
              <a:rPr lang="en-US" sz="4000" b="1" i="0" u="none" strike="noStrike" baseline="0" dirty="0"/>
              <a:t> Data Overview</a:t>
            </a:r>
            <a:r>
              <a:rPr lang="en-US" sz="4000" b="0" i="0" u="none" strike="noStrike" baseline="0" dirty="0"/>
              <a:t> </a:t>
            </a:r>
          </a:p>
        </p:txBody>
      </p:sp>
      <p:sp>
        <p:nvSpPr>
          <p:cNvPr id="3" name="Text Placeholder 2">
            <a:extLst>
              <a:ext uri="{FF2B5EF4-FFF2-40B4-BE49-F238E27FC236}">
                <a16:creationId xmlns:a16="http://schemas.microsoft.com/office/drawing/2014/main" id="{FAEE450F-E3C1-70AA-A6A5-200243C52680}"/>
              </a:ext>
            </a:extLst>
          </p:cNvPr>
          <p:cNvSpPr>
            <a:spLocks noGrp="1"/>
          </p:cNvSpPr>
          <p:nvPr>
            <p:ph type="body" idx="1"/>
          </p:nvPr>
        </p:nvSpPr>
        <p:spPr>
          <a:xfrm>
            <a:off x="761800" y="2470244"/>
            <a:ext cx="5334197" cy="3769835"/>
          </a:xfrm>
        </p:spPr>
        <p:txBody>
          <a:bodyPr vert="horz" lIns="91440" tIns="45720" rIns="91440" bIns="45720" rtlCol="0" anchor="ctr">
            <a:normAutofit/>
          </a:bodyPr>
          <a:lstStyle/>
          <a:p>
            <a:pPr marR="0" lvl="0"/>
            <a:r>
              <a:rPr lang="en-US" sz="2000" dirty="0"/>
              <a:t>The data includes a range of information on coffee production, processing, and sensory evaluation. It also contains data on coffee genetics, soil types, and other factors that can affect coffee quality. </a:t>
            </a:r>
            <a:br>
              <a:rPr lang="en-US" sz="2000" dirty="0"/>
            </a:br>
            <a:endParaRPr lang="en-US" sz="2000" dirty="0"/>
          </a:p>
        </p:txBody>
      </p:sp>
      <p:pic>
        <p:nvPicPr>
          <p:cNvPr id="5" name="Picture 4" descr="Coffee beans">
            <a:extLst>
              <a:ext uri="{FF2B5EF4-FFF2-40B4-BE49-F238E27FC236}">
                <a16:creationId xmlns:a16="http://schemas.microsoft.com/office/drawing/2014/main" id="{72DA7B9C-53DF-1495-32EF-4D2A577C7656}"/>
              </a:ext>
            </a:extLst>
          </p:cNvPr>
          <p:cNvPicPr>
            <a:picLocks noChangeAspect="1"/>
          </p:cNvPicPr>
          <p:nvPr/>
        </p:nvPicPr>
        <p:blipFill rotWithShape="1">
          <a:blip r:embed="rId2"/>
          <a:srcRect l="22300" r="25864"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52221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41EB7F-A810-B92A-26F9-2069A910C6F4}"/>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marR="0"/>
            <a:r>
              <a:rPr lang="en-US" sz="4600" b="1" dirty="0"/>
              <a:t>Sensory evaluations (coffee quality scores)</a:t>
            </a:r>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AEE450F-E3C1-70AA-A6A5-200243C52680}"/>
              </a:ext>
            </a:extLst>
          </p:cNvPr>
          <p:cNvSpPr>
            <a:spLocks noGrp="1"/>
          </p:cNvSpPr>
          <p:nvPr>
            <p:ph type="body" idx="1"/>
          </p:nvPr>
        </p:nvSpPr>
        <p:spPr>
          <a:xfrm>
            <a:off x="572493" y="2071316"/>
            <a:ext cx="6713552" cy="4119172"/>
          </a:xfrm>
        </p:spPr>
        <p:txBody>
          <a:bodyPr vert="horz" lIns="91440" tIns="45720" rIns="91440" bIns="45720" rtlCol="0" anchor="t">
            <a:noAutofit/>
          </a:bodyPr>
          <a:lstStyle/>
          <a:p>
            <a:pPr marR="0" lvl="0"/>
            <a:r>
              <a:rPr lang="en-US" sz="1400" dirty="0"/>
              <a:t>Aroma: Refers to the scent or fragrance of the coffee. </a:t>
            </a:r>
          </a:p>
          <a:p>
            <a:pPr marR="0" lvl="0"/>
            <a:r>
              <a:rPr lang="en-US" sz="1400" dirty="0"/>
              <a:t>Flavor: The flavor of coffee is evaluated based on the taste, including any sweetness, bitterness, acidity, and other flavor notes. </a:t>
            </a:r>
          </a:p>
          <a:p>
            <a:pPr marR="0" lvl="0"/>
            <a:r>
              <a:rPr lang="en-US" sz="1400" dirty="0"/>
              <a:t>Aftertaste: Refers to the lingering taste that remains in the mouth after swallowing the coffee. </a:t>
            </a:r>
          </a:p>
          <a:p>
            <a:pPr marR="0" lvl="0"/>
            <a:r>
              <a:rPr lang="en-US" sz="1400" dirty="0"/>
              <a:t>Acidity: Acidity in coffee refers to the brightness or liveliness of the taste. </a:t>
            </a:r>
          </a:p>
          <a:p>
            <a:pPr marR="0" lvl="0"/>
            <a:r>
              <a:rPr lang="en-US" sz="1400" dirty="0"/>
              <a:t>Body: The body of coffee refers to the thickness or viscosity of the coffee in the mouth. </a:t>
            </a:r>
          </a:p>
          <a:p>
            <a:pPr marR="0" lvl="0"/>
            <a:r>
              <a:rPr lang="en-US" sz="1400" dirty="0"/>
              <a:t>Balance: Balance refers to how well the different flavor components of the coffee work together. </a:t>
            </a:r>
          </a:p>
          <a:p>
            <a:pPr marR="0" lvl="0"/>
            <a:r>
              <a:rPr lang="en-US" sz="1400" dirty="0"/>
              <a:t>Uniformity: Uniformity refers to the consistency of the coffee from cup to cup. </a:t>
            </a:r>
          </a:p>
          <a:p>
            <a:pPr marR="0" lvl="0"/>
            <a:r>
              <a:rPr lang="en-US" sz="1400" dirty="0"/>
              <a:t>Clean Cup: A clean cup refers to a coffee that is free of any off-flavors or defects, such as sourness, mustiness, or staleness. </a:t>
            </a:r>
          </a:p>
          <a:p>
            <a:pPr marR="0" lvl="0"/>
            <a:r>
              <a:rPr lang="en-US" sz="1400" dirty="0"/>
              <a:t>Sweetness: It can be described as caramel-like, fruity, or floral, and is a desirable quality in coffee.</a:t>
            </a:r>
          </a:p>
          <a:p>
            <a:pPr marR="0" lvl="0"/>
            <a:r>
              <a:rPr lang="en-US" sz="1400" dirty="0"/>
              <a:t>PLEASE NOTE: 'Total Cup Points' is literally the total of 10 features given above. There were some notebooks trying to predict the total cup points given these features. We know the exact function underlying the total cup points.</a:t>
            </a:r>
          </a:p>
        </p:txBody>
      </p:sp>
      <p:pic>
        <p:nvPicPr>
          <p:cNvPr id="5" name="Picture 4" descr="Coffee beans">
            <a:extLst>
              <a:ext uri="{FF2B5EF4-FFF2-40B4-BE49-F238E27FC236}">
                <a16:creationId xmlns:a16="http://schemas.microsoft.com/office/drawing/2014/main" id="{72DA7B9C-53DF-1495-32EF-4D2A577C7656}"/>
              </a:ext>
            </a:extLst>
          </p:cNvPr>
          <p:cNvPicPr>
            <a:picLocks noChangeAspect="1"/>
          </p:cNvPicPr>
          <p:nvPr/>
        </p:nvPicPr>
        <p:blipFill rotWithShape="1">
          <a:blip r:embed="rId2"/>
          <a:srcRect l="15716" r="20068" b="2"/>
          <a:stretch/>
        </p:blipFill>
        <p:spPr>
          <a:xfrm>
            <a:off x="7675658" y="2093976"/>
            <a:ext cx="3941064" cy="4096512"/>
          </a:xfrm>
          <a:prstGeom prst="rect">
            <a:avLst/>
          </a:prstGeom>
        </p:spPr>
      </p:pic>
    </p:spTree>
    <p:extLst>
      <p:ext uri="{BB962C8B-B14F-4D97-AF65-F5344CB8AC3E}">
        <p14:creationId xmlns:p14="http://schemas.microsoft.com/office/powerpoint/2010/main" val="930768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41EB7F-A810-B92A-26F9-2069A910C6F4}"/>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marR="0"/>
            <a:r>
              <a:rPr lang="en-US" sz="5600" b="1"/>
              <a:t>Defects: </a:t>
            </a:r>
          </a:p>
        </p:txBody>
      </p:sp>
      <p:sp>
        <p:nvSpPr>
          <p:cNvPr id="51" name="Oval 5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ffee beans">
            <a:extLst>
              <a:ext uri="{FF2B5EF4-FFF2-40B4-BE49-F238E27FC236}">
                <a16:creationId xmlns:a16="http://schemas.microsoft.com/office/drawing/2014/main" id="{72DA7B9C-53DF-1495-32EF-4D2A577C7656}"/>
              </a:ext>
            </a:extLst>
          </p:cNvPr>
          <p:cNvPicPr>
            <a:picLocks noChangeAspect="1"/>
          </p:cNvPicPr>
          <p:nvPr/>
        </p:nvPicPr>
        <p:blipFill rotWithShape="1">
          <a:blip r:embed="rId2"/>
          <a:srcRect l="14450" r="18799"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52"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53"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54"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5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8" name="Text Placeholder 2">
            <a:extLst>
              <a:ext uri="{FF2B5EF4-FFF2-40B4-BE49-F238E27FC236}">
                <a16:creationId xmlns:a16="http://schemas.microsoft.com/office/drawing/2014/main" id="{D6E491EA-D8E3-63AE-4140-5B51F8A3C190}"/>
              </a:ext>
            </a:extLst>
          </p:cNvPr>
          <p:cNvGraphicFramePr/>
          <p:nvPr>
            <p:extLst>
              <p:ext uri="{D42A27DB-BD31-4B8C-83A1-F6EECF244321}">
                <p14:modId xmlns:p14="http://schemas.microsoft.com/office/powerpoint/2010/main" val="1788282561"/>
              </p:ext>
            </p:extLst>
          </p:nvPr>
        </p:nvGraphicFramePr>
        <p:xfrm>
          <a:off x="6657715" y="2990818"/>
          <a:ext cx="4195673" cy="2913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095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BDAB99-CDE4-68F8-E1AD-4B0BF0526E60}"/>
              </a:ext>
            </a:extLst>
          </p:cNvPr>
          <p:cNvSpPr>
            <a:spLocks noGrp="1"/>
          </p:cNvSpPr>
          <p:nvPr>
            <p:ph type="title"/>
          </p:nvPr>
        </p:nvSpPr>
        <p:spPr>
          <a:xfrm>
            <a:off x="1371597" y="348865"/>
            <a:ext cx="10044023" cy="877729"/>
          </a:xfrm>
        </p:spPr>
        <p:txBody>
          <a:bodyPr vert="horz" lIns="91440" tIns="45720" rIns="91440" bIns="45720" rtlCol="0" anchor="ctr">
            <a:normAutofit/>
          </a:bodyPr>
          <a:lstStyle/>
          <a:p>
            <a:pPr marR="0"/>
            <a:r>
              <a:rPr lang="en-US" sz="4000" b="1" i="0" u="none" strike="noStrike" kern="1200" baseline="0">
                <a:solidFill>
                  <a:srgbClr val="FFFFFF"/>
                </a:solidFill>
                <a:latin typeface="+mj-lt"/>
                <a:ea typeface="+mj-ea"/>
                <a:cs typeface="+mj-cs"/>
              </a:rPr>
              <a:t>Key Research Questions</a:t>
            </a:r>
            <a:r>
              <a:rPr lang="en-US" sz="4000" b="0" i="0" u="none" strike="noStrike" kern="1200" baseline="0">
                <a:solidFill>
                  <a:srgbClr val="FFFFFF"/>
                </a:solidFill>
                <a:latin typeface="+mj-lt"/>
                <a:ea typeface="+mj-ea"/>
                <a:cs typeface="+mj-cs"/>
              </a:rPr>
              <a:t> </a:t>
            </a:r>
          </a:p>
        </p:txBody>
      </p:sp>
      <p:graphicFrame>
        <p:nvGraphicFramePr>
          <p:cNvPr id="5" name="Text Placeholder 2">
            <a:extLst>
              <a:ext uri="{FF2B5EF4-FFF2-40B4-BE49-F238E27FC236}">
                <a16:creationId xmlns:a16="http://schemas.microsoft.com/office/drawing/2014/main" id="{B7A463EA-105F-CFB7-AA48-0B31E17026E7}"/>
              </a:ext>
            </a:extLst>
          </p:cNvPr>
          <p:cNvGraphicFramePr/>
          <p:nvPr>
            <p:extLst>
              <p:ext uri="{D42A27DB-BD31-4B8C-83A1-F6EECF244321}">
                <p14:modId xmlns:p14="http://schemas.microsoft.com/office/powerpoint/2010/main" val="98490243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3856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F8B86-A703-ACD9-EDE9-5B38C3D88E11}"/>
              </a:ext>
            </a:extLst>
          </p:cNvPr>
          <p:cNvSpPr>
            <a:spLocks noGrp="1"/>
          </p:cNvSpPr>
          <p:nvPr>
            <p:ph type="title"/>
          </p:nvPr>
        </p:nvSpPr>
        <p:spPr>
          <a:xfrm>
            <a:off x="761803" y="350196"/>
            <a:ext cx="4646904" cy="1624520"/>
          </a:xfrm>
        </p:spPr>
        <p:txBody>
          <a:bodyPr vert="horz" lIns="91440" tIns="45720" rIns="91440" bIns="45720" rtlCol="0" anchor="ctr">
            <a:normAutofit/>
          </a:bodyPr>
          <a:lstStyle/>
          <a:p>
            <a:pPr marR="0"/>
            <a:r>
              <a:rPr lang="en-US" sz="4000" b="1" i="0" u="none" strike="noStrike" baseline="0" dirty="0"/>
              <a:t>Methodology</a:t>
            </a:r>
            <a:r>
              <a:rPr lang="en-US" sz="4000" b="0" i="0" u="none" strike="noStrike" baseline="0" dirty="0"/>
              <a:t> </a:t>
            </a:r>
          </a:p>
        </p:txBody>
      </p:sp>
      <p:sp>
        <p:nvSpPr>
          <p:cNvPr id="3" name="Text Placeholder 2">
            <a:extLst>
              <a:ext uri="{FF2B5EF4-FFF2-40B4-BE49-F238E27FC236}">
                <a16:creationId xmlns:a16="http://schemas.microsoft.com/office/drawing/2014/main" id="{F4B31E76-FC4F-101D-0D56-3719799A28D6}"/>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pPr marR="0" lvl="0"/>
            <a:r>
              <a:rPr lang="en-US" sz="2000" dirty="0"/>
              <a:t>Import the dataset into Power BI using appropriate data connectors.</a:t>
            </a:r>
          </a:p>
          <a:p>
            <a:pPr algn="l">
              <a:buFont typeface="Arial" panose="020B0604020202020204" pitchFamily="34" charset="0"/>
              <a:buChar char="•"/>
            </a:pPr>
            <a:r>
              <a:rPr lang="en-US" sz="2000" dirty="0"/>
              <a:t>Perform data cleaning tasks such as handling missing values, removing duplicates, and ensuring consistency in data formats.</a:t>
            </a:r>
          </a:p>
          <a:p>
            <a:pPr algn="l">
              <a:buFont typeface="Arial" panose="020B0604020202020204" pitchFamily="34" charset="0"/>
              <a:buChar char="•"/>
            </a:pPr>
            <a:r>
              <a:rPr lang="en-US" sz="2000" dirty="0"/>
              <a:t>Validate the integrity of the dataset to ensure accuracy in subsequent analyses.</a:t>
            </a:r>
          </a:p>
          <a:p>
            <a:pPr marR="0" lvl="0"/>
            <a:endParaRPr lang="en-US" sz="2000" b="0" i="0" u="none" strike="noStrike" baseline="0" dirty="0"/>
          </a:p>
        </p:txBody>
      </p:sp>
      <p:pic>
        <p:nvPicPr>
          <p:cNvPr id="5" name="Picture 4" descr="Magnifying glass showing decling performance">
            <a:extLst>
              <a:ext uri="{FF2B5EF4-FFF2-40B4-BE49-F238E27FC236}">
                <a16:creationId xmlns:a16="http://schemas.microsoft.com/office/drawing/2014/main" id="{FA559BE2-033C-9047-7598-135C0D5AFEE9}"/>
              </a:ext>
            </a:extLst>
          </p:cNvPr>
          <p:cNvPicPr>
            <a:picLocks noChangeAspect="1"/>
          </p:cNvPicPr>
          <p:nvPr/>
        </p:nvPicPr>
        <p:blipFill rotWithShape="1">
          <a:blip r:embed="rId3"/>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2646888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220</TotalTime>
  <Words>735</Words>
  <Application>Microsoft Office PowerPoint</Application>
  <PresentationFormat>Widescreen</PresentationFormat>
  <Paragraphs>58</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Understanding Coffee Quality with CQI Data </vt:lpstr>
      <vt:lpstr>Introduction to the Coffee Quality Institute (CQI), It was founded in 1996 and has its headquarters in California, USA.</vt:lpstr>
      <vt:lpstr>Importance of coffee quality in the industry  </vt:lpstr>
      <vt:lpstr>The objectives of the project </vt:lpstr>
      <vt:lpstr> Data Overview </vt:lpstr>
      <vt:lpstr>Sensory evaluations (coffee quality scores)</vt:lpstr>
      <vt:lpstr>Defects: </vt:lpstr>
      <vt:lpstr>Key Research Questions </vt:lpstr>
      <vt:lpstr>Methodology </vt:lpstr>
      <vt:lpstr>Key Determinants of Coffee Quality </vt:lpstr>
      <vt:lpstr>Key Determinants of Coffee Quality </vt:lpstr>
      <vt:lpstr>Correlation Analysis </vt:lpstr>
      <vt:lpstr>Correlation Analysis </vt:lpstr>
      <vt:lpstr>Trends in Defect Occurrences </vt:lpstr>
      <vt:lpstr>Trends in Defect Occurrences </vt:lpstr>
      <vt:lpstr>Influence of Variables on Total Cup Points </vt:lpstr>
      <vt:lpstr>Influence of Variables on Total Cup Points </vt:lpstr>
      <vt:lpstr>Quantitative analysis Of Dataset</vt:lpstr>
      <vt:lpstr>Coffee Quality Report</vt:lpstr>
      <vt:lpstr>Acknowledgments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Coffee Quality with CQI Data</dc:title>
  <dc:creator>anand ramavarapu</dc:creator>
  <cp:lastModifiedBy>anand ramavarapu</cp:lastModifiedBy>
  <cp:revision>2</cp:revision>
  <dcterms:created xsi:type="dcterms:W3CDTF">2024-05-01T05:45:05Z</dcterms:created>
  <dcterms:modified xsi:type="dcterms:W3CDTF">2024-05-04T09:33:26Z</dcterms:modified>
</cp:coreProperties>
</file>