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6" r:id="rId2"/>
    <p:sldId id="1851" r:id="rId3"/>
    <p:sldId id="1852" r:id="rId4"/>
    <p:sldId id="1854" r:id="rId5"/>
    <p:sldId id="1853" r:id="rId6"/>
    <p:sldId id="1856" r:id="rId7"/>
    <p:sldId id="1855" r:id="rId8"/>
    <p:sldId id="1857" r:id="rId9"/>
    <p:sldId id="1863" r:id="rId10"/>
    <p:sldId id="1858" r:id="rId11"/>
    <p:sldId id="1859" r:id="rId12"/>
    <p:sldId id="1860" r:id="rId13"/>
    <p:sldId id="1861" r:id="rId14"/>
    <p:sldId id="1862" r:id="rId15"/>
    <p:sldId id="1864" r:id="rId16"/>
    <p:sldId id="1867" r:id="rId17"/>
    <p:sldId id="1868" r:id="rId18"/>
    <p:sldId id="1871" r:id="rId19"/>
    <p:sldId id="1872" r:id="rId20"/>
    <p:sldId id="1873" r:id="rId21"/>
    <p:sldId id="1892" r:id="rId22"/>
    <p:sldId id="1891" r:id="rId23"/>
    <p:sldId id="1875" r:id="rId24"/>
    <p:sldId id="1878" r:id="rId25"/>
    <p:sldId id="1879" r:id="rId26"/>
    <p:sldId id="1880" r:id="rId27"/>
    <p:sldId id="1881" r:id="rId28"/>
    <p:sldId id="1883" r:id="rId29"/>
    <p:sldId id="1884" r:id="rId30"/>
    <p:sldId id="1885" r:id="rId31"/>
    <p:sldId id="1886" r:id="rId32"/>
    <p:sldId id="1882" r:id="rId33"/>
    <p:sldId id="1887" r:id="rId34"/>
    <p:sldId id="1890" r:id="rId35"/>
    <p:sldId id="1893" r:id="rId36"/>
    <p:sldId id="1894" r:id="rId37"/>
    <p:sldId id="1895" r:id="rId38"/>
    <p:sldId id="257" r:id="rId39"/>
    <p:sldId id="1850" r:id="rId40"/>
    <p:sldId id="1888" r:id="rId41"/>
    <p:sldId id="1865" r:id="rId42"/>
    <p:sldId id="1866" r:id="rId43"/>
    <p:sldId id="1870" r:id="rId44"/>
    <p:sldId id="1889" r:id="rId45"/>
    <p:sldId id="1877" r:id="rId46"/>
    <p:sldId id="1869" r:id="rId4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3431D-4A3C-4768-88F2-7CEDFB876B15}" v="175" dt="2018-09-22T17:57:43.459"/>
    <p1510:client id="{09E48FDA-86F0-41C0-BEDD-856401488FBD}" v="5" dt="2018-09-26T07:38:1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2165" autoAdjust="0"/>
  </p:normalViewPr>
  <p:slideViewPr>
    <p:cSldViewPr snapToGrid="0">
      <p:cViewPr varScale="1">
        <p:scale>
          <a:sx n="92" d="100"/>
          <a:sy n="92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s://github.com/openssl/openssl/blob/OpenSSL_1_0_2p/crypto/rand/rand.h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FFmpeg/FFmpeg/blob/release/4.0/configure" TargetMode="External"/><Relationship Id="rId1" Type="http://schemas.openxmlformats.org/officeDocument/2006/relationships/hyperlink" Target="https://github.com/Microsoft/vcpkg/blob/7881abfc29c916330e868118b29606cb32c51b16/ports/opencv/CONTROL" TargetMode="Externa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hyperlink" Target="https://github.com/openssl/openssl/blob/OpenSSL_1_0_2p/crypto/rand/rand.h" TargetMode="External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cpkg/blob/7881abfc29c916330e868118b29606cb32c51b16/ports/opencv/CONTROL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hyperlink" Target="https://github.com/FFmpeg/FFmpeg/blob/release/4.0/configure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401F6-41DC-421C-8A1E-6AC1A62E0B0C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3C891-2571-42C4-8447-8DE5F7EDECAB}">
      <dgm:prSet/>
      <dgm:spPr/>
      <dgm:t>
        <a:bodyPr/>
        <a:lstStyle/>
        <a:p>
          <a:r>
            <a:rPr lang="en-US" dirty="0"/>
            <a:t>Authors (you!)</a:t>
          </a:r>
        </a:p>
      </dgm:t>
    </dgm:pt>
    <dgm:pt modelId="{E029C86F-17F6-40E1-9269-88B2312BCC1C}" type="parTrans" cxnId="{D699C97E-5317-4133-9A49-B6F940223E62}">
      <dgm:prSet/>
      <dgm:spPr/>
      <dgm:t>
        <a:bodyPr/>
        <a:lstStyle/>
        <a:p>
          <a:endParaRPr lang="en-US"/>
        </a:p>
      </dgm:t>
    </dgm:pt>
    <dgm:pt modelId="{C99E7D44-4829-4392-934C-5DE0114D19AC}" type="sibTrans" cxnId="{D699C97E-5317-4133-9A49-B6F940223E62}">
      <dgm:prSet/>
      <dgm:spPr/>
      <dgm:t>
        <a:bodyPr/>
        <a:lstStyle/>
        <a:p>
          <a:endParaRPr lang="en-US"/>
        </a:p>
      </dgm:t>
    </dgm:pt>
    <dgm:pt modelId="{86C8A626-F607-4F32-8512-B7AF24936A44}">
      <dgm:prSet/>
      <dgm:spPr/>
      <dgm:t>
        <a:bodyPr/>
        <a:lstStyle/>
        <a:p>
          <a:r>
            <a:rPr lang="en-US" dirty="0"/>
            <a:t>Other Libraries</a:t>
          </a:r>
        </a:p>
      </dgm:t>
    </dgm:pt>
    <dgm:pt modelId="{D325D06E-278F-4D2A-81CB-B0066A0C56DE}" type="parTrans" cxnId="{A69A51A4-22DF-4C4E-B480-4673860E6838}">
      <dgm:prSet/>
      <dgm:spPr/>
      <dgm:t>
        <a:bodyPr/>
        <a:lstStyle/>
        <a:p>
          <a:endParaRPr lang="en-US"/>
        </a:p>
      </dgm:t>
    </dgm:pt>
    <dgm:pt modelId="{CBD99050-5E20-4D1C-A10D-52D233E7624B}" type="sibTrans" cxnId="{A69A51A4-22DF-4C4E-B480-4673860E6838}">
      <dgm:prSet/>
      <dgm:spPr/>
      <dgm:t>
        <a:bodyPr/>
        <a:lstStyle/>
        <a:p>
          <a:endParaRPr lang="en-US"/>
        </a:p>
      </dgm:t>
    </dgm:pt>
    <dgm:pt modelId="{A758A878-8EED-4FB6-A59F-D70506823980}">
      <dgm:prSet/>
      <dgm:spPr/>
      <dgm:t>
        <a:bodyPr/>
        <a:lstStyle/>
        <a:p>
          <a:r>
            <a:rPr lang="en-US" dirty="0"/>
            <a:t>Maintainers</a:t>
          </a:r>
        </a:p>
      </dgm:t>
    </dgm:pt>
    <dgm:pt modelId="{46EC6E0A-D8D4-4CF8-A751-1E7B07369B83}" type="parTrans" cxnId="{D7EDD433-D6BD-4907-A627-5E642B79AAAD}">
      <dgm:prSet/>
      <dgm:spPr/>
      <dgm:t>
        <a:bodyPr/>
        <a:lstStyle/>
        <a:p>
          <a:endParaRPr lang="en-US"/>
        </a:p>
      </dgm:t>
    </dgm:pt>
    <dgm:pt modelId="{0C8566DD-E083-4FB7-8FE2-067DE3446CE0}" type="sibTrans" cxnId="{D7EDD433-D6BD-4907-A627-5E642B79AAAD}">
      <dgm:prSet/>
      <dgm:spPr/>
      <dgm:t>
        <a:bodyPr/>
        <a:lstStyle/>
        <a:p>
          <a:endParaRPr lang="en-US"/>
        </a:p>
      </dgm:t>
    </dgm:pt>
    <dgm:pt modelId="{361E517E-3D09-4E45-9DD8-8005F4655332}">
      <dgm:prSet/>
      <dgm:spPr/>
      <dgm:t>
        <a:bodyPr/>
        <a:lstStyle/>
        <a:p>
          <a:r>
            <a:rPr lang="en-US"/>
            <a:t>Users</a:t>
          </a:r>
        </a:p>
      </dgm:t>
    </dgm:pt>
    <dgm:pt modelId="{9FF68BB2-A73E-413B-B29E-129E8511929D}" type="parTrans" cxnId="{EE7FF0C1-0E72-4290-87FE-821366BF7B13}">
      <dgm:prSet/>
      <dgm:spPr/>
      <dgm:t>
        <a:bodyPr/>
        <a:lstStyle/>
        <a:p>
          <a:endParaRPr lang="en-US"/>
        </a:p>
      </dgm:t>
    </dgm:pt>
    <dgm:pt modelId="{6164316F-97C9-4900-A06D-BA4B86688022}" type="sibTrans" cxnId="{EE7FF0C1-0E72-4290-87FE-821366BF7B13}">
      <dgm:prSet/>
      <dgm:spPr/>
      <dgm:t>
        <a:bodyPr/>
        <a:lstStyle/>
        <a:p>
          <a:endParaRPr lang="en-US"/>
        </a:p>
      </dgm:t>
    </dgm:pt>
    <dgm:pt modelId="{E7227597-E65C-4B45-BFBE-390B2E671373}" type="pres">
      <dgm:prSet presAssocID="{DF9401F6-41DC-421C-8A1E-6AC1A62E0B0C}" presName="matrix" presStyleCnt="0">
        <dgm:presLayoutVars>
          <dgm:chMax val="1"/>
          <dgm:dir/>
          <dgm:resizeHandles val="exact"/>
        </dgm:presLayoutVars>
      </dgm:prSet>
      <dgm:spPr/>
    </dgm:pt>
    <dgm:pt modelId="{E1D37D80-C890-45CA-B7ED-7C6F3F97BB51}" type="pres">
      <dgm:prSet presAssocID="{DF9401F6-41DC-421C-8A1E-6AC1A62E0B0C}" presName="diamond" presStyleLbl="bgShp" presStyleIdx="0" presStyleCnt="1"/>
      <dgm:spPr/>
    </dgm:pt>
    <dgm:pt modelId="{EF7BC74E-927A-4C22-A07D-DBF59A04AA82}" type="pres">
      <dgm:prSet presAssocID="{DF9401F6-41DC-421C-8A1E-6AC1A62E0B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E05F05-1757-49DC-A994-889D51ABDE74}" type="pres">
      <dgm:prSet presAssocID="{DF9401F6-41DC-421C-8A1E-6AC1A62E0B0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FBC022-7DD6-4D2D-85A2-F9D233EEFA46}" type="pres">
      <dgm:prSet presAssocID="{DF9401F6-41DC-421C-8A1E-6AC1A62E0B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70C9D8-0F95-43F1-8305-250A9CD1646A}" type="pres">
      <dgm:prSet presAssocID="{DF9401F6-41DC-421C-8A1E-6AC1A62E0B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7EDD433-D6BD-4907-A627-5E642B79AAAD}" srcId="{DF9401F6-41DC-421C-8A1E-6AC1A62E0B0C}" destId="{A758A878-8EED-4FB6-A59F-D70506823980}" srcOrd="2" destOrd="0" parTransId="{46EC6E0A-D8D4-4CF8-A751-1E7B07369B83}" sibTransId="{0C8566DD-E083-4FB7-8FE2-067DE3446CE0}"/>
    <dgm:cxn modelId="{9FB8D33B-2D53-43E8-B39D-9F30B2531076}" type="presOf" srcId="{361E517E-3D09-4E45-9DD8-8005F4655332}" destId="{8E70C9D8-0F95-43F1-8305-250A9CD1646A}" srcOrd="0" destOrd="0" presId="urn:microsoft.com/office/officeart/2005/8/layout/matrix3"/>
    <dgm:cxn modelId="{7ADA1B47-E3E1-43D3-A2AB-50569D5D8997}" type="presOf" srcId="{DF9401F6-41DC-421C-8A1E-6AC1A62E0B0C}" destId="{E7227597-E65C-4B45-BFBE-390B2E671373}" srcOrd="0" destOrd="0" presId="urn:microsoft.com/office/officeart/2005/8/layout/matrix3"/>
    <dgm:cxn modelId="{4D6F9F51-F21E-4816-A5C4-0DF2FC796EA2}" type="presOf" srcId="{A758A878-8EED-4FB6-A59F-D70506823980}" destId="{2EFBC022-7DD6-4D2D-85A2-F9D233EEFA46}" srcOrd="0" destOrd="0" presId="urn:microsoft.com/office/officeart/2005/8/layout/matrix3"/>
    <dgm:cxn modelId="{29120C55-0F1D-4A4C-8D12-243E6DF4D395}" type="presOf" srcId="{86C8A626-F607-4F32-8512-B7AF24936A44}" destId="{A0E05F05-1757-49DC-A994-889D51ABDE74}" srcOrd="0" destOrd="0" presId="urn:microsoft.com/office/officeart/2005/8/layout/matrix3"/>
    <dgm:cxn modelId="{C88FC878-225C-495D-A368-96E4D214FD91}" type="presOf" srcId="{2723C891-2571-42C4-8447-8DE5F7EDECAB}" destId="{EF7BC74E-927A-4C22-A07D-DBF59A04AA82}" srcOrd="0" destOrd="0" presId="urn:microsoft.com/office/officeart/2005/8/layout/matrix3"/>
    <dgm:cxn modelId="{D699C97E-5317-4133-9A49-B6F940223E62}" srcId="{DF9401F6-41DC-421C-8A1E-6AC1A62E0B0C}" destId="{2723C891-2571-42C4-8447-8DE5F7EDECAB}" srcOrd="0" destOrd="0" parTransId="{E029C86F-17F6-40E1-9269-88B2312BCC1C}" sibTransId="{C99E7D44-4829-4392-934C-5DE0114D19AC}"/>
    <dgm:cxn modelId="{A69A51A4-22DF-4C4E-B480-4673860E6838}" srcId="{DF9401F6-41DC-421C-8A1E-6AC1A62E0B0C}" destId="{86C8A626-F607-4F32-8512-B7AF24936A44}" srcOrd="1" destOrd="0" parTransId="{D325D06E-278F-4D2A-81CB-B0066A0C56DE}" sibTransId="{CBD99050-5E20-4D1C-A10D-52D233E7624B}"/>
    <dgm:cxn modelId="{EE7FF0C1-0E72-4290-87FE-821366BF7B13}" srcId="{DF9401F6-41DC-421C-8A1E-6AC1A62E0B0C}" destId="{361E517E-3D09-4E45-9DD8-8005F4655332}" srcOrd="3" destOrd="0" parTransId="{9FF68BB2-A73E-413B-B29E-129E8511929D}" sibTransId="{6164316F-97C9-4900-A06D-BA4B86688022}"/>
    <dgm:cxn modelId="{C6E42285-9E4D-4010-AA4E-B9E14C47E807}" type="presParOf" srcId="{E7227597-E65C-4B45-BFBE-390B2E671373}" destId="{E1D37D80-C890-45CA-B7ED-7C6F3F97BB51}" srcOrd="0" destOrd="0" presId="urn:microsoft.com/office/officeart/2005/8/layout/matrix3"/>
    <dgm:cxn modelId="{90C45F3A-28C1-4982-9D2C-5FD2D0FFE986}" type="presParOf" srcId="{E7227597-E65C-4B45-BFBE-390B2E671373}" destId="{EF7BC74E-927A-4C22-A07D-DBF59A04AA82}" srcOrd="1" destOrd="0" presId="urn:microsoft.com/office/officeart/2005/8/layout/matrix3"/>
    <dgm:cxn modelId="{5164B4D2-18BA-4FFF-8E65-4753A7D49E24}" type="presParOf" srcId="{E7227597-E65C-4B45-BFBE-390B2E671373}" destId="{A0E05F05-1757-49DC-A994-889D51ABDE74}" srcOrd="2" destOrd="0" presId="urn:microsoft.com/office/officeart/2005/8/layout/matrix3"/>
    <dgm:cxn modelId="{A01C06D1-2255-4E09-A281-6141AF7DA85F}" type="presParOf" srcId="{E7227597-E65C-4B45-BFBE-390B2E671373}" destId="{2EFBC022-7DD6-4D2D-85A2-F9D233EEFA46}" srcOrd="3" destOrd="0" presId="urn:microsoft.com/office/officeart/2005/8/layout/matrix3"/>
    <dgm:cxn modelId="{958EDD29-1536-4C33-947E-AD8249F34D61}" type="presParOf" srcId="{E7227597-E65C-4B45-BFBE-390B2E671373}" destId="{8E70C9D8-0F95-43F1-8305-250A9CD1646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CD205-AEEC-400B-AEE9-448C28DA32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6720384-A2A1-4C9A-AB5F-67A42582D089}">
      <dgm:prSet/>
      <dgm:spPr/>
      <dgm:t>
        <a:bodyPr/>
        <a:lstStyle/>
        <a:p>
          <a:pPr>
            <a:defRPr b="1"/>
          </a:pPr>
          <a:r>
            <a:rPr lang="en-US" dirty="0"/>
            <a:t>Don’t include `</a:t>
          </a:r>
          <a:r>
            <a:rPr lang="en-US" dirty="0" err="1"/>
            <a:t>Windows.h</a:t>
          </a:r>
          <a:r>
            <a:rPr lang="en-US" dirty="0"/>
            <a:t>` in your public headers</a:t>
          </a:r>
        </a:p>
      </dgm:t>
    </dgm:pt>
    <dgm:pt modelId="{BBD1DBE3-EAF9-4544-8060-D256664F24B6}" type="parTrans" cxnId="{435B5EA1-2A34-4A97-A649-49B9015D981B}">
      <dgm:prSet/>
      <dgm:spPr/>
      <dgm:t>
        <a:bodyPr/>
        <a:lstStyle/>
        <a:p>
          <a:endParaRPr lang="en-US"/>
        </a:p>
      </dgm:t>
    </dgm:pt>
    <dgm:pt modelId="{AA8405B6-5F92-4258-8216-7BDD1D3221BA}" type="sibTrans" cxnId="{435B5EA1-2A34-4A97-A649-49B9015D981B}">
      <dgm:prSet/>
      <dgm:spPr/>
      <dgm:t>
        <a:bodyPr/>
        <a:lstStyle/>
        <a:p>
          <a:endParaRPr lang="en-US"/>
        </a:p>
      </dgm:t>
    </dgm:pt>
    <dgm:pt modelId="{C7626943-DE4F-4FFE-84BA-94F5324CF78A}">
      <dgm:prSet/>
      <dgm:spPr/>
      <dgm:t>
        <a:bodyPr/>
        <a:lstStyle/>
        <a:p>
          <a:r>
            <a:rPr lang="en-US"/>
            <a:t>Too much macro configuration that is impossible to encapsulate (WIN32_LEAN_AND_MEAN, WINSOCK, etc)</a:t>
          </a:r>
        </a:p>
      </dgm:t>
    </dgm:pt>
    <dgm:pt modelId="{BDB24C7E-CD96-4649-8B47-5646769810F6}" type="parTrans" cxnId="{16BDA5E5-5E3C-49C8-A997-BDEA93AE8183}">
      <dgm:prSet/>
      <dgm:spPr/>
      <dgm:t>
        <a:bodyPr/>
        <a:lstStyle/>
        <a:p>
          <a:endParaRPr lang="en-US"/>
        </a:p>
      </dgm:t>
    </dgm:pt>
    <dgm:pt modelId="{3463C349-EA9E-4448-836B-D71BBCC4EC66}" type="sibTrans" cxnId="{16BDA5E5-5E3C-49C8-A997-BDEA93AE8183}">
      <dgm:prSet/>
      <dgm:spPr/>
      <dgm:t>
        <a:bodyPr/>
        <a:lstStyle/>
        <a:p>
          <a:endParaRPr lang="en-US"/>
        </a:p>
      </dgm:t>
    </dgm:pt>
    <dgm:pt modelId="{D0ADAF6C-61EB-4C50-997D-CA261753CFDF}">
      <dgm:prSet/>
      <dgm:spPr/>
      <dgm:t>
        <a:bodyPr/>
        <a:lstStyle/>
        <a:p>
          <a:pPr>
            <a:defRPr b="1"/>
          </a:pPr>
          <a:r>
            <a:rPr lang="en-US"/>
            <a:t>In the wild:</a:t>
          </a:r>
        </a:p>
      </dgm:t>
    </dgm:pt>
    <dgm:pt modelId="{3426A13D-036A-421A-8155-B67557B78DBA}" type="parTrans" cxnId="{26385AF6-00DD-43A6-A0E9-8F084195EAD7}">
      <dgm:prSet/>
      <dgm:spPr/>
      <dgm:t>
        <a:bodyPr/>
        <a:lstStyle/>
        <a:p>
          <a:endParaRPr lang="en-US"/>
        </a:p>
      </dgm:t>
    </dgm:pt>
    <dgm:pt modelId="{3CFC9D36-7325-4E8E-941C-AFD6AB4B894E}" type="sibTrans" cxnId="{26385AF6-00DD-43A6-A0E9-8F084195EAD7}">
      <dgm:prSet/>
      <dgm:spPr/>
      <dgm:t>
        <a:bodyPr/>
        <a:lstStyle/>
        <a:p>
          <a:endParaRPr lang="en-US"/>
        </a:p>
      </dgm:t>
    </dgm:pt>
    <dgm:pt modelId="{A3999AAD-0625-4A82-B81E-49A7C46E9DC7}">
      <dgm:prSet/>
      <dgm:spPr/>
      <dgm:t>
        <a:bodyPr/>
        <a:lstStyle/>
        <a:p>
          <a:r>
            <a:rPr lang="en-US" sz="1700"/>
            <a:t>OpenSSL v1.0.x pulled in `windows.h` inside `rand.h`</a:t>
          </a:r>
        </a:p>
      </dgm:t>
    </dgm:pt>
    <dgm:pt modelId="{7BDE1751-E71D-4125-86F9-8323843FF3B9}" type="parTrans" cxnId="{D7F4C4B5-5A62-4C3F-B0FF-85E7EFB08740}">
      <dgm:prSet/>
      <dgm:spPr/>
      <dgm:t>
        <a:bodyPr/>
        <a:lstStyle/>
        <a:p>
          <a:endParaRPr lang="en-US"/>
        </a:p>
      </dgm:t>
    </dgm:pt>
    <dgm:pt modelId="{6D190279-1521-47E6-AF34-AFD895EE39D3}" type="sibTrans" cxnId="{D7F4C4B5-5A62-4C3F-B0FF-85E7EFB08740}">
      <dgm:prSet/>
      <dgm:spPr/>
      <dgm:t>
        <a:bodyPr/>
        <a:lstStyle/>
        <a:p>
          <a:endParaRPr lang="en-US"/>
        </a:p>
      </dgm:t>
    </dgm:pt>
    <dgm:pt modelId="{0DB683E1-C2FE-417B-9B65-2D06872EE946}">
      <dgm:prSet custT="1"/>
      <dgm:spPr/>
      <dgm:t>
        <a:bodyPr/>
        <a:lstStyle/>
        <a:p>
          <a:r>
            <a:rPr lang="en-US" sz="1600" dirty="0">
              <a:hlinkClick xmlns:r="http://schemas.openxmlformats.org/officeDocument/2006/relationships" r:id="rId1"/>
            </a:rPr>
            <a:t>https://github.com/openssl/openssl/blob/OpenSSL_1_0_2p/crypto/rand/rand.h</a:t>
          </a:r>
          <a:endParaRPr lang="en-US" sz="1600" dirty="0"/>
        </a:p>
      </dgm:t>
    </dgm:pt>
    <dgm:pt modelId="{C7B04832-35F0-4C5A-A9E4-2077D5D911E1}" type="parTrans" cxnId="{58FE1BA2-9493-4971-AC8B-8AB612CF7064}">
      <dgm:prSet/>
      <dgm:spPr/>
      <dgm:t>
        <a:bodyPr/>
        <a:lstStyle/>
        <a:p>
          <a:endParaRPr lang="en-US"/>
        </a:p>
      </dgm:t>
    </dgm:pt>
    <dgm:pt modelId="{23E1BEC1-A187-4156-8CCE-7E9FC46E1529}" type="sibTrans" cxnId="{58FE1BA2-9493-4971-AC8B-8AB612CF7064}">
      <dgm:prSet/>
      <dgm:spPr/>
      <dgm:t>
        <a:bodyPr/>
        <a:lstStyle/>
        <a:p>
          <a:endParaRPr lang="en-US"/>
        </a:p>
      </dgm:t>
    </dgm:pt>
    <dgm:pt modelId="{F9F9A520-BA03-4B9E-B76D-7AAAACB23CE1}">
      <dgm:prSet/>
      <dgm:spPr/>
      <dgm:t>
        <a:bodyPr/>
        <a:lstStyle/>
        <a:p>
          <a:r>
            <a:rPr lang="en-US" sz="1700"/>
            <a:t>Fixed in v1.1 ⛄</a:t>
          </a:r>
        </a:p>
      </dgm:t>
    </dgm:pt>
    <dgm:pt modelId="{91525FFD-C5E0-414F-859E-D4C55B3F8542}" type="parTrans" cxnId="{CA57F64B-48EF-4367-B2E8-B24D93C97252}">
      <dgm:prSet/>
      <dgm:spPr/>
      <dgm:t>
        <a:bodyPr/>
        <a:lstStyle/>
        <a:p>
          <a:endParaRPr lang="en-US"/>
        </a:p>
      </dgm:t>
    </dgm:pt>
    <dgm:pt modelId="{DE2D5F66-9FB2-44B5-91A7-91DA1C08FCF5}" type="sibTrans" cxnId="{CA57F64B-48EF-4367-B2E8-B24D93C97252}">
      <dgm:prSet/>
      <dgm:spPr/>
      <dgm:t>
        <a:bodyPr/>
        <a:lstStyle/>
        <a:p>
          <a:endParaRPr lang="en-US"/>
        </a:p>
      </dgm:t>
    </dgm:pt>
    <dgm:pt modelId="{BE568474-4DC5-49A1-BC8C-C382E497F504}" type="pres">
      <dgm:prSet presAssocID="{C77CD205-AEEC-400B-AEE9-448C28DA3253}" presName="root" presStyleCnt="0">
        <dgm:presLayoutVars>
          <dgm:dir/>
          <dgm:resizeHandles val="exact"/>
        </dgm:presLayoutVars>
      </dgm:prSet>
      <dgm:spPr/>
    </dgm:pt>
    <dgm:pt modelId="{0A05AAF4-6CC1-43A5-BB4E-88D36F3936DF}" type="pres">
      <dgm:prSet presAssocID="{C6720384-A2A1-4C9A-AB5F-67A42582D089}" presName="compNode" presStyleCnt="0"/>
      <dgm:spPr/>
    </dgm:pt>
    <dgm:pt modelId="{8BCA72C8-1B7F-43DF-8D7A-5D90F84EEB14}" type="pres">
      <dgm:prSet presAssocID="{C6720384-A2A1-4C9A-AB5F-67A42582D08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B18D79-BB1D-4F28-A169-21739A8005D4}" type="pres">
      <dgm:prSet presAssocID="{C6720384-A2A1-4C9A-AB5F-67A42582D089}" presName="iconSpace" presStyleCnt="0"/>
      <dgm:spPr/>
    </dgm:pt>
    <dgm:pt modelId="{47191422-A59E-4352-AC54-807E78610231}" type="pres">
      <dgm:prSet presAssocID="{C6720384-A2A1-4C9A-AB5F-67A42582D089}" presName="parTx" presStyleLbl="revTx" presStyleIdx="0" presStyleCnt="4">
        <dgm:presLayoutVars>
          <dgm:chMax val="0"/>
          <dgm:chPref val="0"/>
        </dgm:presLayoutVars>
      </dgm:prSet>
      <dgm:spPr/>
    </dgm:pt>
    <dgm:pt modelId="{3F141C1F-1563-4FEF-9C0B-09DBB55FB62F}" type="pres">
      <dgm:prSet presAssocID="{C6720384-A2A1-4C9A-AB5F-67A42582D089}" presName="txSpace" presStyleCnt="0"/>
      <dgm:spPr/>
    </dgm:pt>
    <dgm:pt modelId="{41FE74A5-36E2-4AE8-A794-6E7D49B36A79}" type="pres">
      <dgm:prSet presAssocID="{C6720384-A2A1-4C9A-AB5F-67A42582D089}" presName="desTx" presStyleLbl="revTx" presStyleIdx="1" presStyleCnt="4">
        <dgm:presLayoutVars/>
      </dgm:prSet>
      <dgm:spPr/>
    </dgm:pt>
    <dgm:pt modelId="{A4CB7E0D-D386-43A0-A7FB-02B6DBF67507}" type="pres">
      <dgm:prSet presAssocID="{AA8405B6-5F92-4258-8216-7BDD1D3221BA}" presName="sibTrans" presStyleCnt="0"/>
      <dgm:spPr/>
    </dgm:pt>
    <dgm:pt modelId="{7F5B5234-0C8D-4C62-8DC3-482D4395B711}" type="pres">
      <dgm:prSet presAssocID="{D0ADAF6C-61EB-4C50-997D-CA261753CFDF}" presName="compNode" presStyleCnt="0"/>
      <dgm:spPr/>
    </dgm:pt>
    <dgm:pt modelId="{621E0963-558E-478A-89D1-147D2888B209}" type="pres">
      <dgm:prSet presAssocID="{D0ADAF6C-61EB-4C50-997D-CA261753CFDF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10F7CAA2-09E5-4BF9-944B-BF51B4AEF8CF}" type="pres">
      <dgm:prSet presAssocID="{D0ADAF6C-61EB-4C50-997D-CA261753CFDF}" presName="iconSpace" presStyleCnt="0"/>
      <dgm:spPr/>
    </dgm:pt>
    <dgm:pt modelId="{D672CE46-8A7B-4C51-B1C8-C8408C42E7A0}" type="pres">
      <dgm:prSet presAssocID="{D0ADAF6C-61EB-4C50-997D-CA261753CFDF}" presName="parTx" presStyleLbl="revTx" presStyleIdx="2" presStyleCnt="4">
        <dgm:presLayoutVars>
          <dgm:chMax val="0"/>
          <dgm:chPref val="0"/>
        </dgm:presLayoutVars>
      </dgm:prSet>
      <dgm:spPr/>
    </dgm:pt>
    <dgm:pt modelId="{E4CC1882-02F5-48DE-AD58-2961C126E71A}" type="pres">
      <dgm:prSet presAssocID="{D0ADAF6C-61EB-4C50-997D-CA261753CFDF}" presName="txSpace" presStyleCnt="0"/>
      <dgm:spPr/>
    </dgm:pt>
    <dgm:pt modelId="{B6CAEA11-D49D-4E37-BBC6-1B75A9D840D3}" type="pres">
      <dgm:prSet presAssocID="{D0ADAF6C-61EB-4C50-997D-CA261753CFDF}" presName="desTx" presStyleLbl="revTx" presStyleIdx="3" presStyleCnt="4">
        <dgm:presLayoutVars/>
      </dgm:prSet>
      <dgm:spPr/>
    </dgm:pt>
  </dgm:ptLst>
  <dgm:cxnLst>
    <dgm:cxn modelId="{11185C13-7870-403B-9CDD-E2A98365A89B}" type="presOf" srcId="{C6720384-A2A1-4C9A-AB5F-67A42582D089}" destId="{47191422-A59E-4352-AC54-807E78610231}" srcOrd="0" destOrd="0" presId="urn:microsoft.com/office/officeart/2018/2/layout/IconLabelDescriptionList"/>
    <dgm:cxn modelId="{A76B2C17-E0FA-4184-B454-473BC2CE76E7}" type="presOf" srcId="{D0ADAF6C-61EB-4C50-997D-CA261753CFDF}" destId="{D672CE46-8A7B-4C51-B1C8-C8408C42E7A0}" srcOrd="0" destOrd="0" presId="urn:microsoft.com/office/officeart/2018/2/layout/IconLabelDescriptionList"/>
    <dgm:cxn modelId="{C0F8D71C-6B46-40A8-ADD6-CB2A7A9C732E}" type="presOf" srcId="{0DB683E1-C2FE-417B-9B65-2D06872EE946}" destId="{B6CAEA11-D49D-4E37-BBC6-1B75A9D840D3}" srcOrd="0" destOrd="1" presId="urn:microsoft.com/office/officeart/2018/2/layout/IconLabelDescriptionList"/>
    <dgm:cxn modelId="{1CDEA829-0FE1-4D5D-B57F-C7087BCEE723}" type="presOf" srcId="{A3999AAD-0625-4A82-B81E-49A7C46E9DC7}" destId="{B6CAEA11-D49D-4E37-BBC6-1B75A9D840D3}" srcOrd="0" destOrd="0" presId="urn:microsoft.com/office/officeart/2018/2/layout/IconLabelDescriptionList"/>
    <dgm:cxn modelId="{C6C36D5B-9625-4B79-BD57-E8107A2FB0BD}" type="presOf" srcId="{C7626943-DE4F-4FFE-84BA-94F5324CF78A}" destId="{41FE74A5-36E2-4AE8-A794-6E7D49B36A79}" srcOrd="0" destOrd="0" presId="urn:microsoft.com/office/officeart/2018/2/layout/IconLabelDescriptionList"/>
    <dgm:cxn modelId="{CA57F64B-48EF-4367-B2E8-B24D93C97252}" srcId="{A3999AAD-0625-4A82-B81E-49A7C46E9DC7}" destId="{F9F9A520-BA03-4B9E-B76D-7AAAACB23CE1}" srcOrd="1" destOrd="0" parTransId="{91525FFD-C5E0-414F-859E-D4C55B3F8542}" sibTransId="{DE2D5F66-9FB2-44B5-91A7-91DA1C08FCF5}"/>
    <dgm:cxn modelId="{0F0C2A9C-AB7C-4EA8-BB5C-3E5B8B5D0572}" type="presOf" srcId="{F9F9A520-BA03-4B9E-B76D-7AAAACB23CE1}" destId="{B6CAEA11-D49D-4E37-BBC6-1B75A9D840D3}" srcOrd="0" destOrd="2" presId="urn:microsoft.com/office/officeart/2018/2/layout/IconLabelDescriptionList"/>
    <dgm:cxn modelId="{435B5EA1-2A34-4A97-A649-49B9015D981B}" srcId="{C77CD205-AEEC-400B-AEE9-448C28DA3253}" destId="{C6720384-A2A1-4C9A-AB5F-67A42582D089}" srcOrd="0" destOrd="0" parTransId="{BBD1DBE3-EAF9-4544-8060-D256664F24B6}" sibTransId="{AA8405B6-5F92-4258-8216-7BDD1D3221BA}"/>
    <dgm:cxn modelId="{58FE1BA2-9493-4971-AC8B-8AB612CF7064}" srcId="{A3999AAD-0625-4A82-B81E-49A7C46E9DC7}" destId="{0DB683E1-C2FE-417B-9B65-2D06872EE946}" srcOrd="0" destOrd="0" parTransId="{C7B04832-35F0-4C5A-A9E4-2077D5D911E1}" sibTransId="{23E1BEC1-A187-4156-8CCE-7E9FC46E1529}"/>
    <dgm:cxn modelId="{D7F4C4B5-5A62-4C3F-B0FF-85E7EFB08740}" srcId="{D0ADAF6C-61EB-4C50-997D-CA261753CFDF}" destId="{A3999AAD-0625-4A82-B81E-49A7C46E9DC7}" srcOrd="0" destOrd="0" parTransId="{7BDE1751-E71D-4125-86F9-8323843FF3B9}" sibTransId="{6D190279-1521-47E6-AF34-AFD895EE39D3}"/>
    <dgm:cxn modelId="{75AE9CE0-7FBD-4FDD-A83E-1D269E2E6353}" type="presOf" srcId="{C77CD205-AEEC-400B-AEE9-448C28DA3253}" destId="{BE568474-4DC5-49A1-BC8C-C382E497F504}" srcOrd="0" destOrd="0" presId="urn:microsoft.com/office/officeart/2018/2/layout/IconLabelDescriptionList"/>
    <dgm:cxn modelId="{16BDA5E5-5E3C-49C8-A997-BDEA93AE8183}" srcId="{C6720384-A2A1-4C9A-AB5F-67A42582D089}" destId="{C7626943-DE4F-4FFE-84BA-94F5324CF78A}" srcOrd="0" destOrd="0" parTransId="{BDB24C7E-CD96-4649-8B47-5646769810F6}" sibTransId="{3463C349-EA9E-4448-836B-D71BBCC4EC66}"/>
    <dgm:cxn modelId="{26385AF6-00DD-43A6-A0E9-8F084195EAD7}" srcId="{C77CD205-AEEC-400B-AEE9-448C28DA3253}" destId="{D0ADAF6C-61EB-4C50-997D-CA261753CFDF}" srcOrd="1" destOrd="0" parTransId="{3426A13D-036A-421A-8155-B67557B78DBA}" sibTransId="{3CFC9D36-7325-4E8E-941C-AFD6AB4B894E}"/>
    <dgm:cxn modelId="{C02FF339-20D8-4A8C-B4BD-10628B223EA8}" type="presParOf" srcId="{BE568474-4DC5-49A1-BC8C-C382E497F504}" destId="{0A05AAF4-6CC1-43A5-BB4E-88D36F3936DF}" srcOrd="0" destOrd="0" presId="urn:microsoft.com/office/officeart/2018/2/layout/IconLabelDescriptionList"/>
    <dgm:cxn modelId="{F1543B48-3709-48C4-A5A0-32E57F68CA2A}" type="presParOf" srcId="{0A05AAF4-6CC1-43A5-BB4E-88D36F3936DF}" destId="{8BCA72C8-1B7F-43DF-8D7A-5D90F84EEB14}" srcOrd="0" destOrd="0" presId="urn:microsoft.com/office/officeart/2018/2/layout/IconLabelDescriptionList"/>
    <dgm:cxn modelId="{A365A248-EAB9-4B94-B84F-F9C47EE350D7}" type="presParOf" srcId="{0A05AAF4-6CC1-43A5-BB4E-88D36F3936DF}" destId="{81B18D79-BB1D-4F28-A169-21739A8005D4}" srcOrd="1" destOrd="0" presId="urn:microsoft.com/office/officeart/2018/2/layout/IconLabelDescriptionList"/>
    <dgm:cxn modelId="{C5672528-7291-4ED6-B500-D268BE8C152C}" type="presParOf" srcId="{0A05AAF4-6CC1-43A5-BB4E-88D36F3936DF}" destId="{47191422-A59E-4352-AC54-807E78610231}" srcOrd="2" destOrd="0" presId="urn:microsoft.com/office/officeart/2018/2/layout/IconLabelDescriptionList"/>
    <dgm:cxn modelId="{791A2FA1-330C-41B4-AF7D-38C409DE5074}" type="presParOf" srcId="{0A05AAF4-6CC1-43A5-BB4E-88D36F3936DF}" destId="{3F141C1F-1563-4FEF-9C0B-09DBB55FB62F}" srcOrd="3" destOrd="0" presId="urn:microsoft.com/office/officeart/2018/2/layout/IconLabelDescriptionList"/>
    <dgm:cxn modelId="{3E840FAB-7D52-468A-A0F6-ADADDF33E0D4}" type="presParOf" srcId="{0A05AAF4-6CC1-43A5-BB4E-88D36F3936DF}" destId="{41FE74A5-36E2-4AE8-A794-6E7D49B36A79}" srcOrd="4" destOrd="0" presId="urn:microsoft.com/office/officeart/2018/2/layout/IconLabelDescriptionList"/>
    <dgm:cxn modelId="{19059DC3-DE96-47CF-AFB8-0CB7606BF307}" type="presParOf" srcId="{BE568474-4DC5-49A1-BC8C-C382E497F504}" destId="{A4CB7E0D-D386-43A0-A7FB-02B6DBF67507}" srcOrd="1" destOrd="0" presId="urn:microsoft.com/office/officeart/2018/2/layout/IconLabelDescriptionList"/>
    <dgm:cxn modelId="{6FD486CA-4C98-4595-B78A-DCAE46796A34}" type="presParOf" srcId="{BE568474-4DC5-49A1-BC8C-C382E497F504}" destId="{7F5B5234-0C8D-4C62-8DC3-482D4395B711}" srcOrd="2" destOrd="0" presId="urn:microsoft.com/office/officeart/2018/2/layout/IconLabelDescriptionList"/>
    <dgm:cxn modelId="{BDBF2461-A5FC-452C-943E-05177C360F82}" type="presParOf" srcId="{7F5B5234-0C8D-4C62-8DC3-482D4395B711}" destId="{621E0963-558E-478A-89D1-147D2888B209}" srcOrd="0" destOrd="0" presId="urn:microsoft.com/office/officeart/2018/2/layout/IconLabelDescriptionList"/>
    <dgm:cxn modelId="{0B803CF2-219C-449F-A9DD-12D73F455272}" type="presParOf" srcId="{7F5B5234-0C8D-4C62-8DC3-482D4395B711}" destId="{10F7CAA2-09E5-4BF9-944B-BF51B4AEF8CF}" srcOrd="1" destOrd="0" presId="urn:microsoft.com/office/officeart/2018/2/layout/IconLabelDescriptionList"/>
    <dgm:cxn modelId="{02F25CFB-44B6-420F-8A11-58EAD1022109}" type="presParOf" srcId="{7F5B5234-0C8D-4C62-8DC3-482D4395B711}" destId="{D672CE46-8A7B-4C51-B1C8-C8408C42E7A0}" srcOrd="2" destOrd="0" presId="urn:microsoft.com/office/officeart/2018/2/layout/IconLabelDescriptionList"/>
    <dgm:cxn modelId="{E577FA1D-AFD4-43FA-89E7-BD05EE998EBC}" type="presParOf" srcId="{7F5B5234-0C8D-4C62-8DC3-482D4395B711}" destId="{E4CC1882-02F5-48DE-AD58-2961C126E71A}" srcOrd="3" destOrd="0" presId="urn:microsoft.com/office/officeart/2018/2/layout/IconLabelDescriptionList"/>
    <dgm:cxn modelId="{7FBD9730-F88C-4C92-938E-DD1438CD9197}" type="presParOf" srcId="{7F5B5234-0C8D-4C62-8DC3-482D4395B711}" destId="{B6CAEA11-D49D-4E37-BBC6-1B75A9D840D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8C09F-A0D2-43F7-B2B5-0D0B3C56A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376BB63-4791-4A41-8F74-97BE8AC93B83}">
      <dgm:prSet/>
      <dgm:spPr/>
      <dgm:t>
        <a:bodyPr/>
        <a:lstStyle/>
        <a:p>
          <a:r>
            <a:rPr lang="en-US"/>
            <a:t>OpenCV v3.4.1 optionally depends on pretty much every graphics format library written before 2013</a:t>
          </a:r>
        </a:p>
      </dgm:t>
    </dgm:pt>
    <dgm:pt modelId="{DC959A66-8A90-43E6-83EC-3EC8F8F12B4C}" type="parTrans" cxnId="{1C03E7DA-3B5B-4E2C-B1E5-231E299D9043}">
      <dgm:prSet/>
      <dgm:spPr/>
      <dgm:t>
        <a:bodyPr/>
        <a:lstStyle/>
        <a:p>
          <a:endParaRPr lang="en-US"/>
        </a:p>
      </dgm:t>
    </dgm:pt>
    <dgm:pt modelId="{C7B4154C-B50C-466E-8805-FB06BAC84EA1}" type="sibTrans" cxnId="{1C03E7DA-3B5B-4E2C-B1E5-231E299D9043}">
      <dgm:prSet/>
      <dgm:spPr/>
      <dgm:t>
        <a:bodyPr/>
        <a:lstStyle/>
        <a:p>
          <a:endParaRPr lang="en-US"/>
        </a:p>
      </dgm:t>
    </dgm:pt>
    <dgm:pt modelId="{058E381B-1EAD-4EB4-A682-723C6725845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https://github.com/Microsoft/vcpkg/blob/7881abfc29c916330e868118b29606cb32c51b16/ports/opencv/CONTROL#L1-L78</a:t>
          </a:r>
          <a:endParaRPr lang="en-US"/>
        </a:p>
      </dgm:t>
    </dgm:pt>
    <dgm:pt modelId="{5C60E42F-ADBF-4DBE-830F-01CEAAB7D495}" type="parTrans" cxnId="{345A301A-6EB4-47CC-8614-F266B46F9A53}">
      <dgm:prSet/>
      <dgm:spPr/>
      <dgm:t>
        <a:bodyPr/>
        <a:lstStyle/>
        <a:p>
          <a:endParaRPr lang="en-US"/>
        </a:p>
      </dgm:t>
    </dgm:pt>
    <dgm:pt modelId="{1E9EE4A9-BB42-4EE9-A5B3-B36165766653}" type="sibTrans" cxnId="{345A301A-6EB4-47CC-8614-F266B46F9A53}">
      <dgm:prSet/>
      <dgm:spPr/>
      <dgm:t>
        <a:bodyPr/>
        <a:lstStyle/>
        <a:p>
          <a:endParaRPr lang="en-US"/>
        </a:p>
      </dgm:t>
    </dgm:pt>
    <dgm:pt modelId="{EBC20379-02CD-45F3-AF12-2C44A41725AB}">
      <dgm:prSet/>
      <dgm:spPr/>
      <dgm:t>
        <a:bodyPr/>
        <a:lstStyle/>
        <a:p>
          <a:r>
            <a:rPr lang="en-US"/>
            <a:t>FFMpeg says “Hold my beer”</a:t>
          </a:r>
        </a:p>
      </dgm:t>
    </dgm:pt>
    <dgm:pt modelId="{2857765B-4C18-4A16-B498-CFCC82D2B70B}" type="parTrans" cxnId="{D34C9C54-AB76-45F8-9330-B36043B32808}">
      <dgm:prSet/>
      <dgm:spPr/>
      <dgm:t>
        <a:bodyPr/>
        <a:lstStyle/>
        <a:p>
          <a:endParaRPr lang="en-US"/>
        </a:p>
      </dgm:t>
    </dgm:pt>
    <dgm:pt modelId="{E398B77A-DCB7-4235-83F3-AE92F2A16DFB}" type="sibTrans" cxnId="{D34C9C54-AB76-45F8-9330-B36043B32808}">
      <dgm:prSet/>
      <dgm:spPr/>
      <dgm:t>
        <a:bodyPr/>
        <a:lstStyle/>
        <a:p>
          <a:endParaRPr lang="en-US"/>
        </a:p>
      </dgm:t>
    </dgm:pt>
    <dgm:pt modelId="{DF4AA327-A79D-4B74-8A6F-2B38C802BD6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https://github.com/FFmpeg/FFmpeg/blob/release/4.0/configure#L203</a:t>
          </a:r>
          <a:endParaRPr lang="en-US" dirty="0"/>
        </a:p>
      </dgm:t>
    </dgm:pt>
    <dgm:pt modelId="{E6C6C294-0B5E-4FA7-B39E-8C0960FFE19B}" type="parTrans" cxnId="{79B8E13D-2A1F-4C1F-BC63-58D9D65AB387}">
      <dgm:prSet/>
      <dgm:spPr/>
      <dgm:t>
        <a:bodyPr/>
        <a:lstStyle/>
        <a:p>
          <a:endParaRPr lang="en-US"/>
        </a:p>
      </dgm:t>
    </dgm:pt>
    <dgm:pt modelId="{7882B5EC-7991-4B70-9EC9-488E2DDEC40F}" type="sibTrans" cxnId="{79B8E13D-2A1F-4C1F-BC63-58D9D65AB387}">
      <dgm:prSet/>
      <dgm:spPr/>
      <dgm:t>
        <a:bodyPr/>
        <a:lstStyle/>
        <a:p>
          <a:endParaRPr lang="en-US"/>
        </a:p>
      </dgm:t>
    </dgm:pt>
    <dgm:pt modelId="{84A35ED8-4F69-4B5F-8399-60A4DE611231}" type="pres">
      <dgm:prSet presAssocID="{7A98C09F-A0D2-43F7-B2B5-0D0B3C56AF5E}" presName="root" presStyleCnt="0">
        <dgm:presLayoutVars>
          <dgm:dir/>
          <dgm:resizeHandles val="exact"/>
        </dgm:presLayoutVars>
      </dgm:prSet>
      <dgm:spPr/>
    </dgm:pt>
    <dgm:pt modelId="{F2C0A275-2CD1-4B21-A1FB-A6B791D08E51}" type="pres">
      <dgm:prSet presAssocID="{9376BB63-4791-4A41-8F74-97BE8AC93B83}" presName="compNode" presStyleCnt="0"/>
      <dgm:spPr/>
    </dgm:pt>
    <dgm:pt modelId="{F0CCFCDE-B7CD-4EF7-9CE9-FE571717AE92}" type="pres">
      <dgm:prSet presAssocID="{9376BB63-4791-4A41-8F74-97BE8AC93B83}" presName="bgRect" presStyleLbl="bgShp" presStyleIdx="0" presStyleCnt="2"/>
      <dgm:spPr/>
    </dgm:pt>
    <dgm:pt modelId="{6B2F6FBC-1038-463E-9994-BBA07E18790B}" type="pres">
      <dgm:prSet presAssocID="{9376BB63-4791-4A41-8F74-97BE8AC93B83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A0FCAC36-B122-4C14-84B5-A432BE98B4A8}" type="pres">
      <dgm:prSet presAssocID="{9376BB63-4791-4A41-8F74-97BE8AC93B83}" presName="spaceRect" presStyleCnt="0"/>
      <dgm:spPr/>
    </dgm:pt>
    <dgm:pt modelId="{F01B462E-76BE-43F0-91A3-07C26F64B791}" type="pres">
      <dgm:prSet presAssocID="{9376BB63-4791-4A41-8F74-97BE8AC93B83}" presName="parTx" presStyleLbl="revTx" presStyleIdx="0" presStyleCnt="4">
        <dgm:presLayoutVars>
          <dgm:chMax val="0"/>
          <dgm:chPref val="0"/>
        </dgm:presLayoutVars>
      </dgm:prSet>
      <dgm:spPr/>
    </dgm:pt>
    <dgm:pt modelId="{BFA6A1B0-1064-44C1-9A18-F6E886E11927}" type="pres">
      <dgm:prSet presAssocID="{9376BB63-4791-4A41-8F74-97BE8AC93B83}" presName="desTx" presStyleLbl="revTx" presStyleIdx="1" presStyleCnt="4">
        <dgm:presLayoutVars/>
      </dgm:prSet>
      <dgm:spPr/>
    </dgm:pt>
    <dgm:pt modelId="{01006C76-51C3-4379-9068-969715CA6C5A}" type="pres">
      <dgm:prSet presAssocID="{C7B4154C-B50C-466E-8805-FB06BAC84EA1}" presName="sibTrans" presStyleCnt="0"/>
      <dgm:spPr/>
    </dgm:pt>
    <dgm:pt modelId="{21EA8326-BF25-4737-88F1-1F647D67FF9A}" type="pres">
      <dgm:prSet presAssocID="{EBC20379-02CD-45F3-AF12-2C44A41725AB}" presName="compNode" presStyleCnt="0"/>
      <dgm:spPr/>
    </dgm:pt>
    <dgm:pt modelId="{03A4F793-374D-493A-9880-76290C94D419}" type="pres">
      <dgm:prSet presAssocID="{EBC20379-02CD-45F3-AF12-2C44A41725AB}" presName="bgRect" presStyleLbl="bgShp" presStyleIdx="1" presStyleCnt="2"/>
      <dgm:spPr/>
    </dgm:pt>
    <dgm:pt modelId="{284C436E-8B79-4AFF-A34C-34860AE8DC03}" type="pres">
      <dgm:prSet presAssocID="{EBC20379-02CD-45F3-AF12-2C44A41725A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3E819943-582D-446C-924E-42508DA2F699}" type="pres">
      <dgm:prSet presAssocID="{EBC20379-02CD-45F3-AF12-2C44A41725AB}" presName="spaceRect" presStyleCnt="0"/>
      <dgm:spPr/>
    </dgm:pt>
    <dgm:pt modelId="{1F3DFE41-95CC-4E6A-A4AC-C46FB0ABDC2E}" type="pres">
      <dgm:prSet presAssocID="{EBC20379-02CD-45F3-AF12-2C44A41725AB}" presName="parTx" presStyleLbl="revTx" presStyleIdx="2" presStyleCnt="4">
        <dgm:presLayoutVars>
          <dgm:chMax val="0"/>
          <dgm:chPref val="0"/>
        </dgm:presLayoutVars>
      </dgm:prSet>
      <dgm:spPr/>
    </dgm:pt>
    <dgm:pt modelId="{53CE4A6F-6CE8-4EF8-8897-06EB47D409FD}" type="pres">
      <dgm:prSet presAssocID="{EBC20379-02CD-45F3-AF12-2C44A41725AB}" presName="desTx" presStyleLbl="revTx" presStyleIdx="3" presStyleCnt="4">
        <dgm:presLayoutVars/>
      </dgm:prSet>
      <dgm:spPr/>
    </dgm:pt>
  </dgm:ptLst>
  <dgm:cxnLst>
    <dgm:cxn modelId="{AB433205-8913-461D-A96E-EF47AE361B99}" type="presOf" srcId="{058E381B-1EAD-4EB4-A682-723C6725845D}" destId="{BFA6A1B0-1064-44C1-9A18-F6E886E11927}" srcOrd="0" destOrd="0" presId="urn:microsoft.com/office/officeart/2018/2/layout/IconVerticalSolidList"/>
    <dgm:cxn modelId="{345A301A-6EB4-47CC-8614-F266B46F9A53}" srcId="{9376BB63-4791-4A41-8F74-97BE8AC93B83}" destId="{058E381B-1EAD-4EB4-A682-723C6725845D}" srcOrd="0" destOrd="0" parTransId="{5C60E42F-ADBF-4DBE-830F-01CEAAB7D495}" sibTransId="{1E9EE4A9-BB42-4EE9-A5B3-B36165766653}"/>
    <dgm:cxn modelId="{B1C44E26-2B93-4B2A-953C-D95C7B015EBC}" type="presOf" srcId="{9376BB63-4791-4A41-8F74-97BE8AC93B83}" destId="{F01B462E-76BE-43F0-91A3-07C26F64B791}" srcOrd="0" destOrd="0" presId="urn:microsoft.com/office/officeart/2018/2/layout/IconVerticalSolidList"/>
    <dgm:cxn modelId="{79B8E13D-2A1F-4C1F-BC63-58D9D65AB387}" srcId="{EBC20379-02CD-45F3-AF12-2C44A41725AB}" destId="{DF4AA327-A79D-4B74-8A6F-2B38C802BD6B}" srcOrd="0" destOrd="0" parTransId="{E6C6C294-0B5E-4FA7-B39E-8C0960FFE19B}" sibTransId="{7882B5EC-7991-4B70-9EC9-488E2DDEC40F}"/>
    <dgm:cxn modelId="{D34C9C54-AB76-45F8-9330-B36043B32808}" srcId="{7A98C09F-A0D2-43F7-B2B5-0D0B3C56AF5E}" destId="{EBC20379-02CD-45F3-AF12-2C44A41725AB}" srcOrd="1" destOrd="0" parTransId="{2857765B-4C18-4A16-B498-CFCC82D2B70B}" sibTransId="{E398B77A-DCB7-4235-83F3-AE92F2A16DFB}"/>
    <dgm:cxn modelId="{8F250C78-2DE5-4F53-BDDB-D3F1883DC49C}" type="presOf" srcId="{7A98C09F-A0D2-43F7-B2B5-0D0B3C56AF5E}" destId="{84A35ED8-4F69-4B5F-8399-60A4DE611231}" srcOrd="0" destOrd="0" presId="urn:microsoft.com/office/officeart/2018/2/layout/IconVerticalSolidList"/>
    <dgm:cxn modelId="{82E9A28E-113F-4FBC-B7DD-B72838C2E1B4}" type="presOf" srcId="{DF4AA327-A79D-4B74-8A6F-2B38C802BD6B}" destId="{53CE4A6F-6CE8-4EF8-8897-06EB47D409FD}" srcOrd="0" destOrd="0" presId="urn:microsoft.com/office/officeart/2018/2/layout/IconVerticalSolidList"/>
    <dgm:cxn modelId="{887C7299-962F-402E-9DD5-39F6C6984022}" type="presOf" srcId="{EBC20379-02CD-45F3-AF12-2C44A41725AB}" destId="{1F3DFE41-95CC-4E6A-A4AC-C46FB0ABDC2E}" srcOrd="0" destOrd="0" presId="urn:microsoft.com/office/officeart/2018/2/layout/IconVerticalSolidList"/>
    <dgm:cxn modelId="{1C03E7DA-3B5B-4E2C-B1E5-231E299D9043}" srcId="{7A98C09F-A0D2-43F7-B2B5-0D0B3C56AF5E}" destId="{9376BB63-4791-4A41-8F74-97BE8AC93B83}" srcOrd="0" destOrd="0" parTransId="{DC959A66-8A90-43E6-83EC-3EC8F8F12B4C}" sibTransId="{C7B4154C-B50C-466E-8805-FB06BAC84EA1}"/>
    <dgm:cxn modelId="{6898136C-5183-4832-90AC-3058D9A40696}" type="presParOf" srcId="{84A35ED8-4F69-4B5F-8399-60A4DE611231}" destId="{F2C0A275-2CD1-4B21-A1FB-A6B791D08E51}" srcOrd="0" destOrd="0" presId="urn:microsoft.com/office/officeart/2018/2/layout/IconVerticalSolidList"/>
    <dgm:cxn modelId="{DDCFA2AD-0534-425D-BC1F-1BBCA9B2E8B4}" type="presParOf" srcId="{F2C0A275-2CD1-4B21-A1FB-A6B791D08E51}" destId="{F0CCFCDE-B7CD-4EF7-9CE9-FE571717AE92}" srcOrd="0" destOrd="0" presId="urn:microsoft.com/office/officeart/2018/2/layout/IconVerticalSolidList"/>
    <dgm:cxn modelId="{7C336E55-E271-424D-AA75-6B4856413369}" type="presParOf" srcId="{F2C0A275-2CD1-4B21-A1FB-A6B791D08E51}" destId="{6B2F6FBC-1038-463E-9994-BBA07E18790B}" srcOrd="1" destOrd="0" presId="urn:microsoft.com/office/officeart/2018/2/layout/IconVerticalSolidList"/>
    <dgm:cxn modelId="{46795AC2-EF76-4E55-A481-41C06D11393D}" type="presParOf" srcId="{F2C0A275-2CD1-4B21-A1FB-A6B791D08E51}" destId="{A0FCAC36-B122-4C14-84B5-A432BE98B4A8}" srcOrd="2" destOrd="0" presId="urn:microsoft.com/office/officeart/2018/2/layout/IconVerticalSolidList"/>
    <dgm:cxn modelId="{78A21D59-4BD5-4311-BAB1-515EB1D2B2BD}" type="presParOf" srcId="{F2C0A275-2CD1-4B21-A1FB-A6B791D08E51}" destId="{F01B462E-76BE-43F0-91A3-07C26F64B791}" srcOrd="3" destOrd="0" presId="urn:microsoft.com/office/officeart/2018/2/layout/IconVerticalSolidList"/>
    <dgm:cxn modelId="{186ED8D0-F2C2-46DD-9EB3-5AE79F128FDE}" type="presParOf" srcId="{F2C0A275-2CD1-4B21-A1FB-A6B791D08E51}" destId="{BFA6A1B0-1064-44C1-9A18-F6E886E11927}" srcOrd="4" destOrd="0" presId="urn:microsoft.com/office/officeart/2018/2/layout/IconVerticalSolidList"/>
    <dgm:cxn modelId="{CDF4F5A4-68B8-4070-B1DF-EA7FC3778547}" type="presParOf" srcId="{84A35ED8-4F69-4B5F-8399-60A4DE611231}" destId="{01006C76-51C3-4379-9068-969715CA6C5A}" srcOrd="1" destOrd="0" presId="urn:microsoft.com/office/officeart/2018/2/layout/IconVerticalSolidList"/>
    <dgm:cxn modelId="{C4FC1B6F-8865-4C85-80CF-161BAD2126CE}" type="presParOf" srcId="{84A35ED8-4F69-4B5F-8399-60A4DE611231}" destId="{21EA8326-BF25-4737-88F1-1F647D67FF9A}" srcOrd="2" destOrd="0" presId="urn:microsoft.com/office/officeart/2018/2/layout/IconVerticalSolidList"/>
    <dgm:cxn modelId="{EE08E9D6-D5CB-4022-A523-42B29BC4B467}" type="presParOf" srcId="{21EA8326-BF25-4737-88F1-1F647D67FF9A}" destId="{03A4F793-374D-493A-9880-76290C94D419}" srcOrd="0" destOrd="0" presId="urn:microsoft.com/office/officeart/2018/2/layout/IconVerticalSolidList"/>
    <dgm:cxn modelId="{42BD5EEB-8FED-4C75-80B0-931449810851}" type="presParOf" srcId="{21EA8326-BF25-4737-88F1-1F647D67FF9A}" destId="{284C436E-8B79-4AFF-A34C-34860AE8DC03}" srcOrd="1" destOrd="0" presId="urn:microsoft.com/office/officeart/2018/2/layout/IconVerticalSolidList"/>
    <dgm:cxn modelId="{AFEDDFFA-0015-4F92-8D1A-CB67A9541FBA}" type="presParOf" srcId="{21EA8326-BF25-4737-88F1-1F647D67FF9A}" destId="{3E819943-582D-446C-924E-42508DA2F699}" srcOrd="2" destOrd="0" presId="urn:microsoft.com/office/officeart/2018/2/layout/IconVerticalSolidList"/>
    <dgm:cxn modelId="{73D0FB3D-18C9-40C1-B400-EA91177F377F}" type="presParOf" srcId="{21EA8326-BF25-4737-88F1-1F647D67FF9A}" destId="{1F3DFE41-95CC-4E6A-A4AC-C46FB0ABDC2E}" srcOrd="3" destOrd="0" presId="urn:microsoft.com/office/officeart/2018/2/layout/IconVerticalSolidList"/>
    <dgm:cxn modelId="{C96B3AEB-401D-4F41-A0B4-E38683172FF6}" type="presParOf" srcId="{21EA8326-BF25-4737-88F1-1F647D67FF9A}" destId="{53CE4A6F-6CE8-4EF8-8897-06EB47D409F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7D80-C890-45CA-B7ED-7C6F3F97BB51}">
      <dsp:nvSpPr>
        <dsp:cNvPr id="0" name=""/>
        <dsp:cNvSpPr/>
      </dsp:nvSpPr>
      <dsp:spPr>
        <a:xfrm>
          <a:off x="83836" y="0"/>
          <a:ext cx="4947818" cy="494781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BC74E-927A-4C22-A07D-DBF59A04AA82}">
      <dsp:nvSpPr>
        <dsp:cNvPr id="0" name=""/>
        <dsp:cNvSpPr/>
      </dsp:nvSpPr>
      <dsp:spPr>
        <a:xfrm>
          <a:off x="553879" y="470042"/>
          <a:ext cx="1929649" cy="1929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Authors (you!)</a:t>
          </a:r>
        </a:p>
      </dsp:txBody>
      <dsp:txXfrm>
        <a:off x="648077" y="564240"/>
        <a:ext cx="1741253" cy="1741253"/>
      </dsp:txXfrm>
    </dsp:sp>
    <dsp:sp modelId="{A0E05F05-1757-49DC-A994-889D51ABDE74}">
      <dsp:nvSpPr>
        <dsp:cNvPr id="0" name=""/>
        <dsp:cNvSpPr/>
      </dsp:nvSpPr>
      <dsp:spPr>
        <a:xfrm>
          <a:off x="2631962" y="470042"/>
          <a:ext cx="1929649" cy="192964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Other Libraries</a:t>
          </a:r>
        </a:p>
      </dsp:txBody>
      <dsp:txXfrm>
        <a:off x="2726160" y="564240"/>
        <a:ext cx="1741253" cy="1741253"/>
      </dsp:txXfrm>
    </dsp:sp>
    <dsp:sp modelId="{2EFBC022-7DD6-4D2D-85A2-F9D233EEFA46}">
      <dsp:nvSpPr>
        <dsp:cNvPr id="0" name=""/>
        <dsp:cNvSpPr/>
      </dsp:nvSpPr>
      <dsp:spPr>
        <a:xfrm>
          <a:off x="553879" y="2548126"/>
          <a:ext cx="1929649" cy="192964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Maintainers</a:t>
          </a:r>
        </a:p>
      </dsp:txBody>
      <dsp:txXfrm>
        <a:off x="648077" y="2642324"/>
        <a:ext cx="1741253" cy="1741253"/>
      </dsp:txXfrm>
    </dsp:sp>
    <dsp:sp modelId="{8E70C9D8-0F95-43F1-8305-250A9CD1646A}">
      <dsp:nvSpPr>
        <dsp:cNvPr id="0" name=""/>
        <dsp:cNvSpPr/>
      </dsp:nvSpPr>
      <dsp:spPr>
        <a:xfrm>
          <a:off x="2631962" y="2548126"/>
          <a:ext cx="1929649" cy="19296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Users</a:t>
          </a:r>
        </a:p>
      </dsp:txBody>
      <dsp:txXfrm>
        <a:off x="2726160" y="2642324"/>
        <a:ext cx="1741253" cy="1741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A72C8-1B7F-43DF-8D7A-5D90F84EEB14}">
      <dsp:nvSpPr>
        <dsp:cNvPr id="0" name=""/>
        <dsp:cNvSpPr/>
      </dsp:nvSpPr>
      <dsp:spPr>
        <a:xfrm>
          <a:off x="559800" y="3145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1422-A59E-4352-AC54-807E78610231}">
      <dsp:nvSpPr>
        <dsp:cNvPr id="0" name=""/>
        <dsp:cNvSpPr/>
      </dsp:nvSpPr>
      <dsp:spPr>
        <a:xfrm>
          <a:off x="559800" y="198659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Don’t include `</a:t>
          </a:r>
          <a:r>
            <a:rPr lang="en-US" sz="2300" kern="1200" dirty="0" err="1"/>
            <a:t>Windows.h</a:t>
          </a:r>
          <a:r>
            <a:rPr lang="en-US" sz="2300" kern="1200" dirty="0"/>
            <a:t>` in your public headers</a:t>
          </a:r>
        </a:p>
      </dsp:txBody>
      <dsp:txXfrm>
        <a:off x="559800" y="1986599"/>
        <a:ext cx="4320000" cy="648000"/>
      </dsp:txXfrm>
    </dsp:sp>
    <dsp:sp modelId="{41FE74A5-36E2-4AE8-A794-6E7D49B36A79}">
      <dsp:nvSpPr>
        <dsp:cNvPr id="0" name=""/>
        <dsp:cNvSpPr/>
      </dsp:nvSpPr>
      <dsp:spPr>
        <a:xfrm>
          <a:off x="559800" y="2709044"/>
          <a:ext cx="4320000" cy="1327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 much macro configuration that is impossible to encapsulate (WIN32_LEAN_AND_MEAN, WINSOCK, etc)</a:t>
          </a:r>
        </a:p>
      </dsp:txBody>
      <dsp:txXfrm>
        <a:off x="559800" y="2709044"/>
        <a:ext cx="4320000" cy="1327751"/>
      </dsp:txXfrm>
    </dsp:sp>
    <dsp:sp modelId="{621E0963-558E-478A-89D1-147D2888B209}">
      <dsp:nvSpPr>
        <dsp:cNvPr id="0" name=""/>
        <dsp:cNvSpPr/>
      </dsp:nvSpPr>
      <dsp:spPr>
        <a:xfrm>
          <a:off x="5635800" y="3145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2CE46-8A7B-4C51-B1C8-C8408C42E7A0}">
      <dsp:nvSpPr>
        <dsp:cNvPr id="0" name=""/>
        <dsp:cNvSpPr/>
      </dsp:nvSpPr>
      <dsp:spPr>
        <a:xfrm>
          <a:off x="5635800" y="198659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 the wild:</a:t>
          </a:r>
        </a:p>
      </dsp:txBody>
      <dsp:txXfrm>
        <a:off x="5635800" y="1986599"/>
        <a:ext cx="4320000" cy="648000"/>
      </dsp:txXfrm>
    </dsp:sp>
    <dsp:sp modelId="{B6CAEA11-D49D-4E37-BBC6-1B75A9D840D3}">
      <dsp:nvSpPr>
        <dsp:cNvPr id="0" name=""/>
        <dsp:cNvSpPr/>
      </dsp:nvSpPr>
      <dsp:spPr>
        <a:xfrm>
          <a:off x="5635800" y="2709044"/>
          <a:ext cx="4320000" cy="1327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OpenSSL v1.0.x pulled in `windows.h` inside `rand.h`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5"/>
            </a:rPr>
            <a:t>https://github.com/openssl/openssl/blob/OpenSSL_1_0_2p/crypto/rand/rand.h</a:t>
          </a:r>
          <a:endParaRPr lang="en-US" sz="16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Fixed in v1.1 ⛄</a:t>
          </a:r>
        </a:p>
      </dsp:txBody>
      <dsp:txXfrm>
        <a:off x="5635800" y="2709044"/>
        <a:ext cx="4320000" cy="1327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FCDE-B7CD-4EF7-9CE9-FE571717AE92}">
      <dsp:nvSpPr>
        <dsp:cNvPr id="0" name=""/>
        <dsp:cNvSpPr/>
      </dsp:nvSpPr>
      <dsp:spPr>
        <a:xfrm>
          <a:off x="0" y="709959"/>
          <a:ext cx="10515600" cy="1302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F6FBC-1038-463E-9994-BBA07E18790B}">
      <dsp:nvSpPr>
        <dsp:cNvPr id="0" name=""/>
        <dsp:cNvSpPr/>
      </dsp:nvSpPr>
      <dsp:spPr>
        <a:xfrm>
          <a:off x="394113" y="1003101"/>
          <a:ext cx="716569" cy="716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B462E-76BE-43F0-91A3-07C26F64B791}">
      <dsp:nvSpPr>
        <dsp:cNvPr id="0" name=""/>
        <dsp:cNvSpPr/>
      </dsp:nvSpPr>
      <dsp:spPr>
        <a:xfrm>
          <a:off x="1504795" y="709959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OpenCV v3.4.1 optionally depends on pretty much every graphics format library written before 2013</a:t>
          </a:r>
        </a:p>
      </dsp:txBody>
      <dsp:txXfrm>
        <a:off x="1504795" y="709959"/>
        <a:ext cx="4732020" cy="1302853"/>
      </dsp:txXfrm>
    </dsp:sp>
    <dsp:sp modelId="{BFA6A1B0-1064-44C1-9A18-F6E886E11927}">
      <dsp:nvSpPr>
        <dsp:cNvPr id="0" name=""/>
        <dsp:cNvSpPr/>
      </dsp:nvSpPr>
      <dsp:spPr>
        <a:xfrm>
          <a:off x="6236815" y="709959"/>
          <a:ext cx="427731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https://github.com/Microsoft/vcpkg/blob/7881abfc29c916330e868118b29606cb32c51b16/ports/opencv/CONTROL#L1-L78</a:t>
          </a:r>
          <a:endParaRPr lang="en-US" sz="1100" kern="1200"/>
        </a:p>
      </dsp:txBody>
      <dsp:txXfrm>
        <a:off x="6236815" y="709959"/>
        <a:ext cx="4277313" cy="1302853"/>
      </dsp:txXfrm>
    </dsp:sp>
    <dsp:sp modelId="{03A4F793-374D-493A-9880-76290C94D419}">
      <dsp:nvSpPr>
        <dsp:cNvPr id="0" name=""/>
        <dsp:cNvSpPr/>
      </dsp:nvSpPr>
      <dsp:spPr>
        <a:xfrm>
          <a:off x="0" y="2338525"/>
          <a:ext cx="10515600" cy="1302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C436E-8B79-4AFF-A34C-34860AE8DC03}">
      <dsp:nvSpPr>
        <dsp:cNvPr id="0" name=""/>
        <dsp:cNvSpPr/>
      </dsp:nvSpPr>
      <dsp:spPr>
        <a:xfrm>
          <a:off x="394113" y="2631667"/>
          <a:ext cx="716569" cy="71656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FE41-95CC-4E6A-A4AC-C46FB0ABDC2E}">
      <dsp:nvSpPr>
        <dsp:cNvPr id="0" name=""/>
        <dsp:cNvSpPr/>
      </dsp:nvSpPr>
      <dsp:spPr>
        <a:xfrm>
          <a:off x="1504795" y="2338525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FFMpeg says “Hold my beer”</a:t>
          </a:r>
        </a:p>
      </dsp:txBody>
      <dsp:txXfrm>
        <a:off x="1504795" y="2338525"/>
        <a:ext cx="4732020" cy="1302853"/>
      </dsp:txXfrm>
    </dsp:sp>
    <dsp:sp modelId="{53CE4A6F-6CE8-4EF8-8897-06EB47D409FD}">
      <dsp:nvSpPr>
        <dsp:cNvPr id="0" name=""/>
        <dsp:cNvSpPr/>
      </dsp:nvSpPr>
      <dsp:spPr>
        <a:xfrm>
          <a:off x="6236815" y="2338525"/>
          <a:ext cx="427731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6"/>
            </a:rPr>
            <a:t>https://github.com/FFmpeg/FFmpeg/blob/release/4.0/configure#L203</a:t>
          </a:r>
          <a:endParaRPr lang="en-US" sz="1100" kern="1200" dirty="0"/>
        </a:p>
      </dsp:txBody>
      <dsp:txXfrm>
        <a:off x="6236815" y="2338525"/>
        <a:ext cx="4277313" cy="1302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953EB0-0791-43D5-A7F0-3BE55202831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BD06B7-F694-429F-9CD8-8FD860948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 not go post these as bugs!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to deal with everyone else’s buildsystems, so as long as you keep it simple it really isn’t an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major buildsystems have a way to inject toolchain information: CXXFLAGS, CXX, LDFLAGS,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Much easier to add flags than remove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about that lack of encapsulation in Header-only libs? *nudge* *nudge*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Cherry-pickable commits help a lot, even if you can’t do a full release</a:t>
            </a:r>
          </a:p>
          <a:p>
            <a:r>
              <a:rPr lang="en-US" dirty="0"/>
              <a:t>Don’t depend on things less stable than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solutions to this problem: either duplicate the APIs in your binary component instead of replacing them 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Two reasonable release models:</a:t>
            </a:r>
          </a:p>
          <a:p>
            <a:r>
              <a:rPr lang="en-US" sz="1300" dirty="0"/>
              <a:t>- Latest tag</a:t>
            </a:r>
          </a:p>
          <a:p>
            <a:r>
              <a:rPr lang="en-US" sz="1300" dirty="0"/>
              <a:t>- Rolling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win, </a:t>
            </a:r>
          </a:p>
          <a:p>
            <a:pPr marL="181240" indent="-181240">
              <a:buFontTx/>
              <a:buChar char="-"/>
            </a:pPr>
            <a:r>
              <a:rPr lang="en-US" dirty="0"/>
              <a:t>you have to complete the survey, provide contact info before Thursday morning and </a:t>
            </a:r>
          </a:p>
          <a:p>
            <a:pPr marL="181240" indent="-181240">
              <a:buFontTx/>
              <a:buChar char="-"/>
            </a:pPr>
            <a:r>
              <a:rPr lang="en-US" dirty="0"/>
              <a:t>be present at Herb’s plenary on Thursday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D06B7-F694-429F-9CD8-8FD8609485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459F-4D70-42A6-84F1-F91E7053A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999FD-A82F-452F-87B6-D9961D8A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E418-0FB8-4FC9-B7F3-3F948005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DD9A-58FC-49A8-BB5E-36DF09E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7706-56A8-4F43-AE84-0D846B1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9DF8-A728-4004-93ED-749B525C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89AF-C8BF-4125-8446-9ED82A7ED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F32A8-A619-402A-8B7C-19F55E7A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681A-3F05-4220-B0BB-385FB63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444F-0760-4030-80D0-F3F1C35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B7B1-7734-4760-9A27-E9107425B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91D4C-31B0-47BD-89F9-DFCD9613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581D-3B83-4CA2-BF66-9A3BE2B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07CF-6966-45C0-813B-44EFFE56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28AC-8C69-4270-9681-65385F0D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DE74-DBBE-4A5A-802E-E4377105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1DBA-2069-40D9-81EB-8E8BDBDB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8FED-FD3C-42D3-B760-4FA577C5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6F5B-3E25-4A91-BD06-D86E6F4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147D-7A6A-4FAB-9FB0-2287FBC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4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1B7-11E9-44A1-A389-2CC31C24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63F6-B19A-4425-A3C4-3FDA4EBA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9CCE-FD99-4E5E-B3FE-0DFAC4B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D09C-B30F-419C-8853-937BD28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D426-0A66-42D0-90CA-25F856FA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4647-71BB-4981-B429-CF0CEB01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A6BF-AFAE-4A1D-918C-7DE7C0175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9DB7-45BA-4D27-8FC2-3A094A1E7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39AF-5454-436E-B8F7-4A560282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B3A7-B1C5-4668-B899-077D954F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9F958-87F3-4216-8ECA-A1B94D26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D54-7C5D-4CAC-89B3-0834E31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035D-3528-4E54-9682-E791E747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02D8-90FC-4587-BFFE-63B95228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C2C3B-3B62-462A-BD96-16EBC02F4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4E324-35B9-4A66-8D22-0ACF4C712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D0D04-883B-425A-A9B5-0435C08C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A42B9-C689-4A0C-8D11-03DDDC41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7B7EE-D25F-4722-8946-2C895714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9D8E-5A92-4C9E-8A1D-508279D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D5424-2220-42E1-B987-5EF18848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64C8A-E6FE-4176-999A-432911A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11DB-B21E-4E3B-B411-AF96E72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15F0-1E8F-4FEE-8255-E99E96EC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67F8A-512D-45E7-AB10-62D6B6AE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B6663-5B0E-479C-A40E-BC955ACA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4516-2F2B-4376-A0EE-41B9BEB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179-6403-4D44-B87D-E731FBF5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035D-2185-44E8-ACDA-F49CDD4B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A4F08-A63D-45ED-844A-B3EF3C91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855F-F84F-475A-B6B9-27454D12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8169-801A-44A1-892F-CE7A856C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A19-8A58-4DD2-9A06-47429497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3BF30-6E13-4E49-BD06-61E1CDC55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367B9-4092-45D8-AD97-018FAB37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3DFC9-4495-4423-8BEB-9564B10F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DC8A5-C527-4B6B-8041-0C23229F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CF00-E285-477F-AD0A-014686D4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7B69B-0592-4762-951C-9B86D789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3192-7ACD-4CE1-8487-C52F4A49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128C-2EA4-441E-ABB1-B7F9C8FE1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E207-BB36-409E-9FF3-77D844FF59E6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22163-48CA-4E65-B920-955FC2156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D2AA-E29B-499F-924F-25FFCA3F6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23D2-179F-429C-9550-B33F04AF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xpat/libexpat/blob/R_2_2_6/expat/CMakeLists.txt#L34" TargetMode="External"/><Relationship Id="rId2" Type="http://schemas.openxmlformats.org/officeDocument/2006/relationships/hyperlink" Target="https://github.com/glennrp/libpng/blob/v1.6.35/CMakeLists.txt#L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iv2/exiv2/blob/f06b69fa56051204ef3b8f1379ed2a0346672d22/src/basicio.cpp#L436" TargetMode="External"/><Relationship Id="rId2" Type="http://schemas.openxmlformats.org/officeDocument/2006/relationships/hyperlink" Target="https://github.com/GNOME/libxml2/blob/bdec2183f34b37ee89ae1d330c6ad2bb4d76605f/configure.ac#L5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/blob/v2.10.6/Release/cmake/cpprest_find_websocketpp.cmake#L6-L1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colbuffers/protobuf/blob/v3.6.1/src/README.m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t/qttools/blob/5.11/src/windeployqt/main.cpp#L799-L82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ffe2/caffe2/blob/v0.8.1/CMakeLists.txt#L96-L1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seil/abseil-cpp/blob/e01d95528ea2137a4a27a88d1f57c6cb260aafed/absl/strings/string_view.h#L33-L4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seil/abseil-cpp/blob/2a62fbdedf64673f7c858bc6487bd15bcd2ca180/absl/base/config.h#L354-L36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t/qtbase/blob/c5307203f5c0b0e588cc93e70764c090dd4c2ce0/src/corelib/global/qglobal.h#L164-L18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.org/copyrigh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ohmann/json/blob/v3.0.1/README.m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/pmdk/blob/1.4.2/src/common/util.h#L287-L29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aka.ms/cppco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OME/glib/blob/2.58.1/glib/glib-init.c#L273-L29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rocksdb/blob/5.14.fb/CMakeLists.txt#L194-L21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rosima/Fast-RTPS/blob/v1.6.0/CMakeLists.tx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folly/blob/v2018.09.24.00/CMake/FollyCompilerUnix.cmake#L1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mpeg/FFmpeg/blob/efb65abedf40c0a5bc6eb76e6cf19b633a143444/configure" TargetMode="External"/><Relationship Id="rId2" Type="http://schemas.openxmlformats.org/officeDocument/2006/relationships/hyperlink" Target="https://github.com/openssl/openssl/blob/OpenSSL_1_0_2p/Config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dimov.github.io/boostdep-repo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DCDFE-22CD-42F1-96A9-7FD897CE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dirty="0">
                <a:solidFill>
                  <a:srgbClr val="000000"/>
                </a:solidFill>
              </a:rPr>
              <a:t>Don't package </a:t>
            </a:r>
            <a:r>
              <a:rPr lang="en-US" sz="3100" dirty="0">
                <a:solidFill>
                  <a:srgbClr val="000000"/>
                </a:solidFill>
                <a:cs typeface="Calibri Light"/>
              </a:rPr>
              <a:t>your libraries,</a:t>
            </a:r>
            <a:br>
              <a:rPr lang="en-US" sz="3100" dirty="0">
                <a:solidFill>
                  <a:srgbClr val="000000"/>
                </a:solidFill>
                <a:cs typeface="Calibri Light"/>
              </a:rPr>
            </a:br>
            <a:r>
              <a:rPr lang="en-US" sz="3100" dirty="0">
                <a:solidFill>
                  <a:srgbClr val="000000"/>
                </a:solidFill>
                <a:cs typeface="Calibri Light"/>
              </a:rPr>
              <a:t>write </a:t>
            </a:r>
            <a:r>
              <a:rPr lang="en-US" sz="3100" dirty="0" err="1">
                <a:solidFill>
                  <a:srgbClr val="000000"/>
                </a:solidFill>
                <a:cs typeface="Calibri Light"/>
              </a:rPr>
              <a:t>packageable</a:t>
            </a:r>
            <a:r>
              <a:rPr lang="en-US" sz="3100" dirty="0">
                <a:solidFill>
                  <a:srgbClr val="000000"/>
                </a:solidFill>
                <a:cs typeface="Calibri Light"/>
              </a:rPr>
              <a:t> libraries!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7796-176D-4552-A242-269D15B22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cs typeface="Calibri"/>
              </a:rPr>
              <a:t>Robert Schumacher</a:t>
            </a:r>
          </a:p>
          <a:p>
            <a:pPr algn="l"/>
            <a:r>
              <a:rPr lang="en-US" sz="1800" i="1" dirty="0">
                <a:solidFill>
                  <a:srgbClr val="000000"/>
                </a:solidFill>
                <a:cs typeface="Calibri"/>
              </a:rPr>
              <a:t>Microsoft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esent">
            <a:extLst>
              <a:ext uri="{FF2B5EF4-FFF2-40B4-BE49-F238E27FC236}">
                <a16:creationId xmlns:a16="http://schemas.microsoft.com/office/drawing/2014/main" id="{44014FC3-8F29-4FBB-8AF1-21474DFF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8D96-7834-4EE4-9DC2-10459BFB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your buildsystem’s standard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BA8A-50B9-49F9-A088-6A3B9074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CMake:</a:t>
            </a:r>
          </a:p>
          <a:p>
            <a:pPr lvl="1"/>
            <a:r>
              <a:rPr lang="en-US" dirty="0"/>
              <a:t>`BUILD_SHARED_LIBS`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find_package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find_dependency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Use targets instead of macros!</a:t>
            </a:r>
          </a:p>
          <a:p>
            <a:pPr lvl="1"/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Libpng v1.6.35 uses `PNG_SHARED` and `PNG_STATIC`</a:t>
            </a:r>
          </a:p>
          <a:p>
            <a:pPr lvl="2"/>
            <a:r>
              <a:rPr lang="en-US" dirty="0">
                <a:hlinkClick r:id="rId2"/>
              </a:rPr>
              <a:t>https://github.com/glennrp/libpng/blob/v1.6.35/CMakeLists.txt#L70</a:t>
            </a:r>
            <a:endParaRPr lang="en-US" dirty="0"/>
          </a:p>
          <a:p>
            <a:pPr lvl="1"/>
            <a:r>
              <a:rPr lang="en-US" dirty="0"/>
              <a:t>Expat v2.2.6 uses `</a:t>
            </a:r>
            <a:r>
              <a:rPr lang="en-US" dirty="0" err="1"/>
              <a:t>BUILD_shared</a:t>
            </a:r>
            <a:r>
              <a:rPr lang="en-US" dirty="0"/>
              <a:t>`</a:t>
            </a:r>
          </a:p>
          <a:p>
            <a:pPr lvl="2"/>
            <a:r>
              <a:rPr lang="en-US" dirty="0">
                <a:hlinkClick r:id="rId3"/>
              </a:rPr>
              <a:t>https://github.com/libexpat/libexpat/blob/R_2_2_6/expat/CMakeLists.txt#L34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6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3A41-3E68-451E-AB09-8EC75DE6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header-checks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5DDB-4BAC-4AAF-87A4-E94D24B8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highly susceptible to contamination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You see `</a:t>
            </a:r>
            <a:r>
              <a:rPr lang="en-US" dirty="0" err="1"/>
              <a:t>openssl.h</a:t>
            </a:r>
            <a:r>
              <a:rPr lang="en-US" dirty="0"/>
              <a:t>` and assume OpenSSL 1.1 is available</a:t>
            </a:r>
          </a:p>
          <a:p>
            <a:pPr lvl="2"/>
            <a:r>
              <a:rPr lang="en-US" dirty="0"/>
              <a:t>In fact, it was provided by </a:t>
            </a:r>
            <a:r>
              <a:rPr lang="en-US" dirty="0" err="1"/>
              <a:t>libressl</a:t>
            </a:r>
            <a:endParaRPr lang="en-US" dirty="0"/>
          </a:p>
          <a:p>
            <a:pPr lvl="2"/>
            <a:r>
              <a:rPr lang="en-US" dirty="0"/>
              <a:t>You try to use some </a:t>
            </a:r>
            <a:r>
              <a:rPr lang="en-US" dirty="0" err="1"/>
              <a:t>openssl</a:t>
            </a:r>
            <a:r>
              <a:rPr lang="en-US" dirty="0"/>
              <a:t>-specific thing and fail to build </a:t>
            </a:r>
          </a:p>
          <a:p>
            <a:pPr lvl="2"/>
            <a:r>
              <a:rPr lang="en-US" dirty="0"/>
              <a:t>I didn’t even want you to build with SSL anyway!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Partial support becomes poisonous</a:t>
            </a:r>
          </a:p>
          <a:p>
            <a:pPr lvl="1"/>
            <a:r>
              <a:rPr lang="en-US" dirty="0"/>
              <a:t>Nobody can provide a partial `</a:t>
            </a:r>
            <a:r>
              <a:rPr lang="en-US" dirty="0" err="1"/>
              <a:t>unistd.h</a:t>
            </a:r>
            <a:r>
              <a:rPr lang="en-US" dirty="0"/>
              <a:t>` or `sys/</a:t>
            </a:r>
            <a:r>
              <a:rPr lang="en-US" dirty="0" err="1"/>
              <a:t>mmap.h</a:t>
            </a:r>
            <a:r>
              <a:rPr lang="en-US" dirty="0"/>
              <a:t>` because your build will suddenly believe it’s on Linux instead of Windows and fail</a:t>
            </a:r>
          </a:p>
        </p:txBody>
      </p:sp>
    </p:spTree>
    <p:extLst>
      <p:ext uri="{BB962C8B-B14F-4D97-AF65-F5344CB8AC3E}">
        <p14:creationId xmlns:p14="http://schemas.microsoft.com/office/powerpoint/2010/main" val="313846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338-4734-4ABB-8BA9-16E1D3C2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not use header-checks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BF1E-9373-45C0-9FED-CBF5FD14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Libxml2 v2.9.4 checks for `</a:t>
            </a:r>
            <a:r>
              <a:rPr lang="en-US" dirty="0" err="1"/>
              <a:t>dirent.h</a:t>
            </a:r>
            <a:r>
              <a:rPr lang="en-US" dirty="0"/>
              <a:t>`, `finite()`, `</a:t>
            </a:r>
            <a:r>
              <a:rPr lang="en-US" dirty="0" err="1"/>
              <a:t>fpclass</a:t>
            </a:r>
            <a:r>
              <a:rPr lang="en-US" dirty="0"/>
              <a:t>()`, `</a:t>
            </a:r>
            <a:r>
              <a:rPr lang="en-US" dirty="0" err="1"/>
              <a:t>fp_class</a:t>
            </a:r>
            <a:r>
              <a:rPr lang="en-US" dirty="0"/>
              <a:t>()`, `</a:t>
            </a:r>
            <a:r>
              <a:rPr lang="en-US" dirty="0" err="1"/>
              <a:t>isnand</a:t>
            </a:r>
            <a:r>
              <a:rPr lang="en-US" dirty="0"/>
              <a:t>()` then does nothing with them</a:t>
            </a:r>
          </a:p>
          <a:p>
            <a:pPr lvl="1"/>
            <a:r>
              <a:rPr lang="en-US" dirty="0">
                <a:hlinkClick r:id="rId2"/>
              </a:rPr>
              <a:t>https://github.com/GNOME/libxml2/blob/bdec2183f34b37ee89ae1d330c6ad2bb4d76605f/configure.ac#L561</a:t>
            </a:r>
            <a:endParaRPr lang="en-US" dirty="0"/>
          </a:p>
          <a:p>
            <a:pPr lvl="1"/>
            <a:r>
              <a:rPr lang="en-US" dirty="0"/>
              <a:t>Fixed in latest master 👏</a:t>
            </a:r>
          </a:p>
          <a:p>
            <a:endParaRPr lang="en-US" dirty="0"/>
          </a:p>
          <a:p>
            <a:r>
              <a:rPr lang="en-US" dirty="0"/>
              <a:t>Exiv2 2018-09-18 checks for `</a:t>
            </a:r>
            <a:r>
              <a:rPr lang="en-US" dirty="0" err="1"/>
              <a:t>mmap</a:t>
            </a:r>
            <a:r>
              <a:rPr lang="en-US" dirty="0"/>
              <a:t>()` and, if found, uses it on Windows and fails</a:t>
            </a:r>
          </a:p>
          <a:p>
            <a:pPr lvl="1"/>
            <a:r>
              <a:rPr lang="en-US" dirty="0">
                <a:hlinkClick r:id="rId3"/>
              </a:rPr>
              <a:t>https://github.com/Exiv2/exiv2/blob/f06b69fa56051204ef3b8f1379ed2a0346672d22/src/basicio.cpp#L436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8444-4F2D-4889-A45E-EA9DAE0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not “detect” different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F72F-17A0-4491-A380-D6F0165F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 the builder options to require that a setting is ON or OFF</a:t>
            </a:r>
          </a:p>
          <a:p>
            <a:r>
              <a:rPr lang="en-US" dirty="0"/>
              <a:t>Respect those settings – don’t undermine them</a:t>
            </a:r>
          </a:p>
          <a:p>
            <a:pPr lvl="1"/>
            <a:r>
              <a:rPr lang="en-US" dirty="0"/>
              <a:t>CMake note: every use of `</a:t>
            </a:r>
            <a:r>
              <a:rPr lang="en-US" dirty="0" err="1"/>
              <a:t>find_package</a:t>
            </a:r>
            <a:r>
              <a:rPr lang="en-US" dirty="0"/>
              <a:t>()` without `REQUIRED` is suspect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Cpprestsdk v2.10.6 uses an old, embedded copy of </a:t>
            </a:r>
            <a:r>
              <a:rPr lang="en-US" dirty="0" err="1"/>
              <a:t>websocketspp</a:t>
            </a:r>
            <a:r>
              <a:rPr lang="en-US" dirty="0"/>
              <a:t> if `</a:t>
            </a:r>
            <a:r>
              <a:rPr lang="en-US" dirty="0" err="1"/>
              <a:t>find_package</a:t>
            </a:r>
            <a:r>
              <a:rPr lang="en-US" dirty="0"/>
              <a:t>()` quietly fails</a:t>
            </a:r>
          </a:p>
          <a:p>
            <a:pPr lvl="2"/>
            <a:r>
              <a:rPr lang="en-US" dirty="0">
                <a:hlinkClick r:id="rId2"/>
              </a:rPr>
              <a:t>https://github.com/Microsoft/cpprestsdk/blob/v2.10.6/Release/cmake/cpprest_find_websocketpp.cmake#L6-L13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i="1" dirty="0"/>
              <a:t>Remember: The maintainer will make mistakes! Don’t leave spikes in pits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90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C09DA-ECEE-4A1F-A6C5-5E87E269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Don’t depend on having a host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2110-A21A-4064-BBA8-F2EC4B54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Most common offender: building code generators during the build</a:t>
            </a:r>
          </a:p>
          <a:p>
            <a:r>
              <a:rPr lang="en-US" sz="2200" dirty="0">
                <a:solidFill>
                  <a:srgbClr val="000000"/>
                </a:solidFill>
              </a:rPr>
              <a:t>If you must depend on the host, have separate build stages that can be packaged independently and imported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In the wild: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See previous custom buildsystems – several are built during their parent builds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Protobuf v3.6.1 does this perfectly with `--with-</a:t>
            </a:r>
            <a:r>
              <a:rPr lang="en-US" sz="2200" dirty="0" err="1">
                <a:solidFill>
                  <a:srgbClr val="000000"/>
                </a:solidFill>
              </a:rPr>
              <a:t>protoc</a:t>
            </a:r>
            <a:r>
              <a:rPr lang="en-US" sz="2200" dirty="0">
                <a:solidFill>
                  <a:srgbClr val="000000"/>
                </a:solidFill>
              </a:rPr>
              <a:t>=` 🌟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hlinkClick r:id="rId4"/>
              </a:rPr>
              <a:t>https://github.com/protocolbuffers/protobuf/blob/v3.6.1/src/README.md</a:t>
            </a:r>
            <a:endParaRPr lang="en-US" sz="1600" dirty="0">
              <a:solidFill>
                <a:srgbClr val="000000"/>
              </a:solidFill>
            </a:endParaRPr>
          </a:p>
          <a:p>
            <a:pPr lvl="2"/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4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8D799-4371-454F-8D6E-AEC83B8F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Don’t hardcode a single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2567-2B92-49A2-9026-73DF06D1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This includes the `</a:t>
            </a:r>
            <a:r>
              <a:rPr lang="en-US" sz="2400" dirty="0" err="1">
                <a:solidFill>
                  <a:srgbClr val="000000"/>
                </a:solidFill>
              </a:rPr>
              <a:t>ThirdParty</a:t>
            </a:r>
            <a:r>
              <a:rPr lang="en-US" sz="2400" dirty="0">
                <a:solidFill>
                  <a:srgbClr val="000000"/>
                </a:solidFill>
              </a:rPr>
              <a:t>/` “package manager”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All package managers need to intercept your dependencies to handle ODR, updates, security, consistency, and more</a:t>
            </a:r>
          </a:p>
          <a:p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Hardcoding any particular package manager makes this </a:t>
            </a:r>
            <a:r>
              <a:rPr lang="en-US" sz="2400" i="1" dirty="0">
                <a:solidFill>
                  <a:srgbClr val="000000"/>
                </a:solidFill>
                <a:sym typeface="Wingdings" panose="05000000000000000000" pitchFamily="2" charset="2"/>
              </a:rPr>
              <a:t>much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more difficult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5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FAD9-1AA5-48DA-9A1C-FD535DFC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runtime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5B69-F70B-407B-82DD-82C37699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always imply custom build and deployment logic </a:t>
            </a:r>
            <a:r>
              <a:rPr lang="en-US" i="1" dirty="0"/>
              <a:t>in all consuming projects</a:t>
            </a:r>
            <a:r>
              <a:rPr lang="en-US" dirty="0"/>
              <a:t> that is extremely difficult and fragile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Qt5 (when dynamic linking) has many plugin folders which need to be handled with extreme special casing (see: `</a:t>
            </a:r>
            <a:r>
              <a:rPr lang="en-US" dirty="0" err="1"/>
              <a:t>windeployqt</a:t>
            </a:r>
            <a:r>
              <a:rPr lang="en-US" dirty="0"/>
              <a:t>`)</a:t>
            </a:r>
          </a:p>
          <a:p>
            <a:pPr lvl="2"/>
            <a:r>
              <a:rPr lang="en-US" sz="1600" dirty="0">
                <a:hlinkClick r:id="rId2"/>
              </a:rPr>
              <a:t>https://github.com/qt/qttools/blob/5.11/src/windeployqt/main.cpp#L799-L828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AF38-32D2-402D-BB46-FF777570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muck with compiler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03FA-40BC-4F23-A6CD-1AED8C42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CMake: `CMAKE_CXX_FLAGS`</a:t>
            </a:r>
          </a:p>
          <a:p>
            <a:r>
              <a:rPr lang="en-US"/>
              <a:t>Add an escape hatch if you must</a:t>
            </a:r>
          </a:p>
          <a:p>
            <a:endParaRPr lang="en-US"/>
          </a:p>
          <a:p>
            <a:r>
              <a:rPr lang="en-US"/>
              <a:t>In the wild:</a:t>
            </a:r>
          </a:p>
          <a:p>
            <a:pPr lvl="1"/>
            <a:r>
              <a:rPr lang="en-US"/>
              <a:t>Caffe2 v0.8.1 forces `/MT` instead of `/MD` when building static libs on MSVC</a:t>
            </a:r>
          </a:p>
          <a:p>
            <a:pPr lvl="2"/>
            <a:r>
              <a:rPr lang="en-US">
                <a:hlinkClick r:id="rId3"/>
              </a:rPr>
              <a:t>https://github.com/caffe2/caffe2/blob/v0.8.1/CMakeLists.txt#L96-L105</a:t>
            </a:r>
            <a:endParaRPr lang="en-US"/>
          </a:p>
          <a:p>
            <a:pPr lvl="2"/>
            <a:r>
              <a:rPr lang="en-US"/>
              <a:t>Fixed in master! 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2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2BF762F-F221-40C8-8B11-5E78C5DA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Dependencies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4C2B7-ED1B-47A5-AD74-3491AAC7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Danger">
            <a:extLst>
              <a:ext uri="{FF2B5EF4-FFF2-40B4-BE49-F238E27FC236}">
                <a16:creationId xmlns:a16="http://schemas.microsoft.com/office/drawing/2014/main" id="{0DBF4025-9F73-47C2-AA8B-797AEFDE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15D5-C543-41F7-9DF3-3929959F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Don’t have them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8725-78CB-4E59-8D91-E801BE15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4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F606-5DA9-4526-968E-642A50DF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Foreword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0970-75CE-4DF3-A4C9-602E3203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This talk will be presented entirely from a packaging and maintainer viewpoint</a:t>
            </a:r>
          </a:p>
          <a:p>
            <a:r>
              <a:rPr lang="en-US" dirty="0">
                <a:cs typeface="Calibri"/>
              </a:rPr>
              <a:t>Every point presented has other tradeoffs that need to be evaluated for your project</a:t>
            </a:r>
          </a:p>
          <a:p>
            <a:r>
              <a:rPr lang="en-US" dirty="0">
                <a:cs typeface="Calibri"/>
              </a:rPr>
              <a:t>My objective is that you will be better engineers by being aware of the packaging implications of your design decisions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628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256C44-ACD2-45C1-99A2-745E5AFE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Hide dependencies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92273AE-416B-4B3C-8CFA-AF37BA883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798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8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B6FD-9DC1-4086-AC0F-0213188D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 not have optional dependencies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9242-6835-48E0-8AC1-5270650C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 optional features as separate libraries with separate builds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 user doesn’t always know what they want; rebuilding everything every time they change their mind is awful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2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AE8C-4E54-4CD1-848C-81704C4D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 not have optional dependencies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B0A9-62EE-4F66-81A8-C0366D9F0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7452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03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202-37C1-49E8-9DB8-B2C49D6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Adopt newer dependencies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A333-336C-4CEF-98CF-43A8197F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use Boost, you should be on 1.68 right now</a:t>
            </a:r>
          </a:p>
          <a:p>
            <a:endParaRPr lang="en-US" dirty="0"/>
          </a:p>
          <a:p>
            <a:r>
              <a:rPr lang="en-US" dirty="0"/>
              <a:t>If your dependency releases once a year</a:t>
            </a:r>
          </a:p>
          <a:p>
            <a:pPr lvl="1"/>
            <a:r>
              <a:rPr lang="en-US" dirty="0"/>
              <a:t>You take 6mo to adopt it</a:t>
            </a:r>
          </a:p>
          <a:p>
            <a:pPr lvl="2"/>
            <a:r>
              <a:rPr lang="en-US" dirty="0"/>
              <a:t>Someone else takes 3mo to adopt you</a:t>
            </a:r>
          </a:p>
          <a:p>
            <a:pPr lvl="3"/>
            <a:r>
              <a:rPr lang="en-US" dirty="0"/>
              <a:t>Someone else 1.5mo to adopt that</a:t>
            </a:r>
          </a:p>
          <a:p>
            <a:pPr lvl="4"/>
            <a:r>
              <a:rPr lang="en-US" dirty="0"/>
              <a:t>Someone else …</a:t>
            </a:r>
          </a:p>
          <a:p>
            <a:r>
              <a:rPr lang="en-US" dirty="0"/>
              <a:t>Users can use N-1 just barely before N is released.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We must move faster.</a:t>
            </a:r>
          </a:p>
        </p:txBody>
      </p:sp>
    </p:spTree>
    <p:extLst>
      <p:ext uri="{BB962C8B-B14F-4D97-AF65-F5344CB8AC3E}">
        <p14:creationId xmlns:p14="http://schemas.microsoft.com/office/powerpoint/2010/main" val="106669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02102-4000-4765-9795-6E9D1978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ABI, API &amp; Support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DD264-5517-4642-AF98-CC6387E89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447AD2E6-1A75-4BA2-9D44-6F003A54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9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14E0-7DF4-4252-8CB0-1ED4A06C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replace APIs when using C++17 vs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BBB2-4D13-4490-927E-C5D4F5F4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all major compilers and STLs, newer standards are additive and compatible</a:t>
            </a:r>
          </a:p>
          <a:p>
            <a:r>
              <a:rPr lang="en-US" dirty="0"/>
              <a:t>We do this to make it easy for users to upgrade their code incrementally</a:t>
            </a:r>
          </a:p>
          <a:p>
            <a:r>
              <a:rPr lang="en-US" dirty="0"/>
              <a:t>This means that you need one binary that can serve </a:t>
            </a:r>
            <a:r>
              <a:rPr lang="en-US" i="1" dirty="0"/>
              <a:t>both</a:t>
            </a:r>
            <a:r>
              <a:rPr lang="en-US" dirty="0"/>
              <a:t> versions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Note: only applies if you support both C++14 and C++17.</a:t>
            </a:r>
          </a:p>
        </p:txBody>
      </p:sp>
    </p:spTree>
    <p:extLst>
      <p:ext uri="{BB962C8B-B14F-4D97-AF65-F5344CB8AC3E}">
        <p14:creationId xmlns:p14="http://schemas.microsoft.com/office/powerpoint/2010/main" val="130147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B332-B39D-4970-B4DE-552E06E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replace APIs when using C++17 vs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F116-2552-4EB2-A290-CA234E64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commonly, this is broken by optional </a:t>
            </a:r>
            <a:r>
              <a:rPr lang="en-US" dirty="0" err="1"/>
              <a:t>polyfills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Abseil provides a custom `</a:t>
            </a:r>
            <a:r>
              <a:rPr lang="en-US" dirty="0" err="1"/>
              <a:t>absl</a:t>
            </a:r>
            <a:r>
              <a:rPr lang="en-US" dirty="0"/>
              <a:t>::</a:t>
            </a:r>
            <a:r>
              <a:rPr lang="en-US" dirty="0" err="1"/>
              <a:t>string_view</a:t>
            </a:r>
            <a:r>
              <a:rPr lang="en-US" dirty="0"/>
              <a:t>` or typedefs `std::</a:t>
            </a:r>
            <a:r>
              <a:rPr lang="en-US" dirty="0" err="1"/>
              <a:t>string_view</a:t>
            </a:r>
            <a:r>
              <a:rPr lang="en-US" dirty="0"/>
              <a:t>` based on the </a:t>
            </a:r>
            <a:r>
              <a:rPr lang="en-US" dirty="0" err="1"/>
              <a:t>c++</a:t>
            </a:r>
            <a:r>
              <a:rPr lang="en-US" dirty="0"/>
              <a:t> standards level</a:t>
            </a:r>
          </a:p>
          <a:p>
            <a:pPr lvl="2"/>
            <a:r>
              <a:rPr lang="en-US" sz="1800" dirty="0">
                <a:hlinkClick r:id="rId3"/>
              </a:rPr>
              <a:t>https://github.com/abseil/abseil-cpp/blob/e01d95528ea2137a4a27a88d1f57c6cb260aafed/absl/strings/string_view.h#L33-L41</a:t>
            </a:r>
            <a:endParaRPr lang="en-US" sz="1800" dirty="0"/>
          </a:p>
          <a:p>
            <a:pPr lvl="2"/>
            <a:r>
              <a:rPr lang="en-US" sz="1800" dirty="0">
                <a:hlinkClick r:id="rId4"/>
              </a:rPr>
              <a:t>https://github.com/abseil/abseil-cpp/blob/2a62fbdedf64673f7c858bc6487bd15bcd2ca180/absl/base/config.h#L354-L365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1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B2B-9C5B-4E68-A300-21026856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 about ABI; worry about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B68C-06BE-4111-B6B5-2AB9ABDA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breaking source compatibility and provide migration guidance if you do</a:t>
            </a:r>
          </a:p>
          <a:p>
            <a:pPr lvl="1"/>
            <a:r>
              <a:rPr lang="en-US" dirty="0"/>
              <a:t>Ideally in a way that can be applied by someone who isn’t familiar with either codebase</a:t>
            </a:r>
          </a:p>
          <a:p>
            <a:endParaRPr lang="en-US" dirty="0"/>
          </a:p>
          <a:p>
            <a:r>
              <a:rPr lang="en-US" dirty="0"/>
              <a:t>If you must maintain ABI compatibility</a:t>
            </a:r>
          </a:p>
          <a:p>
            <a:pPr lvl="1"/>
            <a:r>
              <a:rPr lang="en-US" dirty="0"/>
              <a:t>Your public binary interface should be C</a:t>
            </a:r>
          </a:p>
          <a:p>
            <a:pPr lvl="1"/>
            <a:r>
              <a:rPr lang="en-US" dirty="0"/>
              <a:t>You should use caller-allocated memory</a:t>
            </a:r>
          </a:p>
          <a:p>
            <a:pPr lvl="1"/>
            <a:r>
              <a:rPr lang="en-US" dirty="0"/>
              <a:t>You should not expose any dependencies in your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3255-9EC6-44C4-B282-D75F32A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clear, single supported source version​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0F40-187C-4386-B3A5-E43520C0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must support multiple versions, make them simultaneously consumable</a:t>
            </a:r>
          </a:p>
          <a:p>
            <a:pPr lvl="1"/>
            <a:r>
              <a:rPr lang="en-US" dirty="0"/>
              <a:t>Separate headers, separate symbols</a:t>
            </a:r>
          </a:p>
          <a:p>
            <a:endParaRPr lang="en-US" dirty="0"/>
          </a:p>
          <a:p>
            <a:r>
              <a:rPr lang="en-US" dirty="0"/>
              <a:t>Multiple supported versions make it harder for others to depend on you</a:t>
            </a:r>
          </a:p>
          <a:p>
            <a:pPr lvl="1"/>
            <a:r>
              <a:rPr lang="en-US" dirty="0"/>
              <a:t>If X, Y, and Z are “supported” for customers to be using today, which should I test with? Will every downstream library make that same conclusion?</a:t>
            </a:r>
          </a:p>
        </p:txBody>
      </p:sp>
    </p:spTree>
    <p:extLst>
      <p:ext uri="{BB962C8B-B14F-4D97-AF65-F5344CB8AC3E}">
        <p14:creationId xmlns:p14="http://schemas.microsoft.com/office/powerpoint/2010/main" val="3764819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EF3B-5141-4C5F-BFE4-C7334833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clear, single supported source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7BE-FA2A-4D57-9EFD-861238AD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has multiple supported versions in flight</a:t>
            </a:r>
          </a:p>
          <a:p>
            <a:pPr lvl="1"/>
            <a:r>
              <a:rPr lang="en-US" dirty="0"/>
              <a:t>And has the macros to (theoretically) avoid ODR violations!</a:t>
            </a:r>
          </a:p>
          <a:p>
            <a:pPr lvl="1"/>
            <a:r>
              <a:rPr lang="en-US" dirty="0">
                <a:hlinkClick r:id="rId2"/>
              </a:rPr>
              <a:t>https://github.com/qt/qtbase/blob/c5307203f5c0b0e588cc93e70764c090dd4c2ce0/src/corelib/global/qglobal.h#L164-L188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OpenSSL is simultaneously supporting v1.1.x and v1.0.x</a:t>
            </a:r>
          </a:p>
          <a:p>
            <a:pPr lvl="1"/>
            <a:r>
              <a:rPr lang="en-US" dirty="0"/>
              <a:t>Changed the library names but not the header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87B4-70B1-4F90-86DC-C0887A74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Foreword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1EDB-DC21-4652-9394-8BA47D69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talk will include real code from real projects</a:t>
            </a:r>
          </a:p>
          <a:p>
            <a:r>
              <a:rPr lang="en-US" dirty="0">
                <a:cs typeface="Calibri"/>
              </a:rPr>
              <a:t>This is not intended to shame – All of the projects mentioned are awesome and make all our lives easier.</a:t>
            </a:r>
          </a:p>
          <a:p>
            <a:r>
              <a:rPr lang="en-US" dirty="0">
                <a:cs typeface="Calibri"/>
              </a:rPr>
              <a:t>A handful of choices that make </a:t>
            </a:r>
            <a:r>
              <a:rPr lang="en-US" i="1" dirty="0">
                <a:cs typeface="Calibri"/>
              </a:rPr>
              <a:t>packaging</a:t>
            </a:r>
            <a:r>
              <a:rPr lang="en-US" dirty="0">
                <a:cs typeface="Calibri"/>
              </a:rPr>
              <a:t> harder can still be the right ones for the project to make.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I sincerely thank all authors for their endless hours of effort to make these projects possible and hope they continue into the future!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804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F3D-9BE2-4F25-BBBE-C56479E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standard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26D7-AA35-4CFA-9FE1-0A317ADD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 standard license, it is infinitely easier for everyone downstream to know exactly what to do</a:t>
            </a:r>
          </a:p>
          <a:p>
            <a:endParaRPr lang="en-US" dirty="0"/>
          </a:p>
          <a:p>
            <a:r>
              <a:rPr lang="en-US" dirty="0"/>
              <a:t>Make sure that license is readily accessible in a dedicated file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Sqlite3 is in the "public domain" (Surprisingly, not well defined)</a:t>
            </a:r>
          </a:p>
          <a:p>
            <a:pPr lvl="2"/>
            <a:r>
              <a:rPr lang="en-US" dirty="0"/>
              <a:t>No dedicated license file!</a:t>
            </a:r>
          </a:p>
          <a:p>
            <a:pPr lvl="2"/>
            <a:r>
              <a:rPr lang="en-US" dirty="0">
                <a:hlinkClick r:id="rId2"/>
              </a:rPr>
              <a:t>https://sqlite.org/copyright.html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03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9E5364-AE20-43C8-B2B3-3B155F2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88DDF-A6ED-4DA8-A00D-1020E873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01F1681-2BCA-49A9-B100-B3C46C8CC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B3B2-5A7B-4ED7-AB8C-16519F89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source, not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DDD8-266F-4ABB-960C-370BF4AC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`void </a:t>
            </a:r>
            <a:r>
              <a:rPr lang="en-US" dirty="0" err="1"/>
              <a:t>throws_on_error</a:t>
            </a:r>
            <a:r>
              <a:rPr lang="en-US" dirty="0"/>
              <a:t>()`</a:t>
            </a:r>
          </a:p>
          <a:p>
            <a:endParaRPr lang="en-US" dirty="0"/>
          </a:p>
          <a:p>
            <a:r>
              <a:rPr lang="en-US" dirty="0"/>
              <a:t>v2: `std::</a:t>
            </a:r>
            <a:r>
              <a:rPr lang="en-US" dirty="0" err="1"/>
              <a:t>error_code</a:t>
            </a:r>
            <a:r>
              <a:rPr lang="en-US" dirty="0"/>
              <a:t> </a:t>
            </a:r>
            <a:r>
              <a:rPr lang="en-US" dirty="0" err="1"/>
              <a:t>throws_on_error</a:t>
            </a:r>
            <a:r>
              <a:rPr lang="en-US" dirty="0"/>
              <a:t>() </a:t>
            </a:r>
            <a:r>
              <a:rPr lang="en-US" dirty="0" err="1"/>
              <a:t>noexcept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Users: 😢</a:t>
            </a:r>
          </a:p>
          <a:p>
            <a:endParaRPr lang="en-US" dirty="0"/>
          </a:p>
          <a:p>
            <a:r>
              <a:rPr lang="en-US" dirty="0"/>
              <a:t>Nobody tracks test code coverage </a:t>
            </a:r>
            <a:r>
              <a:rPr lang="en-US" i="1" dirty="0"/>
              <a:t>of their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A82F-77E9-4946-8CF1-B3F50116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</a:t>
            </a:r>
            <a:r>
              <a:rPr lang="en-US" i="1" dirty="0"/>
              <a:t>all the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4959-CC76-47B2-A7D2-D35AFC45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Symbols with `namespace`​</a:t>
            </a:r>
          </a:p>
          <a:p>
            <a:r>
              <a:rPr lang="en-US" dirty="0"/>
              <a:t>Headers with `foo/`​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 err="1"/>
              <a:t>Libjpeg</a:t>
            </a:r>
            <a:r>
              <a:rPr lang="en-US" dirty="0"/>
              <a:t>-turbo v1.5.3 exports `/</a:t>
            </a:r>
            <a:r>
              <a:rPr lang="en-US" dirty="0" err="1"/>
              <a:t>jconfig.h</a:t>
            </a:r>
            <a:r>
              <a:rPr lang="en-US" dirty="0"/>
              <a:t>`</a:t>
            </a:r>
          </a:p>
          <a:p>
            <a:pPr lvl="1"/>
            <a:r>
              <a:rPr lang="en-US" dirty="0" err="1"/>
              <a:t>Nlohmann</a:t>
            </a:r>
            <a:r>
              <a:rPr lang="en-US" dirty="0"/>
              <a:t>-json v3.0.1 exported `/</a:t>
            </a:r>
            <a:r>
              <a:rPr lang="en-US" dirty="0" err="1"/>
              <a:t>json.h</a:t>
            </a:r>
            <a:r>
              <a:rPr lang="en-US" dirty="0"/>
              <a:t>`</a:t>
            </a:r>
          </a:p>
          <a:p>
            <a:pPr lvl="2"/>
            <a:r>
              <a:rPr lang="en-US" dirty="0">
                <a:hlinkClick r:id="rId2"/>
              </a:rPr>
              <a:t>https://github.com/nlohmann/json/blob/v3.0.1/README.md</a:t>
            </a:r>
            <a:endParaRPr lang="en-US" dirty="0"/>
          </a:p>
          <a:p>
            <a:pPr lvl="2"/>
            <a:r>
              <a:rPr lang="en-US" dirty="0"/>
              <a:t>Fixed in v3.1.0 🎂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2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C66D-BD83-4B78-9351-53734457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hostile to the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03C2-3A5D-4853-856C-11624150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`#if _MSC_VER &gt; 1900` + `#error`</a:t>
            </a:r>
          </a:p>
          <a:p>
            <a:r>
              <a:rPr lang="en-US" dirty="0"/>
              <a:t>`#if !$COMPILER` + `#error`</a:t>
            </a:r>
          </a:p>
          <a:p>
            <a:r>
              <a:rPr lang="en-US" dirty="0"/>
              <a:t>`#if _MSC_VER &gt; 1900` + `#message SPAM`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PMDK v1.4.2 hardcoded a failure for `_MSC_VER` &gt; 1911</a:t>
            </a:r>
          </a:p>
          <a:p>
            <a:pPr lvl="2"/>
            <a:r>
              <a:rPr lang="en-US" sz="1600" dirty="0">
                <a:hlinkClick r:id="rId2"/>
              </a:rPr>
              <a:t>https://github.com/pmem/pmdk/blob/1.4.2/src/common/util.h#L287-L291</a:t>
            </a:r>
            <a:endParaRPr lang="en-US" dirty="0"/>
          </a:p>
          <a:p>
            <a:pPr lvl="2"/>
            <a:r>
              <a:rPr lang="en-US" dirty="0"/>
              <a:t>Fixed in master! (at least, lifted to &gt;=2000) 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76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8190D2A-6E89-4F73-A812-F0536496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58965-51D6-4CFA-80CD-78E51B2B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54D44120-6EB8-4281-A94F-D594D6F2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69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30D069-F86D-486F-A396-A5C94D4D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1FD259-9657-4B56-B100-42BE0FCD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Maintainers will make mistakes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Packaging is more than your library + your user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Many effects are hard to see locally</a:t>
            </a:r>
          </a:p>
        </p:txBody>
      </p:sp>
    </p:spTree>
    <p:extLst>
      <p:ext uri="{BB962C8B-B14F-4D97-AF65-F5344CB8AC3E}">
        <p14:creationId xmlns:p14="http://schemas.microsoft.com/office/powerpoint/2010/main" val="2109378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2F00-3F16-489A-BDBA-CE3CE531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advertisement: vcpkg!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A97C-BF99-4B7E-89AE-7636A3CB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examples in this talk were taken from vcpkg’s 750+ catalog of libraries for Mac, Windows, and Linux</a:t>
            </a:r>
          </a:p>
          <a:p>
            <a:endParaRPr lang="en-US" dirty="0"/>
          </a:p>
          <a:p>
            <a:r>
              <a:rPr lang="en-US" dirty="0"/>
              <a:t>Our community deals with these problems so users don’t need to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Help us out by sending a PR!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https://github.com/Microsoft/vcpkg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2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78139-FC78-4AC8-BABB-BD006A8DAE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092" y="1021080"/>
            <a:ext cx="9499868" cy="38100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E0014B0-3522-4593-AFC2-20E040E9BC37}"/>
              </a:ext>
            </a:extLst>
          </p:cNvPr>
          <p:cNvSpPr txBox="1">
            <a:spLocks/>
          </p:cNvSpPr>
          <p:nvPr/>
        </p:nvSpPr>
        <p:spPr>
          <a:xfrm>
            <a:off x="1346066" y="630855"/>
            <a:ext cx="9499868" cy="563756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Take our survey </a:t>
            </a:r>
            <a:r>
              <a:rPr lang="en-US" sz="3600" dirty="0">
                <a:hlinkClick r:id="rId4"/>
              </a:rPr>
              <a:t>https://aka.ms/cppcon</a:t>
            </a:r>
            <a:r>
              <a:rPr lang="en-US" sz="3600" dirty="0"/>
              <a:t> </a:t>
            </a:r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005A9EE6-5905-4455-9AA2-6C5CD296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834" y="32218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F01E69-3455-4150-8F82-2FCB6B74CBDE}"/>
              </a:ext>
            </a:extLst>
          </p:cNvPr>
          <p:cNvSpPr txBox="1">
            <a:spLocks/>
          </p:cNvSpPr>
          <p:nvPr/>
        </p:nvSpPr>
        <p:spPr>
          <a:xfrm>
            <a:off x="911726" y="4831080"/>
            <a:ext cx="9499868" cy="6188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You can win an Xbox One S - Starter Bundle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A15FB-98F8-4491-A29B-3F17538F7258}"/>
              </a:ext>
            </a:extLst>
          </p:cNvPr>
          <p:cNvGrpSpPr/>
          <p:nvPr/>
        </p:nvGrpSpPr>
        <p:grpSpPr>
          <a:xfrm>
            <a:off x="911726" y="5737622"/>
            <a:ext cx="9296521" cy="752475"/>
            <a:chOff x="667633" y="4933759"/>
            <a:chExt cx="9296521" cy="7524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1E691B-15FD-4EB7-A864-BBCB8F3D5730}"/>
                </a:ext>
              </a:extLst>
            </p:cNvPr>
            <p:cNvSpPr txBox="1"/>
            <p:nvPr/>
          </p:nvSpPr>
          <p:spPr>
            <a:xfrm>
              <a:off x="1368794" y="4986832"/>
              <a:ext cx="8595360" cy="646331"/>
            </a:xfrm>
            <a:prstGeom prst="rect">
              <a:avLst/>
            </a:prstGeom>
            <a:solidFill>
              <a:srgbClr val="FFAE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9/27 10:30 – 12:00 // </a:t>
              </a:r>
              <a:r>
                <a:rPr lang="en-US" i="1" dirty="0">
                  <a:solidFill>
                    <a:schemeClr val="tx1"/>
                  </a:solidFill>
                </a:rPr>
                <a:t>Breckenridge Hall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Thoughts on a More Powerful and Simpler C++ (5 of N), </a:t>
              </a:r>
              <a:r>
                <a:rPr lang="en-US" b="1" i="1" dirty="0">
                  <a:solidFill>
                    <a:schemeClr val="tx1"/>
                  </a:solidFill>
                </a:rPr>
                <a:t>Herb Sutter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C543CF-C38D-4C27-9BB5-E019C4A2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633" y="4933759"/>
              <a:ext cx="647700" cy="75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171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0FA-4E0E-4380-A0D8-E4B83656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BE7D-EACE-4A1A-8D61-E9DBD7106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160" y="1828800"/>
            <a:ext cx="4843272" cy="5029200"/>
          </a:xfrm>
        </p:spPr>
        <p:txBody>
          <a:bodyPr numCol="1">
            <a:normAutofit fontScale="47500" lnSpcReduction="20000"/>
          </a:bodyPr>
          <a:lstStyle/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strike="sngStrike" dirty="0">
                <a:solidFill>
                  <a:schemeClr val="accent2">
                    <a:lumMod val="75000"/>
                  </a:schemeClr>
                </a:solidFill>
              </a:rPr>
              <a:t>Monday, September 24</a:t>
            </a:r>
            <a:r>
              <a:rPr lang="en-US" b="1" strike="sngStrike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strike="sngStrike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14:00 – 15:00</a:t>
            </a:r>
            <a:br>
              <a:rPr lang="en-US" strike="sngStrike" dirty="0"/>
            </a:br>
            <a:r>
              <a:rPr lang="en-US" b="1" strike="sngStrike" dirty="0"/>
              <a:t>How to Write Well-Behaved Value Wrappers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Simon Brand  </a:t>
            </a:r>
          </a:p>
          <a:p>
            <a:pPr lvl="1" fontAlgn="base">
              <a:spcBef>
                <a:spcPts val="0"/>
              </a:spcBef>
            </a:pPr>
            <a:endParaRPr lang="en-US" strike="sngStrike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15:15 – 16:15</a:t>
            </a:r>
            <a:br>
              <a:rPr lang="en-US" strike="sngStrike" dirty="0"/>
            </a:br>
            <a:r>
              <a:rPr lang="en-US" b="1" strike="sngStrike" dirty="0"/>
              <a:t>How C++ Debuggers Work 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Simon Brand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strike="sngStrike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strike="sngStrike" dirty="0">
                <a:solidFill>
                  <a:schemeClr val="accent2">
                    <a:lumMod val="75000"/>
                  </a:schemeClr>
                </a:solidFill>
              </a:rPr>
              <a:t>Tuesday, September 25</a:t>
            </a:r>
            <a:r>
              <a:rPr lang="en-US" b="1" strike="sngStrike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strike="sngStrike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14:00 – 15:00</a:t>
            </a:r>
            <a:br>
              <a:rPr lang="en-US" strike="sngStrike" dirty="0"/>
            </a:br>
            <a:r>
              <a:rPr lang="en-US" b="1" strike="sngStrike" dirty="0"/>
              <a:t>What Could Possibly Go Wrong?: A Tale of Expectations and Exceptions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Simon Brand and Phil Nash  </a:t>
            </a:r>
          </a:p>
          <a:p>
            <a:pPr lvl="1" fontAlgn="base">
              <a:spcBef>
                <a:spcPts val="0"/>
              </a:spcBef>
            </a:pPr>
            <a:endParaRPr lang="en-US" strike="sngStrike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15:15 – 15:45</a:t>
            </a:r>
            <a:br>
              <a:rPr lang="en-US" strike="sngStrike" dirty="0"/>
            </a:br>
            <a:r>
              <a:rPr lang="en-US" b="1" strike="sngStrike" dirty="0"/>
              <a:t>Overloading: The Bane of All Higher-Order Functions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Simon Brand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strike="sngStrike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strike="sngStrike" dirty="0">
                <a:solidFill>
                  <a:schemeClr val="accent2">
                    <a:lumMod val="75000"/>
                  </a:schemeClr>
                </a:solidFill>
              </a:rPr>
              <a:t>Wednesday, September 26</a:t>
            </a:r>
            <a:r>
              <a:rPr lang="en-US" b="1" strike="sngStrike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strike="sngStrike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12:30 – 13:30</a:t>
            </a:r>
            <a:br>
              <a:rPr lang="en-US" strike="sngStrike" dirty="0"/>
            </a:br>
            <a:r>
              <a:rPr lang="en-US" b="1" strike="sngStrike" dirty="0"/>
              <a:t>C++ Community Building Birds of a Feather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with Stephan T. Lavavej and others  </a:t>
            </a:r>
          </a:p>
          <a:p>
            <a:pPr lvl="1" fontAlgn="base">
              <a:spcBef>
                <a:spcPts val="0"/>
              </a:spcBef>
            </a:pPr>
            <a:endParaRPr lang="en-US" strike="sngStrike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14:00 – 15:00</a:t>
            </a:r>
            <a:br>
              <a:rPr lang="en-US" strike="sngStrike" dirty="0"/>
            </a:br>
            <a:r>
              <a:rPr lang="en-US" b="1" strike="sngStrike" dirty="0"/>
              <a:t>Latest and Greatest in the Visual Studio Family for C++ Developers 2018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Marian Luparu and Steve Carroll  </a:t>
            </a:r>
          </a:p>
          <a:p>
            <a:pPr lvl="1" fontAlgn="base">
              <a:spcBef>
                <a:spcPts val="0"/>
              </a:spcBef>
            </a:pPr>
            <a:endParaRPr lang="en-US" strike="sngStrike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strike="sngStrike" dirty="0"/>
              <a:t>15:15 – 15:45</a:t>
            </a:r>
            <a:br>
              <a:rPr lang="en-US" strike="sngStrike" dirty="0"/>
            </a:br>
            <a:r>
              <a:rPr lang="en-US" b="1" strike="sngStrike" dirty="0"/>
              <a:t>Don’t Package Your Libraries, Write </a:t>
            </a:r>
            <a:r>
              <a:rPr lang="en-US" b="1" strike="sngStrike" dirty="0" err="1"/>
              <a:t>Packagable</a:t>
            </a:r>
            <a:r>
              <a:rPr lang="en-US" b="1" strike="sngStrike" dirty="0"/>
              <a:t> Libraries!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Robert Schumacher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01A6-8290-4F1D-8A3A-9EF00C3D1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768" y="1828800"/>
            <a:ext cx="4843272" cy="502920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Wednesday, September 26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US" strike="sngStrike" dirty="0"/>
              <a:t>15:15 – 15:45</a:t>
            </a:r>
            <a:br>
              <a:rPr lang="en-US" strike="sngStrike" dirty="0"/>
            </a:br>
            <a:r>
              <a:rPr lang="en-US" b="1" strike="sngStrike" dirty="0"/>
              <a:t>What’s new in Visual Studio Code for C++ Development</a:t>
            </a:r>
          </a:p>
          <a:p>
            <a:pPr lvl="1" fontAlgn="base">
              <a:spcBef>
                <a:spcPts val="0"/>
              </a:spcBef>
            </a:pPr>
            <a:r>
              <a:rPr lang="en-US" strike="sngStrike" dirty="0"/>
              <a:t>by Rong Lu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15:50 – 16:20</a:t>
            </a:r>
            <a:br>
              <a:rPr lang="en-US" dirty="0"/>
            </a:br>
            <a:r>
              <a:rPr lang="en-US" b="1" dirty="0"/>
              <a:t>Value Semantics: Fast, Safe, and Correct by Default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Nicole </a:t>
            </a:r>
            <a:r>
              <a:rPr lang="en-US" dirty="0" err="1"/>
              <a:t>Mazzuca</a:t>
            </a:r>
            <a:r>
              <a:rPr lang="en-US" dirty="0"/>
              <a:t>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16:45 – 17:45</a:t>
            </a:r>
            <a:br>
              <a:rPr lang="en-US" dirty="0"/>
            </a:br>
            <a:r>
              <a:rPr lang="en-US" b="1" dirty="0"/>
              <a:t>Memory Latency Troubles You? Nano-coroutines to the Rescue! (Using Coroutines TS, of Course)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Gor Nishanov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18:45 – 20:00</a:t>
            </a:r>
            <a:br>
              <a:rPr lang="en-US" dirty="0"/>
            </a:br>
            <a:r>
              <a:rPr lang="en-US" b="1" dirty="0"/>
              <a:t>Cross-Platform C++ Development is Challenging – let Tools Help!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Marc Goodner and Will Buik  </a:t>
            </a: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endParaRPr lang="en-US" dirty="0"/>
          </a:p>
          <a:p>
            <a:pPr marL="0" indent="0" fontAlgn="base">
              <a:spcBef>
                <a:spcPts val="0"/>
              </a:spcBef>
              <a:spcAft>
                <a:spcPts val="30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Thursday, September 27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9:00 – 10:00</a:t>
            </a:r>
            <a:br>
              <a:rPr lang="en-US" dirty="0"/>
            </a:br>
            <a:r>
              <a:rPr lang="en-US" b="1" dirty="0"/>
              <a:t>Inside Visual C++’s Parallel Algorithms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Billy O’Neal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15:15 – 15:45</a:t>
            </a:r>
            <a:br>
              <a:rPr lang="en-US" dirty="0"/>
            </a:br>
            <a:r>
              <a:rPr lang="en-US" b="1" dirty="0" err="1"/>
              <a:t>ConcurrencyCheck</a:t>
            </a:r>
            <a:r>
              <a:rPr lang="en-US" b="1" dirty="0"/>
              <a:t> – Static Analyzer for Concurrency Issues in Modern C++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Anna Gringauze  </a:t>
            </a:r>
          </a:p>
          <a:p>
            <a:pPr lvl="1" fontAlgn="base">
              <a:spcBef>
                <a:spcPts val="0"/>
              </a:spcBef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16:45 – 17:45</a:t>
            </a:r>
            <a:br>
              <a:rPr lang="en-US" dirty="0"/>
            </a:br>
            <a:r>
              <a:rPr lang="en-US" b="1" dirty="0"/>
              <a:t>Class Template Argument Deduction for Everyone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by Stephan T. Lavavej </a:t>
            </a:r>
          </a:p>
          <a:p>
            <a:pPr>
              <a:spcAft>
                <a:spcPts val="3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7E657-EF8C-4542-9722-38F262F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Four Facets of the Packaging Ecosystem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F3AE5-B18B-417A-8DA5-A1E74BCB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4514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63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0D08-FDDF-405A-933D-EF99CBF3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assume your user's link model​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1FB9-934D-4584-B589-7D868C93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`</a:t>
            </a:r>
            <a:r>
              <a:rPr lang="en-US" dirty="0" err="1"/>
              <a:t>LoadLibrary</a:t>
            </a:r>
            <a:r>
              <a:rPr lang="en-US" dirty="0"/>
              <a:t>​`/`</a:t>
            </a:r>
            <a:r>
              <a:rPr lang="en-US" dirty="0" err="1"/>
              <a:t>dlopen</a:t>
            </a:r>
            <a:r>
              <a:rPr lang="en-US" dirty="0"/>
              <a:t>`</a:t>
            </a:r>
          </a:p>
          <a:p>
            <a:r>
              <a:rPr lang="en-US" dirty="0"/>
              <a:t>Don't use `</a:t>
            </a:r>
            <a:r>
              <a:rPr lang="en-US" dirty="0" err="1"/>
              <a:t>DllMain</a:t>
            </a:r>
            <a:r>
              <a:rPr lang="en-US" dirty="0"/>
              <a:t>​`</a:t>
            </a:r>
          </a:p>
          <a:p>
            <a:r>
              <a:rPr lang="en-US" dirty="0"/>
              <a:t>Glib on Windows uses `</a:t>
            </a:r>
            <a:r>
              <a:rPr lang="en-US" dirty="0" err="1"/>
              <a:t>DllMain</a:t>
            </a:r>
            <a:r>
              <a:rPr lang="en-US" dirty="0"/>
              <a:t>()` which prevents static linking :'(</a:t>
            </a:r>
          </a:p>
          <a:p>
            <a:pPr lvl="1"/>
            <a:r>
              <a:rPr lang="en-US" dirty="0">
                <a:hlinkClick r:id="rId2"/>
              </a:rPr>
              <a:t>https://github.com/GNOME/glib/blob/2.58.1/glib/glib-init.c#L273-L294</a:t>
            </a:r>
            <a:endParaRPr lang="en-US" dirty="0"/>
          </a:p>
          <a:p>
            <a:r>
              <a:rPr lang="en-US" dirty="0"/>
              <a:t>Don’t use mutable </a:t>
            </a:r>
            <a:r>
              <a:rPr lang="en-US" dirty="0" err="1"/>
              <a:t>globals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10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9F4B-A7B1-44EC-9EFC-F8D1C7D4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to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0983-0051-4EE9-8B2B-E012D519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support SSE2 and AVX, default to SSE2</a:t>
            </a:r>
          </a:p>
          <a:p>
            <a:endParaRPr lang="en-US" dirty="0"/>
          </a:p>
          <a:p>
            <a:r>
              <a:rPr lang="en-US" dirty="0"/>
              <a:t>This is because portability is </a:t>
            </a:r>
            <a:r>
              <a:rPr lang="en-US" i="1" dirty="0"/>
              <a:t>extremely</a:t>
            </a:r>
            <a:r>
              <a:rPr lang="en-US" dirty="0"/>
              <a:t> hard to test</a:t>
            </a:r>
          </a:p>
          <a:p>
            <a:pPr lvl="1"/>
            <a:r>
              <a:rPr lang="en-US" dirty="0"/>
              <a:t>The maintainer will not see your flag because everything seems to run fine</a:t>
            </a:r>
          </a:p>
          <a:p>
            <a:pPr lvl="1"/>
            <a:r>
              <a:rPr lang="en-US" dirty="0"/>
              <a:t>The user who’s hunting for every perf gain possible </a:t>
            </a:r>
            <a:r>
              <a:rPr lang="en-US" i="1" dirty="0"/>
              <a:t>will</a:t>
            </a:r>
            <a:r>
              <a:rPr lang="en-US" dirty="0"/>
              <a:t> find your flag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 err="1"/>
              <a:t>Rocksdb</a:t>
            </a:r>
            <a:r>
              <a:rPr lang="en-US" dirty="0"/>
              <a:t> v5.14 defaults to `-march=native` / `/arch:AVX2`</a:t>
            </a:r>
          </a:p>
          <a:p>
            <a:pPr lvl="2"/>
            <a:r>
              <a:rPr lang="en-US" dirty="0">
                <a:hlinkClick r:id="rId2"/>
              </a:rPr>
              <a:t>https://github.com/facebook/rocksdb/blob/5.14.fb/CMakeLists.txt#L194-L210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9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7B3-4F1F-4422-B071-C561CA0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make me build things I don’t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96AE-F393-4AFD-92D4-024312C0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Samples, docs, alternate flavors, tools</a:t>
            </a:r>
          </a:p>
          <a:p>
            <a:r>
              <a:rPr lang="en-US" dirty="0"/>
              <a:t>A crowd favorite is to combine this with dep autodetection</a:t>
            </a:r>
          </a:p>
          <a:p>
            <a:pPr lvl="1"/>
            <a:r>
              <a:rPr lang="en-US" dirty="0"/>
              <a:t>"If I can find </a:t>
            </a:r>
            <a:r>
              <a:rPr lang="en-US" dirty="0" err="1"/>
              <a:t>doxygen</a:t>
            </a:r>
            <a:r>
              <a:rPr lang="en-US" dirty="0"/>
              <a:t>, then generate my docs by default"</a:t>
            </a:r>
          </a:p>
          <a:p>
            <a:pPr lvl="1"/>
            <a:r>
              <a:rPr lang="en-US" dirty="0"/>
              <a:t>This translates to “The build runs 200% slower on that machine that appears identical”</a:t>
            </a:r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Fast-RTPS v1.6.0 builds and installs examples with no easy OFF</a:t>
            </a:r>
          </a:p>
          <a:p>
            <a:pPr lvl="2"/>
            <a:r>
              <a:rPr lang="en-US" dirty="0">
                <a:hlinkClick r:id="rId2"/>
              </a:rPr>
              <a:t>https://github.com/eProsima/Fast-RTPS/blob/v1.6.0/CMakeLists.txt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5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CA63-FADC-4DB0-8077-09017BB0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build with `-</a:t>
            </a:r>
            <a:r>
              <a:rPr lang="en-US" dirty="0" err="1"/>
              <a:t>Werror</a:t>
            </a:r>
            <a:r>
              <a:rPr lang="en-US" dirty="0"/>
              <a:t>`/`/WX`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93CD-3CA5-4118-8EE6-2AF5DFFB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user will use a newer compiler. Your code will break. Your user will be sad. 😢</a:t>
            </a:r>
          </a:p>
          <a:p>
            <a:r>
              <a:rPr lang="en-US" dirty="0"/>
              <a:t>Note: Definitely turn it on for your CI and dev work!</a:t>
            </a:r>
          </a:p>
          <a:p>
            <a:endParaRPr lang="en-US" dirty="0"/>
          </a:p>
          <a:p>
            <a:r>
              <a:rPr lang="en-US" dirty="0"/>
              <a:t>In the wild:</a:t>
            </a:r>
          </a:p>
          <a:p>
            <a:pPr lvl="1"/>
            <a:r>
              <a:rPr lang="en-US" dirty="0"/>
              <a:t>Folly 2018.09.24 throws `/</a:t>
            </a:r>
            <a:r>
              <a:rPr lang="en-US" dirty="0" err="1"/>
              <a:t>Werror</a:t>
            </a:r>
            <a:r>
              <a:rPr lang="en-US" dirty="0"/>
              <a:t>` unconditionally on </a:t>
            </a:r>
            <a:r>
              <a:rPr lang="en-US" dirty="0" err="1"/>
              <a:t>unix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https://github.com/facebook/folly/blob/v2018.09.24.00/CMake/FollyCompilerUnix.cmake#L19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5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8A13-3730-44E6-A106-E4C5A425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rule(s) of source 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62F3-A4B9-4187-8485-4E45E3B8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Lay out your sources like you don't have a buildsystem​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Lay out your sources like you have 10 buildsystems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5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5C4E-D47F-4465-A7A8-E6BAAF0E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8A29-1BC1-42BA-B052-160332F7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package manager’s job to help the user manage change</a:t>
            </a:r>
          </a:p>
          <a:p>
            <a:endParaRPr lang="en-US" dirty="0"/>
          </a:p>
          <a:p>
            <a:r>
              <a:rPr lang="en-US" dirty="0"/>
              <a:t>Shipping more gives users more choice: half now, half later, instead of everything later.</a:t>
            </a:r>
          </a:p>
          <a:p>
            <a:endParaRPr lang="en-US" dirty="0"/>
          </a:p>
          <a:p>
            <a:r>
              <a:rPr lang="en-US" dirty="0"/>
              <a:t>Minimizing delta between “last stable” and “master” enables:</a:t>
            </a:r>
          </a:p>
          <a:p>
            <a:pPr lvl="1"/>
            <a:r>
              <a:rPr lang="en-US" dirty="0"/>
              <a:t>Backporting changes</a:t>
            </a:r>
          </a:p>
          <a:p>
            <a:pPr lvl="1"/>
            <a:r>
              <a:rPr lang="en-US" dirty="0"/>
              <a:t>Useful bug reports</a:t>
            </a:r>
          </a:p>
          <a:p>
            <a:pPr lvl="1"/>
            <a:r>
              <a:rPr lang="en-US" dirty="0"/>
              <a:t>Fewer fixed-in-master-but-unavailable bugs</a:t>
            </a:r>
          </a:p>
        </p:txBody>
      </p:sp>
    </p:spTree>
    <p:extLst>
      <p:ext uri="{BB962C8B-B14F-4D97-AF65-F5344CB8AC3E}">
        <p14:creationId xmlns:p14="http://schemas.microsoft.com/office/powerpoint/2010/main" val="2188803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BE3-63AC-4298-BBA9-A88FA32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clear public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252B-6FD2-450C-9DE4-71BEB050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6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866A0-D277-4DF3-8DBA-FC53285F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 Light"/>
              </a:rPr>
              <a:t>Maintainers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Slippery">
            <a:extLst>
              <a:ext uri="{FF2B5EF4-FFF2-40B4-BE49-F238E27FC236}">
                <a16:creationId xmlns:a16="http://schemas.microsoft.com/office/drawing/2014/main" id="{F78897B3-EA40-4C4C-97CC-6C42A576E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B010D4-EA0E-4C0E-B173-D20E123C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These are the volunteers which will package your library for you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They are not contributors to your project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They </a:t>
            </a:r>
            <a:r>
              <a:rPr lang="en-US" altLang="zh-CN" sz="2000" dirty="0">
                <a:solidFill>
                  <a:srgbClr val="000000"/>
                </a:solidFill>
                <a:cs typeface="Calibri"/>
              </a:rPr>
              <a:t>do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 not even use your project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They do not know your dev workflows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They do not know your code</a:t>
            </a: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They are human and will make mistakes</a:t>
            </a:r>
          </a:p>
          <a:p>
            <a:endParaRPr lang="en-US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49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C3365-0CD3-45B6-B125-7F24AFC8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FFC3-6C31-448D-9283-1AB3CE0E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086B-593C-473A-86A6-7868A04B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 a popular buildsystem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3453-4985-46D6-8B06-2008585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cs typeface="Calibri"/>
              </a:rPr>
              <a:t>Today, that’s CMake, MSBuild, or </a:t>
            </a:r>
            <a:r>
              <a:rPr lang="en-US" sz="2200" dirty="0" err="1">
                <a:solidFill>
                  <a:srgbClr val="000000"/>
                </a:solidFill>
                <a:cs typeface="Calibri"/>
              </a:rPr>
              <a:t>Autoconf</a:t>
            </a:r>
            <a:endParaRPr lang="en-US" sz="2200" dirty="0">
              <a:solidFill>
                <a:srgbClr val="000000"/>
              </a:solidFill>
              <a:cs typeface="Calibri"/>
            </a:endParaRPr>
          </a:p>
          <a:p>
            <a:r>
              <a:rPr lang="en-US" sz="2200" dirty="0">
                <a:solidFill>
                  <a:srgbClr val="000000"/>
                </a:solidFill>
                <a:cs typeface="Calibri"/>
              </a:rPr>
              <a:t>As a maintainer, I can handle your buildsystem being bad in the same ways that everyone else is bad.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cs typeface="Calibri"/>
              </a:rPr>
              <a:t>I </a:t>
            </a:r>
            <a:r>
              <a:rPr lang="en-US" sz="2200" i="1" dirty="0">
                <a:solidFill>
                  <a:srgbClr val="000000"/>
                </a:solidFill>
                <a:cs typeface="Calibri"/>
              </a:rPr>
              <a:t>can't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 handle your buildsystem being bad in its own new and clever ways.</a:t>
            </a:r>
          </a:p>
          <a:p>
            <a:endParaRPr lang="en-US" sz="2200" dirty="0">
              <a:solidFill>
                <a:srgbClr val="000000"/>
              </a:solidFill>
              <a:cs typeface="Calibri"/>
            </a:endParaRPr>
          </a:p>
          <a:p>
            <a:endParaRPr lang="en-US" sz="2200" dirty="0">
              <a:solidFill>
                <a:srgbClr val="000000"/>
              </a:solidFill>
              <a:cs typeface="Calibri"/>
            </a:endParaRPr>
          </a:p>
          <a:p>
            <a:endParaRPr lang="en-US" sz="22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000000"/>
                </a:solidFill>
                <a:cs typeface="Calibri"/>
              </a:rPr>
              <a:t>The reward for using a buildsystem before it's mainstream is to get packaged poorly or not at all.</a:t>
            </a:r>
            <a:endParaRPr lang="en-US" sz="2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0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EBC7-3344-43F5-B8FE-869BAD91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 a popular buildsystem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B871-C6C0-4A14-86D7-A9803A96F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Boost: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Boost.Build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OpenSSL: 5.3k+ lines of Perl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  <a:hlinkClick r:id="rId2"/>
              </a:rPr>
              <a:t>https://github.com/openssl/openssl/blob/OpenSSL_1_0_2p/Configure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cs typeface="Calibri"/>
              </a:rPr>
              <a:t>FFmpeg</a:t>
            </a:r>
            <a:r>
              <a:rPr lang="en-US" sz="2400" dirty="0">
                <a:solidFill>
                  <a:srgbClr val="000000"/>
                </a:solidFill>
                <a:cs typeface="Calibri"/>
              </a:rPr>
              <a:t>: 7.4k+ lines of Bash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cs typeface="Calibri"/>
                <a:hlinkClick r:id="rId3"/>
              </a:rPr>
              <a:t>https://github.com/FFmpeg/FFmpeg/blob/efb65abedf40c0a5bc6eb76e6cf19b633a143444/configure</a:t>
            </a:r>
            <a:endParaRPr lang="en-US" sz="16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Qt: </a:t>
            </a:r>
            <a:r>
              <a:rPr lang="en-US" sz="2400" dirty="0" err="1">
                <a:solidFill>
                  <a:srgbClr val="000000"/>
                </a:solidFill>
                <a:cs typeface="Calibri"/>
              </a:rPr>
              <a:t>Qmake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0000"/>
                </a:solidFill>
                <a:cs typeface="Calibri"/>
              </a:rPr>
              <a:t>You discover that one of the above doesn’t build if there are spaces in the path. Good Luck!</a:t>
            </a:r>
          </a:p>
        </p:txBody>
      </p:sp>
    </p:spTree>
    <p:extLst>
      <p:ext uri="{BB962C8B-B14F-4D97-AF65-F5344CB8AC3E}">
        <p14:creationId xmlns:p14="http://schemas.microsoft.com/office/powerpoint/2010/main" val="20758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DE98-14C9-42E9-BB11-23C8D0A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Header-only is not a Packaging Panacea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1574-5BB9-4C28-9EF1-94A09790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"What's hard about copying a few headers around?"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will you generate </a:t>
            </a:r>
            <a:r>
              <a:rPr lang="en-US" sz="2000" dirty="0" err="1">
                <a:solidFill>
                  <a:srgbClr val="000000"/>
                </a:solidFill>
              </a:rPr>
              <a:t>config.cmake</a:t>
            </a:r>
            <a:r>
              <a:rPr lang="en-US" sz="2000" dirty="0">
                <a:solidFill>
                  <a:srgbClr val="000000"/>
                </a:solidFill>
              </a:rPr>
              <a:t>/.pc files?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will I run your tests?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You lose the ability to encapsulate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You are forcing "static linkage" for consumers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It's extremely easy to end up with circular dependencies between header-only libraries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 the wild: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Boost v1.68 has </a:t>
            </a:r>
            <a:r>
              <a:rPr lang="en-US" sz="2000" i="1" dirty="0">
                <a:solidFill>
                  <a:srgbClr val="000000"/>
                </a:solidFill>
              </a:rPr>
              <a:t>multiple</a:t>
            </a:r>
            <a:r>
              <a:rPr lang="en-US" sz="2000" dirty="0">
                <a:solidFill>
                  <a:srgbClr val="000000"/>
                </a:solidFill>
              </a:rPr>
              <a:t> circular dependencies between header-only components</a:t>
            </a:r>
          </a:p>
          <a:p>
            <a:pPr lvl="2"/>
            <a:r>
              <a:rPr lang="en-US" sz="1700" dirty="0">
                <a:solidFill>
                  <a:srgbClr val="000000"/>
                </a:solidFill>
                <a:hlinkClick r:id="rId3"/>
              </a:rPr>
              <a:t>https://pdimov.github.io/boostdep-report/</a:t>
            </a:r>
            <a:endParaRPr lang="en-US" sz="1700" dirty="0">
              <a:solidFill>
                <a:srgbClr val="000000"/>
              </a:solidFill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Shout out to </a:t>
            </a:r>
            <a:r>
              <a:rPr lang="en-US" dirty="0" err="1">
                <a:solidFill>
                  <a:srgbClr val="000000"/>
                </a:solidFill>
              </a:rPr>
              <a:t>pdimov</a:t>
            </a:r>
            <a:r>
              <a:rPr lang="en-US" dirty="0">
                <a:solidFill>
                  <a:srgbClr val="000000"/>
                </a:solidFill>
              </a:rPr>
              <a:t> for his work on analyzing the boost internal dependencies!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2679</Words>
  <Application>Microsoft Office PowerPoint</Application>
  <PresentationFormat>Widescreen</PresentationFormat>
  <Paragraphs>360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等线</vt:lpstr>
      <vt:lpstr>Arial</vt:lpstr>
      <vt:lpstr>Calibri</vt:lpstr>
      <vt:lpstr>Calibri Light</vt:lpstr>
      <vt:lpstr>Wingdings</vt:lpstr>
      <vt:lpstr>Office Theme</vt:lpstr>
      <vt:lpstr>Don't package your libraries, write packageable libraries!</vt:lpstr>
      <vt:lpstr>Foreword</vt:lpstr>
      <vt:lpstr>Foreword</vt:lpstr>
      <vt:lpstr>Four Facets of the Packaging Ecosystem</vt:lpstr>
      <vt:lpstr>Maintainers</vt:lpstr>
      <vt:lpstr>Buildsystems</vt:lpstr>
      <vt:lpstr>Use a popular buildsystem</vt:lpstr>
      <vt:lpstr>Use a popular buildsystem (cont.)</vt:lpstr>
      <vt:lpstr>Header-only is not a Packaging Panacea</vt:lpstr>
      <vt:lpstr>Use your buildsystem’s standard constructs</vt:lpstr>
      <vt:lpstr>Do not use header-checks</vt:lpstr>
      <vt:lpstr>Do not use header-checks (cont.)</vt:lpstr>
      <vt:lpstr>Do not “detect” different settings</vt:lpstr>
      <vt:lpstr>Don’t depend on having a host compiler</vt:lpstr>
      <vt:lpstr>Don’t hardcode a single package manager</vt:lpstr>
      <vt:lpstr>Do not use runtime plugins</vt:lpstr>
      <vt:lpstr>Don’t muck with compiler flags</vt:lpstr>
      <vt:lpstr>Dependencies</vt:lpstr>
      <vt:lpstr>Don’t have them</vt:lpstr>
      <vt:lpstr>Hide dependencies</vt:lpstr>
      <vt:lpstr>Do not have optional dependencies</vt:lpstr>
      <vt:lpstr>Do not have optional dependencies (cont)</vt:lpstr>
      <vt:lpstr>Adopt newer dependencies quickly</vt:lpstr>
      <vt:lpstr>ABI, API &amp; Support</vt:lpstr>
      <vt:lpstr>Don’t replace APIs when using C++17 vs 14</vt:lpstr>
      <vt:lpstr>Don’t replace APIs when using C++17 vs 14</vt:lpstr>
      <vt:lpstr>Don’t worry about ABI; worry about API</vt:lpstr>
      <vt:lpstr>Have a clear, single supported source version​</vt:lpstr>
      <vt:lpstr>Have a clear, single supported source version</vt:lpstr>
      <vt:lpstr>Use a standard license</vt:lpstr>
      <vt:lpstr>Code</vt:lpstr>
      <vt:lpstr>Break source, not behavior</vt:lpstr>
      <vt:lpstr>Namespace all the things</vt:lpstr>
      <vt:lpstr>Don’t be hostile to the compiler</vt:lpstr>
      <vt:lpstr>Patterns</vt:lpstr>
      <vt:lpstr>Patterns</vt:lpstr>
      <vt:lpstr>Shameless advertisement: vcpkg!</vt:lpstr>
      <vt:lpstr>PowerPoint Presentation</vt:lpstr>
      <vt:lpstr>Other sessions</vt:lpstr>
      <vt:lpstr>Don't assume your user's link model​</vt:lpstr>
      <vt:lpstr>Default to portability</vt:lpstr>
      <vt:lpstr>Don't make me build things I don’t need</vt:lpstr>
      <vt:lpstr>Don't build with `-Werror`/`/WX` by default</vt:lpstr>
      <vt:lpstr>Golden rule(s) of source layout:</vt:lpstr>
      <vt:lpstr>Ship often</vt:lpstr>
      <vt:lpstr>Have clear public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2018-09-27T22:31:49Z</dcterms:created>
  <dcterms:modified xsi:type="dcterms:W3CDTF">2018-09-27T22:31:59Z</dcterms:modified>
</cp:coreProperties>
</file>